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40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02" y="-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percentStack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Serie 1</c:v>
                </c:pt>
              </c:strCache>
            </c:strRef>
          </c:tx>
          <c:invertIfNegative val="0"/>
          <c:cat>
            <c:strRef>
              <c:f>Foglio1!$A$2:$A$5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Serie 2</c:v>
                </c:pt>
              </c:strCache>
            </c:strRef>
          </c:tx>
          <c:invertIfNegative val="0"/>
          <c:cat>
            <c:strRef>
              <c:f>Foglio1!$A$2:$A$5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Foglio1!$C$2:$C$5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Serie 3</c:v>
                </c:pt>
              </c:strCache>
            </c:strRef>
          </c:tx>
          <c:invertIfNegative val="0"/>
          <c:cat>
            <c:strRef>
              <c:f>Foglio1!$A$2:$A$5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Foglio1!$D$2:$D$5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3099520"/>
        <c:axId val="113101056"/>
        <c:axId val="0"/>
      </c:bar3DChart>
      <c:catAx>
        <c:axId val="113099520"/>
        <c:scaling>
          <c:orientation val="minMax"/>
        </c:scaling>
        <c:delete val="0"/>
        <c:axPos val="b"/>
        <c:majorTickMark val="out"/>
        <c:minorTickMark val="none"/>
        <c:tickLblPos val="nextTo"/>
        <c:crossAx val="113101056"/>
        <c:crosses val="autoZero"/>
        <c:auto val="1"/>
        <c:lblAlgn val="ctr"/>
        <c:lblOffset val="100"/>
        <c:noMultiLvlLbl val="0"/>
      </c:catAx>
      <c:valAx>
        <c:axId val="11310105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1309952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5B5D2-CA2A-6548-955E-9897154AE4E2}" type="datetimeFigureOut">
              <a:rPr lang="it-IT" smtClean="0"/>
              <a:t>20/12/2016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11C3C-84A5-A346-8CE0-29825D2E2D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8145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5B5D2-CA2A-6548-955E-9897154AE4E2}" type="datetimeFigureOut">
              <a:rPr lang="it-IT" smtClean="0"/>
              <a:t>20/12/2016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11C3C-84A5-A346-8CE0-29825D2E2D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4800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5B5D2-CA2A-6548-955E-9897154AE4E2}" type="datetimeFigureOut">
              <a:rPr lang="it-IT" smtClean="0"/>
              <a:t>20/12/2016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11C3C-84A5-A346-8CE0-29825D2E2D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5689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5B5D2-CA2A-6548-955E-9897154AE4E2}" type="datetimeFigureOut">
              <a:rPr lang="it-IT" smtClean="0"/>
              <a:t>20/12/2016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11C3C-84A5-A346-8CE0-29825D2E2D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6780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5B5D2-CA2A-6548-955E-9897154AE4E2}" type="datetimeFigureOut">
              <a:rPr lang="it-IT" smtClean="0"/>
              <a:t>20/12/2016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11C3C-84A5-A346-8CE0-29825D2E2D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8611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5B5D2-CA2A-6548-955E-9897154AE4E2}" type="datetimeFigureOut">
              <a:rPr lang="it-IT" smtClean="0"/>
              <a:t>20/12/2016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11C3C-84A5-A346-8CE0-29825D2E2D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8407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5B5D2-CA2A-6548-955E-9897154AE4E2}" type="datetimeFigureOut">
              <a:rPr lang="it-IT" smtClean="0"/>
              <a:t>20/12/2016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11C3C-84A5-A346-8CE0-29825D2E2D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1664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5B5D2-CA2A-6548-955E-9897154AE4E2}" type="datetimeFigureOut">
              <a:rPr lang="it-IT" smtClean="0"/>
              <a:t>20/12/2016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11C3C-84A5-A346-8CE0-29825D2E2D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6934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5B5D2-CA2A-6548-955E-9897154AE4E2}" type="datetimeFigureOut">
              <a:rPr lang="it-IT" smtClean="0"/>
              <a:t>20/12/2016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11C3C-84A5-A346-8CE0-29825D2E2D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4868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5B5D2-CA2A-6548-955E-9897154AE4E2}" type="datetimeFigureOut">
              <a:rPr lang="it-IT" smtClean="0"/>
              <a:t>20/12/2016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11C3C-84A5-A346-8CE0-29825D2E2D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032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5B5D2-CA2A-6548-955E-9897154AE4E2}" type="datetimeFigureOut">
              <a:rPr lang="it-IT" smtClean="0"/>
              <a:t>20/12/2016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11C3C-84A5-A346-8CE0-29825D2E2D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6212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F5B5D2-CA2A-6548-955E-9897154AE4E2}" type="datetimeFigureOut">
              <a:rPr lang="it-IT" smtClean="0"/>
              <a:t>20/12/2016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11C3C-84A5-A346-8CE0-29825D2E2D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7510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arallelogramma 5"/>
          <p:cNvSpPr/>
          <p:nvPr/>
        </p:nvSpPr>
        <p:spPr>
          <a:xfrm>
            <a:off x="-238532" y="6376663"/>
            <a:ext cx="8472198" cy="481338"/>
          </a:xfrm>
          <a:prstGeom prst="parallelogram">
            <a:avLst/>
          </a:prstGeom>
          <a:solidFill>
            <a:srgbClr val="0F406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0F406B"/>
              </a:solidFill>
            </a:endParaRPr>
          </a:p>
        </p:txBody>
      </p:sp>
      <p:pic>
        <p:nvPicPr>
          <p:cNvPr id="7" name="Immagine 6" descr="cherubino_pant541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200" y="6376662"/>
            <a:ext cx="459462" cy="469067"/>
          </a:xfrm>
          <a:prstGeom prst="rect">
            <a:avLst/>
          </a:prstGeom>
        </p:spPr>
      </p:pic>
      <p:pic>
        <p:nvPicPr>
          <p:cNvPr id="8" name="Immagine 7" descr="logo_white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7607" y="6502430"/>
            <a:ext cx="2395665" cy="220877"/>
          </a:xfrm>
          <a:prstGeom prst="rect">
            <a:avLst/>
          </a:prstGeom>
        </p:spPr>
      </p:pic>
      <p:sp>
        <p:nvSpPr>
          <p:cNvPr id="9" name="CasellaDiTesto 1"/>
          <p:cNvSpPr txBox="1">
            <a:spLocks noChangeArrowheads="1"/>
          </p:cNvSpPr>
          <p:nvPr/>
        </p:nvSpPr>
        <p:spPr bwMode="auto">
          <a:xfrm>
            <a:off x="1542222" y="871305"/>
            <a:ext cx="630966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1pPr>
            <a:lvl2pPr marL="742950" indent="-285750" eaLnBrk="0" hangingPunct="0"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2pPr>
            <a:lvl3pPr marL="1143000" indent="-228600" eaLnBrk="0" hangingPunct="0"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3pPr>
            <a:lvl4pPr marL="1600200" indent="-228600" eaLnBrk="0" hangingPunct="0"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4pPr>
            <a:lvl5pPr marL="2057400" indent="-228600" eaLnBrk="0" hangingPunct="0"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9pPr>
          </a:lstStyle>
          <a:p>
            <a:pPr eaLnBrk="1" hangingPunct="1"/>
            <a:r>
              <a:rPr lang="it-IT" dirty="0" smtClean="0"/>
              <a:t>Testo da inserire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86741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arallelogramma 5"/>
          <p:cNvSpPr/>
          <p:nvPr/>
        </p:nvSpPr>
        <p:spPr>
          <a:xfrm>
            <a:off x="-238532" y="6376663"/>
            <a:ext cx="8472198" cy="481338"/>
          </a:xfrm>
          <a:prstGeom prst="parallelogram">
            <a:avLst/>
          </a:prstGeom>
          <a:solidFill>
            <a:srgbClr val="0F406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0F406B"/>
              </a:solidFill>
            </a:endParaRPr>
          </a:p>
        </p:txBody>
      </p:sp>
      <p:pic>
        <p:nvPicPr>
          <p:cNvPr id="7" name="Immagine 6" descr="cherubino_pant541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200" y="6376662"/>
            <a:ext cx="459462" cy="469067"/>
          </a:xfrm>
          <a:prstGeom prst="rect">
            <a:avLst/>
          </a:prstGeom>
        </p:spPr>
      </p:pic>
      <p:pic>
        <p:nvPicPr>
          <p:cNvPr id="8" name="Immagine 7" descr="logo_white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7607" y="6502430"/>
            <a:ext cx="2395665" cy="220877"/>
          </a:xfrm>
          <a:prstGeom prst="rect">
            <a:avLst/>
          </a:prstGeom>
        </p:spPr>
      </p:pic>
      <p:sp>
        <p:nvSpPr>
          <p:cNvPr id="10" name="CasellaDiTesto 1"/>
          <p:cNvSpPr txBox="1">
            <a:spLocks noChangeArrowheads="1"/>
          </p:cNvSpPr>
          <p:nvPr/>
        </p:nvSpPr>
        <p:spPr bwMode="auto">
          <a:xfrm>
            <a:off x="1230833" y="594306"/>
            <a:ext cx="630966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1pPr>
            <a:lvl2pPr marL="742950" indent="-285750" eaLnBrk="0" hangingPunct="0"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2pPr>
            <a:lvl3pPr marL="1143000" indent="-228600" eaLnBrk="0" hangingPunct="0"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3pPr>
            <a:lvl4pPr marL="1600200" indent="-228600" eaLnBrk="0" hangingPunct="0"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4pPr>
            <a:lvl5pPr marL="2057400" indent="-228600" eaLnBrk="0" hangingPunct="0"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9pPr>
          </a:lstStyle>
          <a:p>
            <a:pPr eaLnBrk="1" hangingPunct="1"/>
            <a:r>
              <a:rPr lang="it-IT" dirty="0" smtClean="0"/>
              <a:t>Titolo</a:t>
            </a:r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2314047" y="2350616"/>
            <a:ext cx="52997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it-IT" dirty="0" err="1" smtClean="0">
                <a:latin typeface="Gill Sans Light"/>
                <a:cs typeface="Gill Sans Light"/>
              </a:rPr>
              <a:t>aaaa</a:t>
            </a:r>
            <a:endParaRPr lang="it-IT" dirty="0" smtClean="0">
              <a:latin typeface="Gill Sans Light"/>
              <a:cs typeface="Gill Sans Light"/>
            </a:endParaRPr>
          </a:p>
          <a:p>
            <a:pPr marL="285750" indent="-285750">
              <a:buFont typeface="Arial"/>
              <a:buChar char="•"/>
            </a:pPr>
            <a:r>
              <a:rPr lang="it-IT" dirty="0" err="1" smtClean="0">
                <a:latin typeface="Gill Sans Light"/>
                <a:cs typeface="Gill Sans Light"/>
              </a:rPr>
              <a:t>bbbb</a:t>
            </a:r>
            <a:endParaRPr lang="it-IT" dirty="0" smtClean="0">
              <a:latin typeface="Gill Sans Light"/>
              <a:cs typeface="Gill Sans Light"/>
            </a:endParaRPr>
          </a:p>
          <a:p>
            <a:pPr marL="285750" indent="-285750">
              <a:buFont typeface="Arial"/>
              <a:buChar char="•"/>
            </a:pPr>
            <a:r>
              <a:rPr lang="it-IT" dirty="0" err="1" smtClean="0">
                <a:latin typeface="Gill Sans Light"/>
                <a:cs typeface="Gill Sans Light"/>
              </a:rPr>
              <a:t>Cccc</a:t>
            </a:r>
            <a:endParaRPr lang="it-IT" dirty="0" smtClean="0">
              <a:latin typeface="Gill Sans Light"/>
              <a:cs typeface="Gill Sans Light"/>
            </a:endParaRPr>
          </a:p>
          <a:p>
            <a:pPr marL="285750" indent="-285750">
              <a:buFont typeface="Arial"/>
              <a:buChar char="•"/>
            </a:pPr>
            <a:r>
              <a:rPr lang="it-IT" dirty="0" err="1" smtClean="0">
                <a:latin typeface="Gill Sans Light"/>
                <a:cs typeface="Gill Sans Light"/>
              </a:rPr>
              <a:t>Dddd</a:t>
            </a:r>
            <a:endParaRPr lang="it-IT" dirty="0" smtClean="0">
              <a:latin typeface="Gill Sans Light"/>
              <a:cs typeface="Gill Sans Light"/>
            </a:endParaRPr>
          </a:p>
          <a:p>
            <a:pPr marL="285750" indent="-285750">
              <a:buFont typeface="Arial"/>
              <a:buChar char="•"/>
            </a:pPr>
            <a:r>
              <a:rPr lang="it-IT" dirty="0" err="1" smtClean="0">
                <a:latin typeface="Gill Sans Light"/>
                <a:cs typeface="Gill Sans Light"/>
              </a:rPr>
              <a:t>Eeee</a:t>
            </a:r>
            <a:endParaRPr lang="it-IT" dirty="0" smtClean="0">
              <a:latin typeface="Gill Sans Light"/>
              <a:cs typeface="Gill Sans Light"/>
            </a:endParaRPr>
          </a:p>
          <a:p>
            <a:pPr marL="285750" indent="-285750">
              <a:buFont typeface="Arial"/>
              <a:buChar char="•"/>
            </a:pPr>
            <a:r>
              <a:rPr lang="it-IT" dirty="0" err="1" smtClean="0">
                <a:latin typeface="Gill Sans Light"/>
                <a:cs typeface="Gill Sans Light"/>
              </a:rPr>
              <a:t>Ffff</a:t>
            </a:r>
            <a:endParaRPr lang="it-IT" dirty="0" smtClean="0">
              <a:latin typeface="Gill Sans Light"/>
              <a:cs typeface="Gill Sans Light"/>
            </a:endParaRPr>
          </a:p>
          <a:p>
            <a:pPr marL="285750" indent="-285750">
              <a:buFont typeface="Arial"/>
              <a:buChar char="•"/>
            </a:pPr>
            <a:endParaRPr lang="it-IT" dirty="0" smtClean="0">
              <a:latin typeface="Gill Sans Light"/>
              <a:cs typeface="Gill Sans Light"/>
            </a:endParaRPr>
          </a:p>
          <a:p>
            <a:pPr marL="285750" indent="-285750">
              <a:buFont typeface="Arial"/>
              <a:buChar char="•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70061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arallelogramma 5"/>
          <p:cNvSpPr/>
          <p:nvPr/>
        </p:nvSpPr>
        <p:spPr>
          <a:xfrm>
            <a:off x="-238532" y="6376663"/>
            <a:ext cx="8472198" cy="481338"/>
          </a:xfrm>
          <a:prstGeom prst="parallelogram">
            <a:avLst/>
          </a:prstGeom>
          <a:solidFill>
            <a:srgbClr val="0F406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0F406B"/>
              </a:solidFill>
            </a:endParaRPr>
          </a:p>
        </p:txBody>
      </p:sp>
      <p:pic>
        <p:nvPicPr>
          <p:cNvPr id="7" name="Immagine 6" descr="cherubino_pant541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200" y="6376662"/>
            <a:ext cx="459462" cy="469067"/>
          </a:xfrm>
          <a:prstGeom prst="rect">
            <a:avLst/>
          </a:prstGeom>
        </p:spPr>
      </p:pic>
      <p:pic>
        <p:nvPicPr>
          <p:cNvPr id="8" name="Immagine 7" descr="logo_white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7607" y="6502430"/>
            <a:ext cx="2395665" cy="220877"/>
          </a:xfrm>
          <a:prstGeom prst="rect">
            <a:avLst/>
          </a:prstGeom>
        </p:spPr>
      </p:pic>
      <p:sp>
        <p:nvSpPr>
          <p:cNvPr id="10" name="CasellaDiTesto 1"/>
          <p:cNvSpPr txBox="1">
            <a:spLocks noChangeArrowheads="1"/>
          </p:cNvSpPr>
          <p:nvPr/>
        </p:nvSpPr>
        <p:spPr bwMode="auto">
          <a:xfrm>
            <a:off x="1230833" y="594306"/>
            <a:ext cx="630966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1pPr>
            <a:lvl2pPr marL="742950" indent="-285750" eaLnBrk="0" hangingPunct="0"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2pPr>
            <a:lvl3pPr marL="1143000" indent="-228600" eaLnBrk="0" hangingPunct="0"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3pPr>
            <a:lvl4pPr marL="1600200" indent="-228600" eaLnBrk="0" hangingPunct="0"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4pPr>
            <a:lvl5pPr marL="2057400" indent="-228600" eaLnBrk="0" hangingPunct="0"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414141"/>
                </a:solidFill>
                <a:latin typeface="Gill Sans Light" charset="0"/>
                <a:ea typeface="ヒラギノ角ゴ ProN W3" charset="0"/>
                <a:cs typeface="ヒラギノ角ゴ ProN W3" charset="0"/>
                <a:sym typeface="Gill Sans Light" charset="0"/>
              </a:defRPr>
            </a:lvl9pPr>
          </a:lstStyle>
          <a:p>
            <a:pPr eaLnBrk="1" hangingPunct="1"/>
            <a:r>
              <a:rPr lang="it-IT" dirty="0" smtClean="0"/>
              <a:t>Titolo</a:t>
            </a:r>
            <a:endParaRPr lang="it-IT" dirty="0"/>
          </a:p>
        </p:txBody>
      </p:sp>
      <p:graphicFrame>
        <p:nvGraphicFramePr>
          <p:cNvPr id="9" name="Grafico 8"/>
          <p:cNvGraphicFramePr/>
          <p:nvPr>
            <p:extLst>
              <p:ext uri="{D42A27DB-BD31-4B8C-83A1-F6EECF244321}">
                <p14:modId xmlns:p14="http://schemas.microsoft.com/office/powerpoint/2010/main" val="832895751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85928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arallelogramma 5"/>
          <p:cNvSpPr/>
          <p:nvPr/>
        </p:nvSpPr>
        <p:spPr>
          <a:xfrm>
            <a:off x="-238532" y="6376663"/>
            <a:ext cx="8472198" cy="481338"/>
          </a:xfrm>
          <a:prstGeom prst="parallelogram">
            <a:avLst/>
          </a:prstGeom>
          <a:solidFill>
            <a:srgbClr val="0F406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0F406B"/>
              </a:solidFill>
            </a:endParaRPr>
          </a:p>
        </p:txBody>
      </p:sp>
      <p:pic>
        <p:nvPicPr>
          <p:cNvPr id="7" name="Immagine 6" descr="cherubino_pant541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200" y="6376662"/>
            <a:ext cx="459462" cy="469067"/>
          </a:xfrm>
          <a:prstGeom prst="rect">
            <a:avLst/>
          </a:prstGeom>
        </p:spPr>
      </p:pic>
      <p:pic>
        <p:nvPicPr>
          <p:cNvPr id="8" name="Immagine 7" descr="logo_white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7607" y="6502430"/>
            <a:ext cx="2395665" cy="220877"/>
          </a:xfrm>
          <a:prstGeom prst="rect">
            <a:avLst/>
          </a:prstGeom>
        </p:spPr>
      </p:pic>
      <p:pic>
        <p:nvPicPr>
          <p:cNvPr id="11" name="Immagine 10" descr="_DSC0652orizz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46" y="284849"/>
            <a:ext cx="8234623" cy="5492978"/>
          </a:xfrm>
          <a:prstGeom prst="rect">
            <a:avLst/>
          </a:prstGeom>
        </p:spPr>
      </p:pic>
      <p:sp>
        <p:nvSpPr>
          <p:cNvPr id="12" name="Rectangle 4"/>
          <p:cNvSpPr txBox="1">
            <a:spLocks noChangeArrowheads="1"/>
          </p:cNvSpPr>
          <p:nvPr/>
        </p:nvSpPr>
        <p:spPr>
          <a:xfrm>
            <a:off x="383969" y="5843262"/>
            <a:ext cx="81788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800" i="1" dirty="0" smtClean="0"/>
              <a:t>Palazzo “La </a:t>
            </a:r>
            <a:r>
              <a:rPr lang="en-US" sz="1800" i="1" dirty="0" err="1" smtClean="0"/>
              <a:t>Sapienza</a:t>
            </a:r>
            <a:r>
              <a:rPr lang="en-US" sz="1800" i="1" dirty="0" smtClean="0"/>
              <a:t>”</a:t>
            </a:r>
            <a:endParaRPr lang="en-US" sz="1800" i="1" dirty="0"/>
          </a:p>
        </p:txBody>
      </p:sp>
    </p:spTree>
    <p:extLst>
      <p:ext uri="{BB962C8B-B14F-4D97-AF65-F5344CB8AC3E}">
        <p14:creationId xmlns:p14="http://schemas.microsoft.com/office/powerpoint/2010/main" val="1421415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8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utoUpdateAnimBg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16</Words>
  <Application>Microsoft Office PowerPoint</Application>
  <PresentationFormat>Presentazione su schermo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5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Ufficio Comunicazione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dcasfasf</dc:title>
  <dc:creator>Bruno Sereni</dc:creator>
  <cp:lastModifiedBy>Pezzini</cp:lastModifiedBy>
  <cp:revision>3</cp:revision>
  <dcterms:created xsi:type="dcterms:W3CDTF">2015-08-31T13:52:36Z</dcterms:created>
  <dcterms:modified xsi:type="dcterms:W3CDTF">2016-12-20T12:28:49Z</dcterms:modified>
</cp:coreProperties>
</file>