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623" r:id="rId2"/>
    <p:sldId id="694" r:id="rId3"/>
    <p:sldId id="695" r:id="rId4"/>
    <p:sldId id="698" r:id="rId5"/>
    <p:sldId id="697" r:id="rId6"/>
    <p:sldId id="696" r:id="rId7"/>
    <p:sldId id="693" r:id="rId8"/>
    <p:sldId id="624" r:id="rId9"/>
    <p:sldId id="633" r:id="rId10"/>
    <p:sldId id="634" r:id="rId11"/>
    <p:sldId id="639" r:id="rId12"/>
    <p:sldId id="640" r:id="rId13"/>
    <p:sldId id="641" r:id="rId14"/>
    <p:sldId id="642" r:id="rId15"/>
    <p:sldId id="643" r:id="rId16"/>
    <p:sldId id="691" r:id="rId17"/>
    <p:sldId id="646" r:id="rId18"/>
    <p:sldId id="647" r:id="rId19"/>
    <p:sldId id="648" r:id="rId20"/>
    <p:sldId id="638" r:id="rId21"/>
    <p:sldId id="649" r:id="rId22"/>
    <p:sldId id="650" r:id="rId23"/>
    <p:sldId id="651" r:id="rId24"/>
    <p:sldId id="652" r:id="rId25"/>
    <p:sldId id="653" r:id="rId26"/>
    <p:sldId id="654" r:id="rId27"/>
    <p:sldId id="655" r:id="rId28"/>
    <p:sldId id="656" r:id="rId29"/>
    <p:sldId id="674" r:id="rId30"/>
    <p:sldId id="675" r:id="rId31"/>
    <p:sldId id="635" r:id="rId32"/>
    <p:sldId id="676" r:id="rId33"/>
    <p:sldId id="692" r:id="rId34"/>
    <p:sldId id="678" r:id="rId35"/>
    <p:sldId id="679" r:id="rId36"/>
    <p:sldId id="680" r:id="rId37"/>
    <p:sldId id="681" r:id="rId38"/>
    <p:sldId id="682" r:id="rId39"/>
    <p:sldId id="683" r:id="rId40"/>
    <p:sldId id="684" r:id="rId41"/>
    <p:sldId id="685" r:id="rId42"/>
    <p:sldId id="686" r:id="rId43"/>
    <p:sldId id="687" r:id="rId44"/>
    <p:sldId id="688" r:id="rId45"/>
    <p:sldId id="689" r:id="rId46"/>
    <p:sldId id="690" r:id="rId47"/>
    <p:sldId id="657" r:id="rId48"/>
    <p:sldId id="658" r:id="rId49"/>
    <p:sldId id="659" r:id="rId50"/>
    <p:sldId id="660" r:id="rId51"/>
    <p:sldId id="661" r:id="rId52"/>
    <p:sldId id="662" r:id="rId53"/>
    <p:sldId id="663" r:id="rId54"/>
    <p:sldId id="664" r:id="rId55"/>
    <p:sldId id="665" r:id="rId56"/>
    <p:sldId id="666" r:id="rId57"/>
    <p:sldId id="667" r:id="rId58"/>
    <p:sldId id="668" r:id="rId59"/>
    <p:sldId id="669" r:id="rId60"/>
    <p:sldId id="670" r:id="rId61"/>
    <p:sldId id="671" r:id="rId62"/>
    <p:sldId id="672" r:id="rId63"/>
    <p:sldId id="673" r:id="rId64"/>
    <p:sldId id="632" r:id="rId65"/>
    <p:sldId id="631" r:id="rId66"/>
    <p:sldId id="630" r:id="rId67"/>
    <p:sldId id="628" r:id="rId68"/>
    <p:sldId id="627" r:id="rId69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0">
          <p15:clr>
            <a:srgbClr val="A4A3A4"/>
          </p15:clr>
        </p15:guide>
        <p15:guide id="2" pos="2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058"/>
    <a:srgbClr val="3366FF"/>
    <a:srgbClr val="FFFF00"/>
    <a:srgbClr val="AB9CC2"/>
    <a:srgbClr val="DEDFE6"/>
    <a:srgbClr val="C5BAD4"/>
    <a:srgbClr val="0099CC"/>
    <a:srgbClr val="66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641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1668" y="96"/>
      </p:cViewPr>
      <p:guideLst>
        <p:guide orient="horz" pos="630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685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6" tIns="45810" rIns="91616" bIns="4581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28" y="0"/>
            <a:ext cx="2950685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6" tIns="45810" rIns="91616" bIns="458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05EBE90-92B2-4271-90AE-5EBCA956D2F7}" type="datetime1">
              <a:rPr lang="it-IT"/>
              <a:pPr>
                <a:defRPr/>
              </a:pPr>
              <a:t>03/05/2017</a:t>
            </a:fld>
            <a:endParaRPr lang="it-IT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0309"/>
            <a:ext cx="2950685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6" tIns="45810" rIns="91616" bIns="4581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28" y="9450309"/>
            <a:ext cx="2950685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6" tIns="45810" rIns="91616" bIns="458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25C5E8E-7006-46F2-81EC-03C240BE6F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2170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099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6" tIns="45810" rIns="91616" bIns="4581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28" y="0"/>
            <a:ext cx="2949099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6" tIns="45810" rIns="91616" bIns="458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5DE0E91-1BF9-4491-8618-3D175C66F69A}" type="datetime1">
              <a:rPr lang="it-IT"/>
              <a:pPr>
                <a:defRPr/>
              </a:pPr>
              <a:t>03/05/2017</a:t>
            </a:fld>
            <a:endParaRPr lang="it-IT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6728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567"/>
            <a:ext cx="5444490" cy="447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6" tIns="45810" rIns="91616" bIns="458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7133"/>
            <a:ext cx="2949099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6" tIns="45810" rIns="91616" bIns="4581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28" y="9447133"/>
            <a:ext cx="2949099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6" tIns="45810" rIns="91616" bIns="458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800824E-F692-4C82-A621-4D6FD091AA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9063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fld id="{3CEAF6C6-2251-4241-A253-388DE93FDBB9}" type="slidenum">
              <a:rPr lang="it-IT" sz="1200" smtClean="0">
                <a:latin typeface="Arial" charset="0"/>
              </a:rPr>
              <a:pPr eaLnBrk="1" hangingPunct="1"/>
              <a:t>68</a:t>
            </a:fld>
            <a:endParaRPr lang="it-IT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68875" cy="3727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15" y="4723567"/>
            <a:ext cx="4990783" cy="447428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15803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179388" y="633095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600" dirty="0">
                <a:latin typeface="Helvetica" charset="0"/>
                <a:ea typeface="Helvetica" charset="0"/>
                <a:cs typeface="Helvetica" charset="0"/>
              </a:rPr>
              <a:t>Via Sestriere 100, 10060 None Torinese (TO) - Tel +39 011 9904174 - Fax +39 011 9904182 </a:t>
            </a:r>
          </a:p>
          <a:p>
            <a:pPr>
              <a:defRPr/>
            </a:pPr>
            <a:r>
              <a:rPr lang="it-IT" sz="600" dirty="0">
                <a:latin typeface="Helvetica" charset="0"/>
                <a:ea typeface="Helvetica" charset="0"/>
                <a:cs typeface="Helvetica" charset="0"/>
              </a:rPr>
              <a:t>Foro </a:t>
            </a:r>
            <a:r>
              <a:rPr lang="it-IT" sz="600" dirty="0" err="1">
                <a:latin typeface="Helvetica" charset="0"/>
                <a:ea typeface="Helvetica" charset="0"/>
                <a:cs typeface="Helvetica" charset="0"/>
              </a:rPr>
              <a:t>Buonaparte</a:t>
            </a:r>
            <a:r>
              <a:rPr lang="it-IT" sz="600" dirty="0">
                <a:latin typeface="Helvetica" charset="0"/>
                <a:ea typeface="Helvetica" charset="0"/>
                <a:cs typeface="Helvetica" charset="0"/>
              </a:rPr>
              <a:t>, 51 - 20121 Milano - Tel. +39 02 36720300 - Fax +39 02 36720301</a:t>
            </a:r>
          </a:p>
          <a:p>
            <a:pPr>
              <a:defRPr/>
            </a:pPr>
            <a:r>
              <a:rPr lang="it-IT" sz="600" dirty="0">
                <a:latin typeface="Helvetica" charset="0"/>
                <a:ea typeface="Helvetica" charset="0"/>
                <a:cs typeface="Helvetica" charset="0"/>
              </a:rPr>
              <a:t>Via Palestro, 5 - 16122 Genova - Tel. +39 010 8196592 - Fax +39 </a:t>
            </a:r>
            <a:r>
              <a:rPr lang="it-IT" sz="600" dirty="0" smtClean="0">
                <a:latin typeface="Helvetica" charset="0"/>
                <a:ea typeface="Helvetica" charset="0"/>
                <a:cs typeface="Helvetica" charset="0"/>
              </a:rPr>
              <a:t>010 8601055</a:t>
            </a:r>
            <a:endParaRPr lang="it-IT" sz="6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533425"/>
            <a:ext cx="7772400" cy="1040944"/>
          </a:xfrm>
        </p:spPr>
        <p:txBody>
          <a:bodyPr anchor="t"/>
          <a:lstStyle>
            <a:lvl1pPr>
              <a:defRPr sz="3300" b="1">
                <a:latin typeface="Calibri"/>
                <a:cs typeface="Calibri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038285"/>
            <a:ext cx="6400800" cy="1448430"/>
          </a:xfrm>
        </p:spPr>
        <p:txBody>
          <a:bodyPr anchor="t"/>
          <a:lstStyle>
            <a:lvl1pPr marL="0" indent="0" algn="ctr">
              <a:buNone/>
              <a:defRPr sz="2700">
                <a:latin typeface="Calibri"/>
                <a:cs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800">
                <a:latin typeface="Helvetica" charset="0"/>
              </a:defRPr>
            </a:lvl1pPr>
          </a:lstStyle>
          <a:p>
            <a:pPr>
              <a:defRPr/>
            </a:pPr>
            <a:fld id="{B1FF90F8-BBEC-4B17-9D64-2CA50AF048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-2667000" y="59055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7416403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179388" y="633095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600" dirty="0">
                <a:solidFill>
                  <a:srgbClr val="404040"/>
                </a:solidFill>
                <a:latin typeface="Helvetica" charset="0"/>
                <a:ea typeface="Helvetica" charset="0"/>
                <a:cs typeface="Helvetica" charset="0"/>
              </a:rPr>
              <a:t>Via Sestriere 100, 10060 None Torinese (TO) - Tel +39 011 9904174 - Fax +39 011 9904182 </a:t>
            </a:r>
          </a:p>
          <a:p>
            <a:pPr>
              <a:defRPr/>
            </a:pPr>
            <a:r>
              <a:rPr lang="it-IT" sz="600" dirty="0">
                <a:solidFill>
                  <a:srgbClr val="404040"/>
                </a:solidFill>
                <a:latin typeface="Helvetica" charset="0"/>
                <a:ea typeface="Helvetica" charset="0"/>
                <a:cs typeface="Helvetica" charset="0"/>
              </a:rPr>
              <a:t>Foro </a:t>
            </a:r>
            <a:r>
              <a:rPr lang="it-IT" sz="600" dirty="0" err="1">
                <a:solidFill>
                  <a:srgbClr val="404040"/>
                </a:solidFill>
                <a:latin typeface="Helvetica" charset="0"/>
                <a:ea typeface="Helvetica" charset="0"/>
                <a:cs typeface="Helvetica" charset="0"/>
              </a:rPr>
              <a:t>Buonaparte</a:t>
            </a:r>
            <a:r>
              <a:rPr lang="it-IT" sz="600" dirty="0">
                <a:solidFill>
                  <a:srgbClr val="404040"/>
                </a:solidFill>
                <a:latin typeface="Helvetica" charset="0"/>
                <a:ea typeface="Helvetica" charset="0"/>
                <a:cs typeface="Helvetica" charset="0"/>
              </a:rPr>
              <a:t>, 51 - 20121 Milano - Tel. +39 02 36720300 - Fax +39 02 36720301</a:t>
            </a:r>
          </a:p>
          <a:p>
            <a:pPr>
              <a:defRPr/>
            </a:pPr>
            <a:r>
              <a:rPr lang="it-IT" sz="600" dirty="0">
                <a:solidFill>
                  <a:srgbClr val="404040"/>
                </a:solidFill>
                <a:latin typeface="Helvetica" charset="0"/>
                <a:ea typeface="Helvetica" charset="0"/>
                <a:cs typeface="Helvetica" charset="0"/>
              </a:rPr>
              <a:t>Via Palestro, 5 - 16122 Genova - Tel. +39 010 8196592 - Fax +39 </a:t>
            </a:r>
            <a:r>
              <a:rPr lang="it-IT" sz="600" dirty="0" smtClean="0">
                <a:solidFill>
                  <a:srgbClr val="404040"/>
                </a:solidFill>
                <a:latin typeface="Helvetica" charset="0"/>
                <a:ea typeface="Helvetica" charset="0"/>
                <a:cs typeface="Helvetica" charset="0"/>
              </a:rPr>
              <a:t>010 8601055</a:t>
            </a:r>
            <a:endParaRPr lang="it-IT" sz="600" dirty="0">
              <a:solidFill>
                <a:srgbClr val="40404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79007" y="6535738"/>
            <a:ext cx="2170112" cy="206375"/>
          </a:xfrm>
        </p:spPr>
        <p:txBody>
          <a:bodyPr/>
          <a:lstStyle>
            <a:lvl1pPr algn="ctr">
              <a:defRPr sz="800">
                <a:solidFill>
                  <a:srgbClr val="404040"/>
                </a:solidFill>
                <a:latin typeface="Helvetica" charset="0"/>
              </a:defRPr>
            </a:lvl1pPr>
          </a:lstStyle>
          <a:p>
            <a:pPr>
              <a:defRPr/>
            </a:pPr>
            <a:fld id="{B1FF90F8-BBEC-4B17-9D64-2CA50AF0482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22" name="Immagine 21" descr="logo-payoff-en.wmf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63" r="3846" b="16401"/>
          <a:stretch/>
        </p:blipFill>
        <p:spPr>
          <a:xfrm>
            <a:off x="252000" y="737131"/>
            <a:ext cx="8640000" cy="160867"/>
          </a:xfrm>
          <a:prstGeom prst="rect">
            <a:avLst/>
          </a:prstGeom>
        </p:spPr>
      </p:pic>
      <p:sp>
        <p:nvSpPr>
          <p:cNvPr id="5" name="CasellaDiTesto 4"/>
          <p:cNvSpPr txBox="1"/>
          <p:nvPr userDrawn="1"/>
        </p:nvSpPr>
        <p:spPr>
          <a:xfrm>
            <a:off x="-2667000" y="59055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4" name="Titolo 1"/>
          <p:cNvSpPr>
            <a:spLocks noGrp="1"/>
          </p:cNvSpPr>
          <p:nvPr>
            <p:ph type="ctrTitle"/>
          </p:nvPr>
        </p:nvSpPr>
        <p:spPr>
          <a:xfrm>
            <a:off x="685800" y="2533425"/>
            <a:ext cx="7772400" cy="1040944"/>
          </a:xfrm>
        </p:spPr>
        <p:txBody>
          <a:bodyPr anchor="t"/>
          <a:lstStyle>
            <a:lvl1pPr>
              <a:defRPr sz="3300" b="1">
                <a:latin typeface="Calibri"/>
                <a:cs typeface="Calibri"/>
              </a:defRPr>
            </a:lvl1pPr>
          </a:lstStyle>
          <a:p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/>
          </p:nvPr>
        </p:nvSpPr>
        <p:spPr>
          <a:xfrm>
            <a:off x="1371600" y="4038285"/>
            <a:ext cx="6400800" cy="1448430"/>
          </a:xfrm>
        </p:spPr>
        <p:txBody>
          <a:bodyPr anchor="t"/>
          <a:lstStyle>
            <a:lvl1pPr marL="0" indent="0" algn="ctr">
              <a:buNone/>
              <a:defRPr sz="2700">
                <a:latin typeface="Calibri"/>
                <a:cs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7639292" y="6451099"/>
            <a:ext cx="122411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t-IT" sz="1100" dirty="0" err="1" smtClean="0">
                <a:solidFill>
                  <a:srgbClr val="404040"/>
                </a:solidFill>
                <a:latin typeface="Calibri"/>
                <a:cs typeface="Calibri"/>
              </a:rPr>
              <a:t>www.metroconsult.it</a:t>
            </a:r>
            <a:endParaRPr lang="it-IT" sz="11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pic>
        <p:nvPicPr>
          <p:cNvPr id="2" name="Immagine 1" descr="intellectualpropertyco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95" y="614869"/>
            <a:ext cx="1919215" cy="144000"/>
          </a:xfrm>
          <a:prstGeom prst="rect">
            <a:avLst/>
          </a:prstGeom>
        </p:spPr>
      </p:pic>
      <p:pic>
        <p:nvPicPr>
          <p:cNvPr id="13" name="Immagine 12" descr="logo+30year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180000"/>
            <a:ext cx="4265744" cy="62061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00124"/>
            <a:ext cx="8229600" cy="836879"/>
          </a:xfrm>
        </p:spPr>
        <p:txBody>
          <a:bodyPr anchor="t"/>
          <a:lstStyle>
            <a:lvl1pPr>
              <a:defRPr sz="2700" b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0049"/>
            <a:ext cx="8229600" cy="4246114"/>
          </a:xfrm>
        </p:spPr>
        <p:txBody>
          <a:bodyPr/>
          <a:lstStyle>
            <a:lvl1pP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79007" y="6535738"/>
            <a:ext cx="2170112" cy="206375"/>
          </a:xfrm>
        </p:spPr>
        <p:txBody>
          <a:bodyPr/>
          <a:lstStyle>
            <a:lvl1pPr algn="ctr">
              <a:defRPr sz="800">
                <a:solidFill>
                  <a:srgbClr val="404040"/>
                </a:solidFill>
                <a:latin typeface="Helvetica" charset="0"/>
              </a:defRPr>
            </a:lvl1pPr>
          </a:lstStyle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4" name="Immagine 13" descr="logo-payoff-en.wmf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63" r="3846" b="16401"/>
          <a:stretch/>
        </p:blipFill>
        <p:spPr>
          <a:xfrm>
            <a:off x="252000" y="737131"/>
            <a:ext cx="8640000" cy="160867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79388" y="633095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600" dirty="0">
                <a:solidFill>
                  <a:srgbClr val="404040"/>
                </a:solidFill>
                <a:latin typeface="Helvetica" charset="0"/>
                <a:ea typeface="Helvetica" charset="0"/>
                <a:cs typeface="Helvetica" charset="0"/>
              </a:rPr>
              <a:t>Via Sestriere 100, 10060 None Torinese (TO) - Tel +39 011 9904174 - Fax +39 011 9904182 </a:t>
            </a:r>
          </a:p>
          <a:p>
            <a:pPr>
              <a:defRPr/>
            </a:pPr>
            <a:r>
              <a:rPr lang="it-IT" sz="600" dirty="0">
                <a:solidFill>
                  <a:srgbClr val="404040"/>
                </a:solidFill>
                <a:latin typeface="Helvetica" charset="0"/>
                <a:ea typeface="Helvetica" charset="0"/>
                <a:cs typeface="Helvetica" charset="0"/>
              </a:rPr>
              <a:t>Foro </a:t>
            </a:r>
            <a:r>
              <a:rPr lang="it-IT" sz="600" dirty="0" err="1">
                <a:solidFill>
                  <a:srgbClr val="404040"/>
                </a:solidFill>
                <a:latin typeface="Helvetica" charset="0"/>
                <a:ea typeface="Helvetica" charset="0"/>
                <a:cs typeface="Helvetica" charset="0"/>
              </a:rPr>
              <a:t>Buonaparte</a:t>
            </a:r>
            <a:r>
              <a:rPr lang="it-IT" sz="600" dirty="0">
                <a:solidFill>
                  <a:srgbClr val="404040"/>
                </a:solidFill>
                <a:latin typeface="Helvetica" charset="0"/>
                <a:ea typeface="Helvetica" charset="0"/>
                <a:cs typeface="Helvetica" charset="0"/>
              </a:rPr>
              <a:t>, 51 - 20121 Milano - Tel. +39 02 36720300 - Fax +39 02 36720301</a:t>
            </a:r>
          </a:p>
          <a:p>
            <a:pPr>
              <a:defRPr/>
            </a:pPr>
            <a:r>
              <a:rPr lang="it-IT" sz="600" dirty="0">
                <a:solidFill>
                  <a:srgbClr val="404040"/>
                </a:solidFill>
                <a:latin typeface="Helvetica" charset="0"/>
                <a:ea typeface="Helvetica" charset="0"/>
                <a:cs typeface="Helvetica" charset="0"/>
              </a:rPr>
              <a:t>Via Palestro, 5 - 16122 Genova - Tel. +39 010 8196592 - Fax +39 </a:t>
            </a:r>
            <a:r>
              <a:rPr lang="it-IT" sz="600" dirty="0" smtClean="0">
                <a:solidFill>
                  <a:srgbClr val="404040"/>
                </a:solidFill>
                <a:latin typeface="Helvetica" charset="0"/>
                <a:ea typeface="Helvetica" charset="0"/>
                <a:cs typeface="Helvetica" charset="0"/>
              </a:rPr>
              <a:t>010 8601055</a:t>
            </a:r>
            <a:endParaRPr lang="it-IT" sz="600" dirty="0">
              <a:solidFill>
                <a:srgbClr val="40404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7639292" y="6451099"/>
            <a:ext cx="122411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t-IT" sz="1100" dirty="0" err="1" smtClean="0">
                <a:solidFill>
                  <a:srgbClr val="404040"/>
                </a:solidFill>
                <a:latin typeface="Calibri"/>
                <a:cs typeface="Calibri"/>
              </a:rPr>
              <a:t>www.metroconsult.it</a:t>
            </a:r>
            <a:endParaRPr lang="it-IT" sz="11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pic>
        <p:nvPicPr>
          <p:cNvPr id="12" name="Immagine 11" descr="intellectualpropertyco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95" y="614869"/>
            <a:ext cx="1919215" cy="144000"/>
          </a:xfrm>
          <a:prstGeom prst="rect">
            <a:avLst/>
          </a:prstGeom>
        </p:spPr>
      </p:pic>
      <p:pic>
        <p:nvPicPr>
          <p:cNvPr id="11" name="Immagine 10" descr="logo+30year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180000"/>
            <a:ext cx="4265744" cy="62061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rebuchet MS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800">
                <a:latin typeface="Helvetica" charset="0"/>
              </a:defRPr>
            </a:lvl1pPr>
          </a:lstStyle>
          <a:p>
            <a:pPr>
              <a:defRPr/>
            </a:pPr>
            <a:fld id="{35795195-001E-4809-9BCB-331F08C286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  <p:sp>
        <p:nvSpPr>
          <p:cNvPr id="340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0063" y="6535738"/>
            <a:ext cx="217011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Helvetica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B30B5B3-539B-41D9-914E-0ACC4202C2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56" r:id="rId3"/>
    <p:sldLayoutId id="2147483660" r:id="rId4"/>
  </p:sldLayoutIdLst>
  <p:transition>
    <p:randomBar dir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  <a:ea typeface="+mj-ea"/>
          <a:cs typeface="Time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ＭＳ Ｐゴシック" charset="-128"/>
          <a:cs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ＭＳ Ｐゴシック" charset="-128"/>
          <a:cs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ＭＳ Ｐゴシック" charset="-128"/>
          <a:cs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ＭＳ Ｐゴシック" charset="-128"/>
          <a:cs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"/>
          <a:ea typeface="+mn-ea"/>
          <a:cs typeface="Time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"/>
          <a:ea typeface="+mn-ea"/>
          <a:cs typeface="Time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/>
          <a:ea typeface="+mn-ea"/>
          <a:cs typeface="Time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/>
          <a:ea typeface="+mn-ea"/>
          <a:cs typeface="Time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  <a:ea typeface="+mn-ea"/>
          <a:cs typeface="Time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39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5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8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1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67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70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roconsult.it/" TargetMode="External"/><Relationship Id="rId2" Type="http://schemas.openxmlformats.org/officeDocument/2006/relationships/hyperlink" Target="mailto:Corrado.Borsano@metroconsult.it" TargetMode="Externa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639292" y="6451099"/>
            <a:ext cx="122411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t-IT" sz="1100" dirty="0" err="1" smtClean="0">
                <a:solidFill>
                  <a:srgbClr val="062058"/>
                </a:solidFill>
                <a:latin typeface="Calibri"/>
                <a:cs typeface="Calibri"/>
              </a:rPr>
              <a:t>www.metroconsult.it</a:t>
            </a:r>
            <a:endParaRPr lang="it-IT" sz="1100" dirty="0">
              <a:solidFill>
                <a:srgbClr val="062058"/>
              </a:solidFill>
              <a:latin typeface="Calibri"/>
              <a:cs typeface="Calibri"/>
            </a:endParaRPr>
          </a:p>
        </p:txBody>
      </p:sp>
      <p:pic>
        <p:nvPicPr>
          <p:cNvPr id="2" name="Immagine 1" descr="logo+30yea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726543"/>
            <a:ext cx="6870023" cy="999506"/>
          </a:xfrm>
          <a:prstGeom prst="rect">
            <a:avLst/>
          </a:prstGeom>
        </p:spPr>
      </p:pic>
      <p:sp>
        <p:nvSpPr>
          <p:cNvPr id="6" name="Sottotitolo 7"/>
          <p:cNvSpPr>
            <a:spLocks noGrp="1"/>
          </p:cNvSpPr>
          <p:nvPr>
            <p:ph type="subTitle" idx="1"/>
          </p:nvPr>
        </p:nvSpPr>
        <p:spPr>
          <a:xfrm>
            <a:off x="3342904" y="5109997"/>
            <a:ext cx="3414156" cy="861311"/>
          </a:xfrm>
        </p:spPr>
        <p:txBody>
          <a:bodyPr/>
          <a:lstStyle/>
          <a:p>
            <a:r>
              <a:rPr lang="it-IT" sz="2800" b="1" dirty="0" smtClean="0">
                <a:latin typeface="Calibri" pitchFamily="34" charset="0"/>
                <a:cs typeface="Times" pitchFamily="18" charset="0"/>
              </a:rPr>
              <a:t>Corrado Borsano</a:t>
            </a:r>
          </a:p>
          <a:p>
            <a:r>
              <a:rPr lang="it-IT" sz="2000" dirty="0" smtClean="0">
                <a:latin typeface="Calibri" pitchFamily="34" charset="0"/>
                <a:cs typeface="Times" pitchFamily="18" charset="0"/>
              </a:rPr>
              <a:t>Pisa, </a:t>
            </a:r>
            <a:r>
              <a:rPr lang="it-IT" sz="2000" dirty="0" err="1" smtClean="0">
                <a:latin typeface="Calibri" pitchFamily="34" charset="0"/>
                <a:cs typeface="Times" pitchFamily="18" charset="0"/>
              </a:rPr>
              <a:t>May</a:t>
            </a:r>
            <a:r>
              <a:rPr lang="it-IT" sz="2000" dirty="0" smtClean="0">
                <a:latin typeface="Calibri" pitchFamily="34" charset="0"/>
                <a:cs typeface="Times" pitchFamily="18" charset="0"/>
              </a:rPr>
              <a:t>  4</a:t>
            </a:r>
            <a:r>
              <a:rPr lang="it-IT" sz="1800" baseline="30000" dirty="0" smtClean="0">
                <a:latin typeface="Calibri" pitchFamily="34" charset="0"/>
                <a:cs typeface="Times" pitchFamily="18" charset="0"/>
              </a:rPr>
              <a:t>th</a:t>
            </a:r>
            <a:r>
              <a:rPr lang="it-IT" sz="2000" dirty="0" smtClean="0">
                <a:latin typeface="Calibri" pitchFamily="34" charset="0"/>
                <a:cs typeface="Times" pitchFamily="18" charset="0"/>
              </a:rPr>
              <a:t> , 2017</a:t>
            </a:r>
          </a:p>
        </p:txBody>
      </p:sp>
      <p:pic>
        <p:nvPicPr>
          <p:cNvPr id="9" name="Picture 2" descr="C:\Users\corrado.borsano.METROCONSULT\Desktop\PISA CORSO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74" y="4752392"/>
            <a:ext cx="2546625" cy="137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corrado.borsano.METROCONSULT\Desktop\PISA CORSO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769" y="4752392"/>
            <a:ext cx="1627626" cy="149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olo 6"/>
          <p:cNvSpPr>
            <a:spLocks noGrp="1"/>
          </p:cNvSpPr>
          <p:nvPr>
            <p:ph type="ctrTitle"/>
          </p:nvPr>
        </p:nvSpPr>
        <p:spPr>
          <a:xfrm>
            <a:off x="0" y="2201140"/>
            <a:ext cx="9144000" cy="2269900"/>
          </a:xfrm>
        </p:spPr>
        <p:txBody>
          <a:bodyPr/>
          <a:lstStyle/>
          <a:p>
            <a:r>
              <a:rPr lang="en-US" sz="2400" dirty="0"/>
              <a:t>Intellectual </a:t>
            </a:r>
            <a:r>
              <a:rPr lang="en-US" sz="2400" dirty="0" smtClean="0"/>
              <a:t>property</a:t>
            </a:r>
            <a:br>
              <a:rPr lang="en-US" sz="2400" dirty="0" smtClean="0"/>
            </a:br>
            <a:r>
              <a:rPr lang="en-US" sz="2400" dirty="0" smtClean="0"/>
              <a:t>what </a:t>
            </a:r>
            <a:r>
              <a:rPr lang="en-US" sz="2400" dirty="0"/>
              <a:t>is and how to use it in public </a:t>
            </a:r>
            <a:r>
              <a:rPr lang="en-US" sz="2400" dirty="0" smtClean="0"/>
              <a:t>research </a:t>
            </a:r>
            <a:r>
              <a:rPr lang="it-IT" sz="2400" dirty="0" err="1" smtClean="0"/>
              <a:t>organizations</a:t>
            </a:r>
            <a:r>
              <a:rPr lang="it-IT" sz="2400" b="0" dirty="0"/>
              <a:t/>
            </a:r>
            <a:br>
              <a:rPr lang="it-IT" sz="2400" b="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en-US" sz="2000" dirty="0" smtClean="0"/>
              <a:t>PhD</a:t>
            </a:r>
            <a:r>
              <a:rPr lang="en-US" sz="2000" dirty="0"/>
              <a:t>+ </a:t>
            </a:r>
            <a:r>
              <a:rPr lang="en-US" sz="2000" dirty="0" smtClean="0"/>
              <a:t>2017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en-US" sz="2000" dirty="0"/>
              <a:t>Research valorization, innovation, entrepreneurial mindset</a:t>
            </a:r>
            <a:br>
              <a:rPr lang="en-US" sz="2000" dirty="0"/>
            </a:br>
            <a:endParaRPr lang="it-IT" sz="2400" dirty="0" smtClean="0">
              <a:latin typeface="Calibri" pitchFamily="34" charset="0"/>
              <a:cs typeface="Times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3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22568" y="981204"/>
            <a:ext cx="8229600" cy="749172"/>
          </a:xfrm>
        </p:spPr>
        <p:txBody>
          <a:bodyPr/>
          <a:lstStyle/>
          <a:p>
            <a:r>
              <a:rPr lang="it-IT" sz="4000" dirty="0">
                <a:solidFill>
                  <a:schemeClr val="tx1"/>
                </a:solidFill>
              </a:rPr>
              <a:t>    Know-how</a:t>
            </a:r>
          </a:p>
        </p:txBody>
      </p:sp>
      <p:grpSp>
        <p:nvGrpSpPr>
          <p:cNvPr id="5" name="Group 2051"/>
          <p:cNvGrpSpPr>
            <a:grpSpLocks/>
          </p:cNvGrpSpPr>
          <p:nvPr/>
        </p:nvGrpSpPr>
        <p:grpSpPr bwMode="auto">
          <a:xfrm>
            <a:off x="685800" y="1981200"/>
            <a:ext cx="6670675" cy="484188"/>
            <a:chOff x="384" y="1401"/>
            <a:chExt cx="4202" cy="305"/>
          </a:xfrm>
        </p:grpSpPr>
        <p:sp>
          <p:nvSpPr>
            <p:cNvPr id="6" name="Text Box 2052"/>
            <p:cNvSpPr txBox="1">
              <a:spLocks noChangeArrowheads="1"/>
            </p:cNvSpPr>
            <p:nvPr/>
          </p:nvSpPr>
          <p:spPr bwMode="auto">
            <a:xfrm>
              <a:off x="384" y="1418"/>
              <a:ext cx="177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b="1">
                  <a:latin typeface="FuturaA Bk BT" pitchFamily="34" charset="0"/>
                </a:rPr>
                <a:t>KNOW-HOW</a:t>
              </a:r>
              <a:r>
                <a:rPr lang="it-IT">
                  <a:latin typeface="FuturaA Bk BT" pitchFamily="34" charset="0"/>
                </a:rPr>
                <a:t>      </a:t>
              </a:r>
            </a:p>
          </p:txBody>
        </p:sp>
        <p:sp>
          <p:nvSpPr>
            <p:cNvPr id="7" name="AutoShape 2053"/>
            <p:cNvSpPr>
              <a:spLocks noChangeArrowheads="1"/>
            </p:cNvSpPr>
            <p:nvPr/>
          </p:nvSpPr>
          <p:spPr bwMode="auto">
            <a:xfrm>
              <a:off x="2304" y="1440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Text Box 2054"/>
            <p:cNvSpPr txBox="1">
              <a:spLocks noChangeArrowheads="1"/>
            </p:cNvSpPr>
            <p:nvPr/>
          </p:nvSpPr>
          <p:spPr bwMode="auto">
            <a:xfrm>
              <a:off x="3014" y="1401"/>
              <a:ext cx="157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>
                  <a:latin typeface="FuturaA Bk BT" pitchFamily="34" charset="0"/>
                </a:rPr>
                <a:t>CONFIDENTIALITY</a:t>
              </a:r>
              <a:endParaRPr lang="it-IT"/>
            </a:p>
          </p:txBody>
        </p:sp>
      </p:grpSp>
      <p:sp>
        <p:nvSpPr>
          <p:cNvPr id="9" name="Text Box 2055"/>
          <p:cNvSpPr txBox="1">
            <a:spLocks noChangeArrowheads="1"/>
          </p:cNvSpPr>
          <p:nvPr/>
        </p:nvSpPr>
        <p:spPr bwMode="auto">
          <a:xfrm>
            <a:off x="609600" y="2743200"/>
            <a:ext cx="7247497" cy="2554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>
                <a:latin typeface="FuturaA Bk BT" pitchFamily="34" charset="0"/>
              </a:rPr>
              <a:t>Know-how    </a:t>
            </a:r>
            <a:r>
              <a:rPr lang="it-IT" dirty="0" err="1">
                <a:latin typeface="FuturaA Bk BT" pitchFamily="34" charset="0"/>
              </a:rPr>
              <a:t>is</a:t>
            </a:r>
            <a:r>
              <a:rPr lang="it-IT" dirty="0">
                <a:latin typeface="FuturaA Bk BT" pitchFamily="34" charset="0"/>
              </a:rPr>
              <a:t> an </a:t>
            </a:r>
            <a:r>
              <a:rPr lang="it-IT" dirty="0" err="1">
                <a:latin typeface="FuturaA Bk BT" pitchFamily="34" charset="0"/>
              </a:rPr>
              <a:t>important</a:t>
            </a:r>
            <a:r>
              <a:rPr lang="it-IT" dirty="0">
                <a:latin typeface="FuturaA Bk BT" pitchFamily="34" charset="0"/>
              </a:rPr>
              <a:t> </a:t>
            </a:r>
            <a:r>
              <a:rPr lang="it-IT" dirty="0" err="1" smtClean="0">
                <a:latin typeface="FuturaA Bk BT" pitchFamily="34" charset="0"/>
              </a:rPr>
              <a:t>asset</a:t>
            </a:r>
            <a:endParaRPr lang="it-IT" dirty="0" smtClean="0">
              <a:latin typeface="FuturaA Bk BT" pitchFamily="34" charset="0"/>
            </a:endParaRPr>
          </a:p>
          <a:p>
            <a:r>
              <a:rPr lang="it-IT" dirty="0" smtClean="0">
                <a:latin typeface="FuturaA Bk BT" pitchFamily="34" charset="0"/>
              </a:rPr>
              <a:t>                   </a:t>
            </a:r>
            <a:r>
              <a:rPr lang="it-IT" dirty="0" err="1">
                <a:latin typeface="FuturaA Bk BT" pitchFamily="34" charset="0"/>
              </a:rPr>
              <a:t>but</a:t>
            </a:r>
            <a:r>
              <a:rPr lang="it-IT" dirty="0">
                <a:latin typeface="FuturaA Bk BT" pitchFamily="34" charset="0"/>
              </a:rPr>
              <a:t> </a:t>
            </a:r>
            <a:r>
              <a:rPr lang="it-IT" dirty="0" err="1">
                <a:latin typeface="FuturaA Bk BT" pitchFamily="34" charset="0"/>
              </a:rPr>
              <a:t>only</a:t>
            </a:r>
            <a:r>
              <a:rPr lang="it-IT" dirty="0">
                <a:latin typeface="FuturaA Bk BT" pitchFamily="34" charset="0"/>
              </a:rPr>
              <a:t> </a:t>
            </a:r>
            <a:r>
              <a:rPr lang="it-IT" dirty="0" err="1">
                <a:latin typeface="FuturaA Bk BT" pitchFamily="34" charset="0"/>
              </a:rPr>
              <a:t>as</a:t>
            </a:r>
            <a:r>
              <a:rPr lang="it-IT" dirty="0">
                <a:latin typeface="FuturaA Bk BT" pitchFamily="34" charset="0"/>
              </a:rPr>
              <a:t> long </a:t>
            </a:r>
            <a:r>
              <a:rPr lang="it-IT" dirty="0" err="1">
                <a:latin typeface="FuturaA Bk BT" pitchFamily="34" charset="0"/>
              </a:rPr>
              <a:t>as</a:t>
            </a:r>
            <a:r>
              <a:rPr lang="it-IT" dirty="0">
                <a:latin typeface="FuturaA Bk BT" pitchFamily="34" charset="0"/>
              </a:rPr>
              <a:t> </a:t>
            </a:r>
            <a:r>
              <a:rPr lang="it-IT" dirty="0" err="1">
                <a:latin typeface="FuturaA Bk BT" pitchFamily="34" charset="0"/>
              </a:rPr>
              <a:t>it</a:t>
            </a:r>
            <a:r>
              <a:rPr lang="it-IT" dirty="0">
                <a:latin typeface="FuturaA Bk BT" pitchFamily="34" charset="0"/>
              </a:rPr>
              <a:t> </a:t>
            </a:r>
            <a:r>
              <a:rPr lang="it-IT" dirty="0" err="1">
                <a:latin typeface="FuturaA Bk BT" pitchFamily="34" charset="0"/>
              </a:rPr>
              <a:t>is</a:t>
            </a:r>
            <a:r>
              <a:rPr lang="it-IT" dirty="0">
                <a:latin typeface="FuturaA Bk BT" pitchFamily="34" charset="0"/>
              </a:rPr>
              <a:t> </a:t>
            </a:r>
            <a:r>
              <a:rPr lang="it-IT" dirty="0" err="1">
                <a:latin typeface="FuturaA Bk BT" pitchFamily="34" charset="0"/>
              </a:rPr>
              <a:t>confidential</a:t>
            </a:r>
            <a:endParaRPr lang="it-IT" dirty="0">
              <a:latin typeface="FuturaA Bk BT" pitchFamily="34" charset="0"/>
            </a:endParaRPr>
          </a:p>
          <a:p>
            <a:endParaRPr lang="it-IT" dirty="0">
              <a:latin typeface="FuturaA Bk BT" pitchFamily="34" charset="0"/>
            </a:endParaRPr>
          </a:p>
          <a:p>
            <a:r>
              <a:rPr lang="it-IT" dirty="0" err="1">
                <a:latin typeface="FuturaA Bk BT" pitchFamily="34" charset="0"/>
              </a:rPr>
              <a:t>It</a:t>
            </a:r>
            <a:r>
              <a:rPr lang="it-IT" dirty="0">
                <a:latin typeface="FuturaA Bk BT" pitchFamily="34" charset="0"/>
              </a:rPr>
              <a:t> must </a:t>
            </a:r>
            <a:r>
              <a:rPr lang="it-IT" dirty="0" err="1">
                <a:latin typeface="FuturaA Bk BT" pitchFamily="34" charset="0"/>
              </a:rPr>
              <a:t>remain</a:t>
            </a:r>
            <a:r>
              <a:rPr lang="it-IT" dirty="0">
                <a:latin typeface="FuturaA Bk BT" pitchFamily="34" charset="0"/>
              </a:rPr>
              <a:t> </a:t>
            </a:r>
            <a:r>
              <a:rPr lang="it-IT" dirty="0" err="1" smtClean="0">
                <a:latin typeface="FuturaA Bk BT" pitchFamily="34" charset="0"/>
              </a:rPr>
              <a:t>property</a:t>
            </a:r>
            <a:endParaRPr lang="it-IT" dirty="0">
              <a:latin typeface="FuturaA Bk BT" pitchFamily="34" charset="0"/>
            </a:endParaRPr>
          </a:p>
          <a:p>
            <a:r>
              <a:rPr lang="it-IT" dirty="0" err="1">
                <a:latin typeface="FuturaA Bk BT" pitchFamily="34" charset="0"/>
              </a:rPr>
              <a:t>It</a:t>
            </a:r>
            <a:r>
              <a:rPr lang="it-IT" dirty="0">
                <a:latin typeface="FuturaA Bk BT" pitchFamily="34" charset="0"/>
              </a:rPr>
              <a:t> </a:t>
            </a:r>
            <a:r>
              <a:rPr lang="it-IT" dirty="0" err="1">
                <a:latin typeface="FuturaA Bk BT" pitchFamily="34" charset="0"/>
              </a:rPr>
              <a:t>may</a:t>
            </a:r>
            <a:r>
              <a:rPr lang="it-IT" dirty="0">
                <a:latin typeface="FuturaA Bk BT" pitchFamily="34" charset="0"/>
              </a:rPr>
              <a:t> be </a:t>
            </a:r>
            <a:r>
              <a:rPr lang="it-IT" dirty="0" err="1">
                <a:latin typeface="FuturaA Bk BT" pitchFamily="34" charset="0"/>
              </a:rPr>
              <a:t>disclosed</a:t>
            </a:r>
            <a:r>
              <a:rPr lang="it-IT" dirty="0">
                <a:latin typeface="FuturaA Bk BT" pitchFamily="34" charset="0"/>
              </a:rPr>
              <a:t> to </a:t>
            </a:r>
            <a:r>
              <a:rPr lang="it-IT" dirty="0" err="1">
                <a:latin typeface="FuturaA Bk BT" pitchFamily="34" charset="0"/>
              </a:rPr>
              <a:t>third</a:t>
            </a:r>
            <a:r>
              <a:rPr lang="it-IT" dirty="0">
                <a:latin typeface="FuturaA Bk BT" pitchFamily="34" charset="0"/>
              </a:rPr>
              <a:t> parties </a:t>
            </a:r>
            <a:r>
              <a:rPr lang="it-IT" dirty="0" err="1">
                <a:latin typeface="FuturaA Bk BT" pitchFamily="34" charset="0"/>
              </a:rPr>
              <a:t>only</a:t>
            </a:r>
            <a:r>
              <a:rPr lang="it-IT" dirty="0">
                <a:latin typeface="FuturaA Bk BT" pitchFamily="34" charset="0"/>
              </a:rPr>
              <a:t> under:</a:t>
            </a:r>
          </a:p>
          <a:p>
            <a:pPr>
              <a:buFontTx/>
              <a:buChar char="•"/>
            </a:pPr>
            <a:r>
              <a:rPr lang="it-IT" dirty="0">
                <a:latin typeface="FuturaA Bk BT" pitchFamily="34" charset="0"/>
              </a:rPr>
              <a:t>		Non-</a:t>
            </a:r>
            <a:r>
              <a:rPr lang="it-IT" dirty="0" err="1">
                <a:latin typeface="FuturaA Bk BT" pitchFamily="34" charset="0"/>
              </a:rPr>
              <a:t>disclosure</a:t>
            </a:r>
            <a:r>
              <a:rPr lang="it-IT" dirty="0">
                <a:latin typeface="FuturaA Bk BT" pitchFamily="34" charset="0"/>
              </a:rPr>
              <a:t> </a:t>
            </a:r>
            <a:r>
              <a:rPr lang="it-IT" dirty="0" err="1">
                <a:latin typeface="FuturaA Bk BT" pitchFamily="34" charset="0"/>
              </a:rPr>
              <a:t>agreement</a:t>
            </a:r>
            <a:endParaRPr lang="it-IT" dirty="0">
              <a:latin typeface="FuturaA Bk BT" pitchFamily="34" charset="0"/>
            </a:endParaRPr>
          </a:p>
          <a:p>
            <a:pPr>
              <a:buFontTx/>
              <a:buChar char="•"/>
            </a:pPr>
            <a:r>
              <a:rPr lang="it-IT" dirty="0">
                <a:latin typeface="FuturaA Bk BT" pitchFamily="34" charset="0"/>
              </a:rPr>
              <a:t>		License </a:t>
            </a:r>
            <a:r>
              <a:rPr lang="it-IT" dirty="0" err="1">
                <a:latin typeface="FuturaA Bk BT" pitchFamily="34" charset="0"/>
              </a:rPr>
              <a:t>agreement</a:t>
            </a:r>
            <a:r>
              <a:rPr lang="it-IT" dirty="0">
                <a:latin typeface="FuturaA Bk BT" pitchFamily="34" charset="0"/>
              </a:rPr>
              <a:t> with </a:t>
            </a:r>
            <a:r>
              <a:rPr lang="it-IT" dirty="0" err="1">
                <a:latin typeface="FuturaA Bk BT" pitchFamily="34" charset="0"/>
              </a:rPr>
              <a:t>confidentiality</a:t>
            </a:r>
            <a:r>
              <a:rPr lang="it-IT" dirty="0">
                <a:latin typeface="FuturaA Bk BT" pitchFamily="34" charset="0"/>
              </a:rPr>
              <a:t> </a:t>
            </a:r>
            <a:r>
              <a:rPr lang="it-IT" dirty="0" err="1">
                <a:latin typeface="FuturaA Bk BT" pitchFamily="34" charset="0"/>
              </a:rPr>
              <a:t>clause</a:t>
            </a:r>
            <a:r>
              <a:rPr lang="it-IT" dirty="0">
                <a:latin typeface="FuturaA Bk BT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it-IT" dirty="0">
                <a:latin typeface="FuturaA Bk BT" pitchFamily="34" charset="0"/>
              </a:rPr>
              <a:t>		</a:t>
            </a:r>
            <a:r>
              <a:rPr lang="it-IT" dirty="0" err="1">
                <a:latin typeface="FuturaA Bk BT" pitchFamily="34" charset="0"/>
              </a:rPr>
              <a:t>Other</a:t>
            </a:r>
            <a:r>
              <a:rPr lang="it-IT" dirty="0">
                <a:latin typeface="FuturaA Bk BT" pitchFamily="34" charset="0"/>
              </a:rPr>
              <a:t> </a:t>
            </a:r>
            <a:r>
              <a:rPr lang="it-IT" dirty="0" err="1">
                <a:latin typeface="FuturaA Bk BT" pitchFamily="34" charset="0"/>
              </a:rPr>
              <a:t>agreements</a:t>
            </a:r>
            <a:r>
              <a:rPr lang="it-IT" dirty="0">
                <a:latin typeface="FuturaA Bk BT" pitchFamily="34" charset="0"/>
              </a:rPr>
              <a:t>    “              “             “</a:t>
            </a:r>
          </a:p>
        </p:txBody>
      </p:sp>
    </p:spTree>
    <p:extLst>
      <p:ext uri="{BB962C8B-B14F-4D97-AF65-F5344CB8AC3E}">
        <p14:creationId xmlns:p14="http://schemas.microsoft.com/office/powerpoint/2010/main" val="39135779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3" name="Text Box 1031"/>
          <p:cNvSpPr txBox="1">
            <a:spLocks noChangeArrowheads="1"/>
          </p:cNvSpPr>
          <p:nvPr/>
        </p:nvSpPr>
        <p:spPr bwMode="auto">
          <a:xfrm>
            <a:off x="593725" y="2098675"/>
            <a:ext cx="8016875" cy="3743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b="1" dirty="0">
                <a:latin typeface="FuturaA Bk BT" pitchFamily="34" charset="0"/>
              </a:rPr>
              <a:t>NEED TO PROTECT </a:t>
            </a:r>
            <a:r>
              <a:rPr lang="it-IT" b="1" dirty="0" err="1">
                <a:latin typeface="FuturaA Bk BT" pitchFamily="34" charset="0"/>
              </a:rPr>
              <a:t>IPRs</a:t>
            </a:r>
            <a:r>
              <a:rPr lang="it-IT" b="1" dirty="0">
                <a:latin typeface="FuturaA Bk BT" pitchFamily="34" charset="0"/>
              </a:rPr>
              <a:t> BEFORE ANY DISCLOSURE</a:t>
            </a:r>
            <a:endParaRPr lang="it-IT" dirty="0">
              <a:latin typeface="FuturaA Bk BT" pitchFamily="34" charset="0"/>
            </a:endParaRPr>
          </a:p>
          <a:p>
            <a:endParaRPr lang="it-IT" dirty="0">
              <a:latin typeface="FuturaA Bk BT" pitchFamily="34" charset="0"/>
            </a:endParaRPr>
          </a:p>
          <a:p>
            <a:r>
              <a:rPr lang="it-IT" dirty="0">
                <a:latin typeface="FuturaA Bk BT" pitchFamily="34" charset="0"/>
              </a:rPr>
              <a:t>RISKY SITUATIONS:</a:t>
            </a:r>
          </a:p>
          <a:p>
            <a:pPr>
              <a:buFontTx/>
              <a:buChar char="•"/>
            </a:pPr>
            <a:r>
              <a:rPr lang="it-IT" dirty="0">
                <a:latin typeface="FuturaA Bk BT" pitchFamily="34" charset="0"/>
              </a:rPr>
              <a:t>    Publications</a:t>
            </a:r>
          </a:p>
          <a:p>
            <a:pPr>
              <a:buFontTx/>
              <a:buChar char="•"/>
            </a:pPr>
            <a:r>
              <a:rPr lang="it-IT" dirty="0">
                <a:latin typeface="FuturaA Bk BT" pitchFamily="34" charset="0"/>
              </a:rPr>
              <a:t>    First </a:t>
            </a:r>
            <a:r>
              <a:rPr lang="it-IT" dirty="0" err="1">
                <a:latin typeface="FuturaA Bk BT" pitchFamily="34" charset="0"/>
              </a:rPr>
              <a:t>selling</a:t>
            </a:r>
            <a:endParaRPr lang="it-IT" dirty="0">
              <a:latin typeface="FuturaA Bk BT" pitchFamily="34" charset="0"/>
            </a:endParaRPr>
          </a:p>
          <a:p>
            <a:pPr>
              <a:buFontTx/>
              <a:buChar char="•"/>
            </a:pPr>
            <a:r>
              <a:rPr lang="it-IT" dirty="0">
                <a:latin typeface="FuturaA Bk BT" pitchFamily="34" charset="0"/>
              </a:rPr>
              <a:t>    Field trials</a:t>
            </a:r>
          </a:p>
          <a:p>
            <a:pPr>
              <a:buFontTx/>
              <a:buChar char="•"/>
            </a:pPr>
            <a:r>
              <a:rPr lang="it-IT" dirty="0">
                <a:latin typeface="FuturaA Bk BT" pitchFamily="34" charset="0"/>
              </a:rPr>
              <a:t>    </a:t>
            </a:r>
            <a:r>
              <a:rPr lang="it-IT" dirty="0" err="1">
                <a:latin typeface="FuturaA Bk BT" pitchFamily="34" charset="0"/>
              </a:rPr>
              <a:t>Exhibitions</a:t>
            </a:r>
            <a:r>
              <a:rPr lang="it-IT" dirty="0">
                <a:latin typeface="FuturaA Bk BT" pitchFamily="34" charset="0"/>
              </a:rPr>
              <a:t>, </a:t>
            </a:r>
            <a:r>
              <a:rPr lang="it-IT" dirty="0" err="1">
                <a:latin typeface="FuturaA Bk BT" pitchFamily="34" charset="0"/>
              </a:rPr>
              <a:t>trade</a:t>
            </a:r>
            <a:r>
              <a:rPr lang="it-IT" dirty="0">
                <a:latin typeface="FuturaA Bk BT" pitchFamily="34" charset="0"/>
              </a:rPr>
              <a:t> </a:t>
            </a:r>
            <a:r>
              <a:rPr lang="it-IT" dirty="0" err="1">
                <a:latin typeface="FuturaA Bk BT" pitchFamily="34" charset="0"/>
              </a:rPr>
              <a:t>fairs</a:t>
            </a:r>
            <a:endParaRPr lang="it-IT" dirty="0">
              <a:latin typeface="FuturaA Bk BT" pitchFamily="34" charset="0"/>
            </a:endParaRPr>
          </a:p>
          <a:p>
            <a:pPr>
              <a:buFontTx/>
              <a:buChar char="•"/>
            </a:pPr>
            <a:r>
              <a:rPr lang="it-IT" dirty="0">
                <a:latin typeface="FuturaA Bk BT" pitchFamily="34" charset="0"/>
              </a:rPr>
              <a:t>    </a:t>
            </a:r>
            <a:r>
              <a:rPr lang="it-IT" dirty="0" err="1">
                <a:latin typeface="FuturaA Bk BT" pitchFamily="34" charset="0"/>
              </a:rPr>
              <a:t>Oral</a:t>
            </a:r>
            <a:r>
              <a:rPr lang="it-IT" dirty="0">
                <a:latin typeface="FuturaA Bk BT" pitchFamily="34" charset="0"/>
              </a:rPr>
              <a:t> </a:t>
            </a:r>
            <a:r>
              <a:rPr lang="it-IT" dirty="0" err="1">
                <a:latin typeface="FuturaA Bk BT" pitchFamily="34" charset="0"/>
              </a:rPr>
              <a:t>disclosure</a:t>
            </a:r>
            <a:r>
              <a:rPr lang="it-IT" dirty="0">
                <a:latin typeface="FuturaA Bk BT" pitchFamily="34" charset="0"/>
              </a:rPr>
              <a:t>, </a:t>
            </a:r>
            <a:r>
              <a:rPr lang="it-IT" dirty="0" err="1">
                <a:latin typeface="FuturaA Bk BT" pitchFamily="34" charset="0"/>
              </a:rPr>
              <a:t>talks</a:t>
            </a:r>
            <a:r>
              <a:rPr lang="it-IT" dirty="0">
                <a:latin typeface="FuturaA Bk BT" pitchFamily="34" charset="0"/>
              </a:rPr>
              <a:t> with </a:t>
            </a:r>
            <a:r>
              <a:rPr lang="it-IT" dirty="0" err="1">
                <a:latin typeface="FuturaA Bk BT" pitchFamily="34" charset="0"/>
              </a:rPr>
              <a:t>customers</a:t>
            </a:r>
            <a:r>
              <a:rPr lang="it-IT" dirty="0">
                <a:latin typeface="FuturaA Bk BT" pitchFamily="34" charset="0"/>
              </a:rPr>
              <a:t> or </a:t>
            </a:r>
            <a:r>
              <a:rPr lang="it-IT" dirty="0" err="1">
                <a:latin typeface="FuturaA Bk BT" pitchFamily="34" charset="0"/>
              </a:rPr>
              <a:t>suppliers</a:t>
            </a:r>
            <a:endParaRPr lang="it-IT" dirty="0">
              <a:latin typeface="FuturaA Bk BT" pitchFamily="34" charset="0"/>
            </a:endParaRPr>
          </a:p>
          <a:p>
            <a:pPr>
              <a:buFontTx/>
              <a:buChar char="•"/>
            </a:pPr>
            <a:r>
              <a:rPr lang="it-IT" dirty="0">
                <a:latin typeface="FuturaA Bk BT" pitchFamily="34" charset="0"/>
              </a:rPr>
              <a:t>    Works in the </a:t>
            </a:r>
            <a:r>
              <a:rPr lang="it-IT" dirty="0" err="1">
                <a:latin typeface="FuturaA Bk BT" pitchFamily="34" charset="0"/>
              </a:rPr>
              <a:t>standardization</a:t>
            </a:r>
            <a:r>
              <a:rPr lang="it-IT" dirty="0">
                <a:latin typeface="FuturaA Bk BT" pitchFamily="34" charset="0"/>
              </a:rPr>
              <a:t> </a:t>
            </a:r>
            <a:r>
              <a:rPr lang="it-IT" dirty="0" err="1">
                <a:latin typeface="FuturaA Bk BT" pitchFamily="34" charset="0"/>
              </a:rPr>
              <a:t>committees</a:t>
            </a:r>
            <a:endParaRPr lang="it-IT" dirty="0">
              <a:latin typeface="FuturaA Bk BT" pitchFamily="34" charset="0"/>
            </a:endParaRPr>
          </a:p>
          <a:p>
            <a:endParaRPr lang="it-IT" dirty="0">
              <a:latin typeface="Futura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4476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3" name="Rectangle 1030"/>
          <p:cNvSpPr txBox="1">
            <a:spLocks noChangeArrowheads="1"/>
          </p:cNvSpPr>
          <p:nvPr/>
        </p:nvSpPr>
        <p:spPr bwMode="auto">
          <a:xfrm>
            <a:off x="533400" y="2514600"/>
            <a:ext cx="838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buSzPct val="60000"/>
            </a:pPr>
            <a:r>
              <a:rPr lang="it-IT" kern="0" smtClean="0"/>
              <a:t>Non-disclosure agreements </a:t>
            </a:r>
          </a:p>
          <a:p>
            <a:pPr lvl="2"/>
            <a:r>
              <a:rPr lang="it-IT" kern="0" smtClean="0"/>
              <a:t>Sign before any disclosure of know-how, software</a:t>
            </a:r>
          </a:p>
          <a:p>
            <a:pPr lvl="2"/>
            <a:r>
              <a:rPr lang="it-IT" kern="0" smtClean="0"/>
              <a:t>N.B.:    NDA is valid only against the other party</a:t>
            </a:r>
          </a:p>
          <a:p>
            <a:pPr lvl="2"/>
            <a:r>
              <a:rPr lang="it-IT" kern="0" smtClean="0"/>
              <a:t>Legal issues to be solved in advance </a:t>
            </a:r>
          </a:p>
          <a:p>
            <a:pPr lvl="1">
              <a:buSzPct val="60000"/>
            </a:pPr>
            <a:r>
              <a:rPr lang="it-IT" kern="0" smtClean="0"/>
              <a:t>Patents</a:t>
            </a:r>
          </a:p>
          <a:p>
            <a:pPr lvl="2"/>
            <a:r>
              <a:rPr lang="it-IT" kern="0" smtClean="0"/>
              <a:t>File before any disclosure </a:t>
            </a:r>
          </a:p>
          <a:p>
            <a:pPr lvl="2"/>
            <a:r>
              <a:rPr lang="it-IT" kern="0" smtClean="0"/>
              <a:t>Validity against any third party </a:t>
            </a:r>
            <a:endParaRPr lang="it-IT" kern="0" dirty="0"/>
          </a:p>
        </p:txBody>
      </p:sp>
      <p:sp>
        <p:nvSpPr>
          <p:cNvPr id="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    </a:t>
            </a:r>
            <a:r>
              <a:rPr lang="it-IT" dirty="0" err="1" smtClean="0">
                <a:solidFill>
                  <a:schemeClr val="tx1"/>
                </a:solidFill>
              </a:rPr>
              <a:t>Disclosure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1425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graphicFrame>
        <p:nvGraphicFramePr>
          <p:cNvPr id="5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2038350" y="1962150"/>
          <a:ext cx="5568950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ClipArt" r:id="rId3" imgW="5567040" imgH="4043160" progId="">
                  <p:embed/>
                </p:oleObj>
              </mc:Choice>
              <mc:Fallback>
                <p:oleObj name="ClipArt" r:id="rId3" imgW="5567040" imgH="40431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1962150"/>
                        <a:ext cx="5568950" cy="404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52788" y="3009900"/>
          <a:ext cx="25828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r:id="rId5" imgW="2581200" imgH="975960" progId="">
                  <p:embed/>
                </p:oleObj>
              </mc:Choice>
              <mc:Fallback>
                <p:oleObj r:id="rId5" imgW="2581200" imgH="9759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3009900"/>
                        <a:ext cx="258286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82669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014547"/>
              </p:ext>
            </p:extLst>
          </p:nvPr>
        </p:nvGraphicFramePr>
        <p:xfrm>
          <a:off x="3471863" y="1674813"/>
          <a:ext cx="2101850" cy="452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ClipArt" r:id="rId3" imgW="2100240" imgH="4527360" progId="">
                  <p:embed/>
                </p:oleObj>
              </mc:Choice>
              <mc:Fallback>
                <p:oleObj name="ClipArt" r:id="rId3" imgW="2100240" imgH="4527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3" y="1674813"/>
                        <a:ext cx="2101850" cy="452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449263" y="964803"/>
            <a:ext cx="8229600" cy="939006"/>
          </a:xfrm>
          <a:noFill/>
          <a:ln/>
        </p:spPr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a </a:t>
            </a:r>
            <a:r>
              <a:rPr lang="it-IT" dirty="0" err="1"/>
              <a:t>Patent</a:t>
            </a:r>
            <a:r>
              <a:rPr lang="it-IT" dirty="0"/>
              <a:t> Is</a:t>
            </a:r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kern="0" dirty="0" err="1" smtClean="0"/>
              <a:t>Legally</a:t>
            </a:r>
            <a:r>
              <a:rPr lang="it-IT" kern="0" dirty="0" smtClean="0"/>
              <a:t>:</a:t>
            </a:r>
          </a:p>
          <a:p>
            <a:pPr lvl="1">
              <a:buSzPct val="60000"/>
            </a:pPr>
            <a:r>
              <a:rPr lang="it-IT" kern="0" dirty="0" smtClean="0"/>
              <a:t>Right to </a:t>
            </a:r>
            <a:r>
              <a:rPr lang="it-IT" kern="0" dirty="0" err="1" smtClean="0"/>
              <a:t>forbid</a:t>
            </a:r>
            <a:r>
              <a:rPr lang="it-IT" kern="0" dirty="0" smtClean="0"/>
              <a:t> a special </a:t>
            </a:r>
            <a:r>
              <a:rPr lang="it-IT" kern="0" dirty="0" err="1" smtClean="0"/>
              <a:t>technical</a:t>
            </a:r>
            <a:r>
              <a:rPr lang="it-IT" kern="0" dirty="0" smtClean="0"/>
              <a:t> </a:t>
            </a:r>
            <a:r>
              <a:rPr lang="it-IT" kern="0" dirty="0" err="1" smtClean="0"/>
              <a:t>solution</a:t>
            </a:r>
            <a:endParaRPr lang="it-IT" kern="0" dirty="0" smtClean="0"/>
          </a:p>
          <a:p>
            <a:pPr lvl="1">
              <a:buSzPct val="60000"/>
            </a:pPr>
            <a:r>
              <a:rPr lang="it-IT" kern="0" dirty="0" err="1" smtClean="0"/>
              <a:t>Registered</a:t>
            </a:r>
            <a:r>
              <a:rPr lang="it-IT" kern="0" dirty="0" smtClean="0"/>
              <a:t> with </a:t>
            </a:r>
            <a:r>
              <a:rPr lang="it-IT" kern="0" dirty="0" err="1" smtClean="0"/>
              <a:t>authorities</a:t>
            </a:r>
            <a:endParaRPr lang="it-IT" kern="0" dirty="0" smtClean="0"/>
          </a:p>
          <a:p>
            <a:pPr lvl="1">
              <a:buSzPct val="60000"/>
            </a:pPr>
            <a:r>
              <a:rPr lang="it-IT" kern="0" dirty="0" smtClean="0"/>
              <a:t>Limited in time and </a:t>
            </a:r>
            <a:r>
              <a:rPr lang="it-IT" kern="0" dirty="0" err="1" smtClean="0"/>
              <a:t>territory</a:t>
            </a:r>
            <a:endParaRPr lang="it-IT" kern="0" dirty="0" smtClean="0"/>
          </a:p>
          <a:p>
            <a:r>
              <a:rPr lang="it-IT" kern="0" dirty="0" err="1" smtClean="0"/>
              <a:t>Technically</a:t>
            </a:r>
            <a:r>
              <a:rPr lang="it-IT" kern="0" dirty="0" smtClean="0"/>
              <a:t>:</a:t>
            </a:r>
          </a:p>
          <a:p>
            <a:pPr lvl="1">
              <a:buSzPct val="60000"/>
            </a:pPr>
            <a:r>
              <a:rPr lang="it-IT" kern="0" dirty="0" err="1" smtClean="0"/>
              <a:t>Description</a:t>
            </a:r>
            <a:r>
              <a:rPr lang="it-IT" kern="0" dirty="0" smtClean="0"/>
              <a:t> of a </a:t>
            </a:r>
            <a:r>
              <a:rPr lang="it-IT" kern="0" dirty="0" err="1" smtClean="0"/>
              <a:t>technical</a:t>
            </a:r>
            <a:r>
              <a:rPr lang="it-IT" kern="0" dirty="0" smtClean="0"/>
              <a:t> </a:t>
            </a:r>
            <a:r>
              <a:rPr lang="it-IT" kern="0" dirty="0" err="1" smtClean="0"/>
              <a:t>solution</a:t>
            </a:r>
            <a:endParaRPr lang="it-IT" kern="0" dirty="0" smtClean="0"/>
          </a:p>
          <a:p>
            <a:r>
              <a:rPr lang="it-IT" kern="0" dirty="0" err="1" smtClean="0"/>
              <a:t>Commercially</a:t>
            </a:r>
            <a:r>
              <a:rPr lang="it-IT" kern="0" dirty="0" smtClean="0"/>
              <a:t>:</a:t>
            </a:r>
          </a:p>
          <a:p>
            <a:pPr lvl="1">
              <a:buSzPct val="60000"/>
            </a:pPr>
            <a:r>
              <a:rPr lang="it-IT" kern="0" dirty="0" smtClean="0"/>
              <a:t>Commercial </a:t>
            </a:r>
            <a:r>
              <a:rPr lang="it-IT" kern="0" dirty="0" err="1" smtClean="0"/>
              <a:t>tool</a:t>
            </a:r>
            <a:r>
              <a:rPr lang="it-IT" kern="0" dirty="0" smtClean="0"/>
              <a:t> vis-à-vis competitors</a:t>
            </a: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8899925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graphicFrame>
        <p:nvGraphicFramePr>
          <p:cNvPr id="8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3460750" y="1630363"/>
          <a:ext cx="1766888" cy="457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ClipArt" r:id="rId3" imgW="1765080" imgH="4578120" progId="">
                  <p:embed/>
                </p:oleObj>
              </mc:Choice>
              <mc:Fallback>
                <p:oleObj name="ClipArt" r:id="rId3" imgW="1765080" imgH="45781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0" y="1630363"/>
                        <a:ext cx="1766888" cy="457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585537" y="2402033"/>
            <a:ext cx="8229600" cy="332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kern="0" dirty="0" err="1" smtClean="0"/>
              <a:t>What</a:t>
            </a:r>
            <a:r>
              <a:rPr lang="it-IT" kern="0" dirty="0" smtClean="0"/>
              <a:t> can be </a:t>
            </a:r>
            <a:r>
              <a:rPr lang="it-IT" kern="0" dirty="0" err="1" smtClean="0"/>
              <a:t>patented</a:t>
            </a:r>
            <a:endParaRPr lang="it-IT" kern="0" dirty="0" smtClean="0"/>
          </a:p>
          <a:p>
            <a:pPr lvl="1">
              <a:buSzPct val="60000"/>
            </a:pPr>
            <a:r>
              <a:rPr lang="it-IT" kern="0" dirty="0" err="1" smtClean="0"/>
              <a:t>Products</a:t>
            </a:r>
            <a:endParaRPr lang="it-IT" kern="0" dirty="0" smtClean="0"/>
          </a:p>
          <a:p>
            <a:pPr lvl="1">
              <a:buSzPct val="60000"/>
            </a:pPr>
            <a:r>
              <a:rPr lang="it-IT" kern="0" dirty="0" err="1" smtClean="0"/>
              <a:t>Features</a:t>
            </a:r>
            <a:endParaRPr lang="it-IT" kern="0" dirty="0" smtClean="0"/>
          </a:p>
          <a:p>
            <a:pPr lvl="1">
              <a:buSzPct val="60000"/>
            </a:pPr>
            <a:r>
              <a:rPr lang="it-IT" kern="0" dirty="0" err="1" smtClean="0"/>
              <a:t>Processes</a:t>
            </a:r>
            <a:endParaRPr lang="it-IT" kern="0" dirty="0" smtClean="0"/>
          </a:p>
          <a:p>
            <a:pPr lvl="1">
              <a:buSzPct val="60000"/>
            </a:pPr>
            <a:r>
              <a:rPr lang="it-IT" kern="0" dirty="0" smtClean="0"/>
              <a:t>Systems</a:t>
            </a:r>
          </a:p>
          <a:p>
            <a:pPr lvl="1">
              <a:buSzPct val="60000"/>
            </a:pPr>
            <a:r>
              <a:rPr lang="it-IT" kern="0" dirty="0" smtClean="0"/>
              <a:t>New use</a:t>
            </a:r>
          </a:p>
          <a:p>
            <a:pPr>
              <a:buFont typeface="Monotype Sorts" pitchFamily="2" charset="2"/>
              <a:buNone/>
            </a:pPr>
            <a:r>
              <a:rPr lang="it-IT" kern="0" dirty="0" smtClean="0"/>
              <a:t>  </a:t>
            </a:r>
            <a:r>
              <a:rPr lang="it-IT" kern="0" dirty="0" err="1" smtClean="0"/>
              <a:t>whether</a:t>
            </a:r>
            <a:r>
              <a:rPr lang="it-IT" kern="0" dirty="0" smtClean="0"/>
              <a:t> </a:t>
            </a:r>
            <a:r>
              <a:rPr lang="it-IT" kern="0" dirty="0" err="1" smtClean="0"/>
              <a:t>realised</a:t>
            </a:r>
            <a:r>
              <a:rPr lang="it-IT" kern="0" dirty="0" smtClean="0"/>
              <a:t> </a:t>
            </a:r>
            <a:r>
              <a:rPr lang="it-IT" kern="0" dirty="0" err="1" smtClean="0"/>
              <a:t>as</a:t>
            </a:r>
            <a:r>
              <a:rPr lang="it-IT" kern="0" dirty="0" smtClean="0"/>
              <a:t> hardware or </a:t>
            </a:r>
            <a:r>
              <a:rPr lang="it-IT" kern="0" dirty="0" err="1" smtClean="0"/>
              <a:t>as</a:t>
            </a:r>
            <a:r>
              <a:rPr lang="it-IT" kern="0" dirty="0" smtClean="0"/>
              <a:t> software</a:t>
            </a:r>
            <a:endParaRPr lang="it-IT" kern="0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title"/>
          </p:nvPr>
        </p:nvSpPr>
        <p:spPr>
          <a:xfrm>
            <a:off x="449263" y="1160860"/>
            <a:ext cx="8229600" cy="939006"/>
          </a:xfrm>
          <a:noFill/>
          <a:ln/>
        </p:spPr>
        <p:txBody>
          <a:bodyPr/>
          <a:lstStyle/>
          <a:p>
            <a:r>
              <a:rPr lang="it-IT" dirty="0" err="1"/>
              <a:t>Patentability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433512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15311" y="1921858"/>
            <a:ext cx="770553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914400" lvl="1" indent="-457200" algn="l" eaLnBrk="1" hangingPunct="1">
              <a:buFont typeface="+mj-lt"/>
              <a:buAutoNum type="arabicPeriod"/>
            </a:pPr>
            <a:r>
              <a:rPr lang="it-IT" altLang="it-IT" sz="2000" b="1" dirty="0" smtClean="0">
                <a:latin typeface="Calibri" panose="020F0502020204030204" pitchFamily="34" charset="0"/>
              </a:rPr>
              <a:t>Novelty</a:t>
            </a:r>
            <a:endParaRPr lang="it-IT" altLang="it-IT" sz="2000" b="1" dirty="0">
              <a:latin typeface="Calibri" panose="020F0502020204030204" pitchFamily="34" charset="0"/>
            </a:endParaRPr>
          </a:p>
          <a:p>
            <a:pPr marL="1257300" lvl="2" indent="-342900" algn="l" eaLnBrk="1" hangingPunct="1">
              <a:buFont typeface="Arial" panose="020B0604020202020204" pitchFamily="34" charset="0"/>
              <a:buChar char="•"/>
            </a:pPr>
            <a:r>
              <a:rPr lang="it-IT" altLang="it-IT" sz="2000" dirty="0" err="1">
                <a:latin typeface="Calibri" panose="020F0502020204030204" pitchFamily="34" charset="0"/>
              </a:rPr>
              <a:t>Not</a:t>
            </a:r>
            <a:r>
              <a:rPr lang="it-IT" altLang="it-IT" sz="2000" dirty="0">
                <a:latin typeface="Calibri" panose="020F0502020204030204" pitchFamily="34" charset="0"/>
              </a:rPr>
              <a:t> </a:t>
            </a:r>
            <a:r>
              <a:rPr lang="it-IT" altLang="it-IT" sz="2000" dirty="0" err="1">
                <a:latin typeface="Calibri" panose="020F0502020204030204" pitchFamily="34" charset="0"/>
              </a:rPr>
              <a:t>known</a:t>
            </a:r>
            <a:r>
              <a:rPr lang="it-IT" altLang="it-IT" sz="2000" dirty="0">
                <a:latin typeface="Calibri" panose="020F0502020204030204" pitchFamily="34" charset="0"/>
              </a:rPr>
              <a:t> to the public</a:t>
            </a:r>
          </a:p>
          <a:p>
            <a:pPr marL="1257300" lvl="2" indent="-342900" algn="l" eaLnBrk="1" hangingPunct="1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Calibri" panose="020F0502020204030204" pitchFamily="34" charset="0"/>
              </a:rPr>
              <a:t>Small </a:t>
            </a:r>
            <a:r>
              <a:rPr lang="it-IT" altLang="it-IT" sz="2000" dirty="0" err="1">
                <a:latin typeface="Calibri" panose="020F0502020204030204" pitchFamily="34" charset="0"/>
              </a:rPr>
              <a:t>difference</a:t>
            </a:r>
            <a:r>
              <a:rPr lang="it-IT" altLang="it-IT" sz="2000" dirty="0">
                <a:latin typeface="Calibri" panose="020F0502020204030204" pitchFamily="34" charset="0"/>
              </a:rPr>
              <a:t> </a:t>
            </a:r>
            <a:r>
              <a:rPr lang="it-IT" altLang="it-IT" sz="2000" dirty="0" err="1">
                <a:latin typeface="Calibri" panose="020F0502020204030204" pitchFamily="34" charset="0"/>
              </a:rPr>
              <a:t>is</a:t>
            </a:r>
            <a:r>
              <a:rPr lang="it-IT" altLang="it-IT" sz="2000" dirty="0">
                <a:latin typeface="Calibri" panose="020F0502020204030204" pitchFamily="34" charset="0"/>
              </a:rPr>
              <a:t> decisive</a:t>
            </a:r>
          </a:p>
          <a:p>
            <a:pPr marL="914400" lvl="1" indent="-457200" algn="l" eaLnBrk="1" hangingPunct="1">
              <a:buFont typeface="Arial" panose="020B0604020202020204" pitchFamily="34" charset="0"/>
              <a:buChar char="•"/>
            </a:pPr>
            <a:endParaRPr lang="it-IT" altLang="it-IT" sz="2000" dirty="0" smtClean="0">
              <a:latin typeface="Calibri" panose="020F0502020204030204" pitchFamily="34" charset="0"/>
            </a:endParaRPr>
          </a:p>
          <a:p>
            <a:pPr marL="914400" lvl="1" indent="-457200" algn="l" eaLnBrk="1" hangingPunct="1">
              <a:buFont typeface="+mj-lt"/>
              <a:buAutoNum type="arabicPeriod" startAt="2"/>
            </a:pPr>
            <a:r>
              <a:rPr lang="it-IT" altLang="it-IT" sz="2000" b="1" dirty="0" smtClean="0">
                <a:latin typeface="Calibri" panose="020F0502020204030204" pitchFamily="34" charset="0"/>
              </a:rPr>
              <a:t>Non-obviousness </a:t>
            </a:r>
            <a:r>
              <a:rPr lang="it-IT" altLang="it-IT" sz="2000" b="1" dirty="0">
                <a:latin typeface="Calibri" panose="020F0502020204030204" pitchFamily="34" charset="0"/>
              </a:rPr>
              <a:t>(inventive step)</a:t>
            </a:r>
          </a:p>
          <a:p>
            <a:pPr marL="1257300" lvl="2" indent="-342900" algn="l" eaLnBrk="1" hangingPunct="1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Calibri" panose="020F0502020204030204" pitchFamily="34" charset="0"/>
              </a:rPr>
              <a:t>To be </a:t>
            </a:r>
            <a:r>
              <a:rPr lang="it-IT" altLang="it-IT" sz="2000" dirty="0" err="1">
                <a:latin typeface="Calibri" panose="020F0502020204030204" pitchFamily="34" charset="0"/>
              </a:rPr>
              <a:t>judged</a:t>
            </a:r>
            <a:r>
              <a:rPr lang="it-IT" altLang="it-IT" sz="2000" dirty="0">
                <a:latin typeface="Calibri" panose="020F0502020204030204" pitchFamily="34" charset="0"/>
              </a:rPr>
              <a:t> in </a:t>
            </a:r>
            <a:r>
              <a:rPr lang="it-IT" altLang="it-IT" sz="2000" dirty="0" err="1">
                <a:latin typeface="Calibri" panose="020F0502020204030204" pitchFamily="34" charset="0"/>
              </a:rPr>
              <a:t>comparison</a:t>
            </a:r>
            <a:r>
              <a:rPr lang="it-IT" altLang="it-IT" sz="2000" dirty="0">
                <a:latin typeface="Calibri" panose="020F0502020204030204" pitchFamily="34" charset="0"/>
              </a:rPr>
              <a:t> with </a:t>
            </a:r>
            <a:r>
              <a:rPr lang="it-IT" altLang="it-IT" sz="2000" dirty="0" err="1">
                <a:latin typeface="Calibri" panose="020F0502020204030204" pitchFamily="34" charset="0"/>
              </a:rPr>
              <a:t>prior</a:t>
            </a:r>
            <a:r>
              <a:rPr lang="it-IT" altLang="it-IT" sz="2000" dirty="0">
                <a:latin typeface="Calibri" panose="020F0502020204030204" pitchFamily="34" charset="0"/>
              </a:rPr>
              <a:t> art</a:t>
            </a:r>
          </a:p>
          <a:p>
            <a:pPr marL="1257300" lvl="2" indent="-342900" algn="l" eaLnBrk="1" hangingPunct="1">
              <a:buFont typeface="Arial" panose="020B0604020202020204" pitchFamily="34" charset="0"/>
              <a:buChar char="•"/>
            </a:pPr>
            <a:r>
              <a:rPr lang="it-IT" altLang="it-IT" sz="2000" dirty="0" smtClean="0">
                <a:latin typeface="Calibri" panose="020F0502020204030204" pitchFamily="34" charset="0"/>
              </a:rPr>
              <a:t>A </a:t>
            </a:r>
            <a:r>
              <a:rPr lang="it-IT" altLang="it-IT" sz="2000" dirty="0" err="1">
                <a:latin typeface="Calibri" panose="020F0502020204030204" pitchFamily="34" charset="0"/>
              </a:rPr>
              <a:t>question</a:t>
            </a:r>
            <a:r>
              <a:rPr lang="it-IT" altLang="it-IT" sz="2000" dirty="0">
                <a:latin typeface="Calibri" panose="020F0502020204030204" pitchFamily="34" charset="0"/>
              </a:rPr>
              <a:t> for </a:t>
            </a:r>
            <a:r>
              <a:rPr lang="it-IT" altLang="it-IT" sz="2000" dirty="0" err="1">
                <a:latin typeface="Calibri" panose="020F0502020204030204" pitchFamily="34" charset="0"/>
              </a:rPr>
              <a:t>patent</a:t>
            </a:r>
            <a:r>
              <a:rPr lang="it-IT" altLang="it-IT" sz="2000" dirty="0">
                <a:latin typeface="Calibri" panose="020F0502020204030204" pitchFamily="34" charset="0"/>
              </a:rPr>
              <a:t> </a:t>
            </a:r>
            <a:r>
              <a:rPr lang="it-IT" altLang="it-IT" sz="2000" dirty="0" err="1">
                <a:latin typeface="Calibri" panose="020F0502020204030204" pitchFamily="34" charset="0"/>
              </a:rPr>
              <a:t>experts</a:t>
            </a:r>
            <a:r>
              <a:rPr lang="it-IT" altLang="it-IT" sz="2000" dirty="0">
                <a:latin typeface="Calibri" panose="020F0502020204030204" pitchFamily="34" charset="0"/>
              </a:rPr>
              <a:t> </a:t>
            </a:r>
            <a:r>
              <a:rPr lang="it-IT" altLang="it-IT" sz="2000" dirty="0" err="1">
                <a:latin typeface="Calibri" panose="020F0502020204030204" pitchFamily="34" charset="0"/>
              </a:rPr>
              <a:t>only</a:t>
            </a:r>
            <a:endParaRPr lang="it-IT" altLang="it-IT" sz="2000" dirty="0">
              <a:latin typeface="Calibri" panose="020F0502020204030204" pitchFamily="34" charset="0"/>
            </a:endParaRPr>
          </a:p>
          <a:p>
            <a:pPr lvl="3" algn="l" eaLnBrk="1" hangingPunct="1"/>
            <a:r>
              <a:rPr lang="it-IT" altLang="it-IT" dirty="0" smtClean="0">
                <a:latin typeface="Calibri" panose="020F0502020204030204" pitchFamily="34" charset="0"/>
              </a:rPr>
              <a:t>- you </a:t>
            </a:r>
            <a:r>
              <a:rPr lang="it-IT" altLang="it-IT" dirty="0">
                <a:latin typeface="Calibri" panose="020F0502020204030204" pitchFamily="34" charset="0"/>
              </a:rPr>
              <a:t>should never decide this question for yourself</a:t>
            </a:r>
          </a:p>
          <a:p>
            <a:pPr marL="914400" lvl="1" indent="-457200" algn="l" eaLnBrk="1" hangingPunct="1">
              <a:buFont typeface="Arial" panose="020B0604020202020204" pitchFamily="34" charset="0"/>
              <a:buChar char="•"/>
            </a:pPr>
            <a:endParaRPr lang="it-IT" altLang="it-IT" sz="2000" dirty="0" smtClean="0">
              <a:latin typeface="Calibri" panose="020F0502020204030204" pitchFamily="34" charset="0"/>
            </a:endParaRPr>
          </a:p>
          <a:p>
            <a:pPr marL="914400" lvl="1" indent="-457200" algn="l" eaLnBrk="1" hangingPunct="1">
              <a:buFont typeface="+mj-lt"/>
              <a:buAutoNum type="arabicPeriod" startAt="3"/>
            </a:pPr>
            <a:r>
              <a:rPr lang="it-IT" altLang="it-IT" sz="2000" b="1" dirty="0" smtClean="0">
                <a:latin typeface="Calibri" panose="020F0502020204030204" pitchFamily="34" charset="0"/>
              </a:rPr>
              <a:t>Industrial </a:t>
            </a:r>
            <a:r>
              <a:rPr lang="it-IT" altLang="it-IT" sz="2000" b="1" dirty="0">
                <a:latin typeface="Calibri" panose="020F0502020204030204" pitchFamily="34" charset="0"/>
              </a:rPr>
              <a:t>application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985658"/>
            <a:ext cx="8229600" cy="939006"/>
          </a:xfrm>
          <a:noFill/>
          <a:ln/>
        </p:spPr>
        <p:txBody>
          <a:bodyPr/>
          <a:lstStyle/>
          <a:p>
            <a:r>
              <a:rPr lang="it-IT" dirty="0" smtClean="0"/>
              <a:t>Criteria for Patentability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846104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title"/>
          </p:nvPr>
        </p:nvSpPr>
        <p:spPr>
          <a:xfrm>
            <a:off x="449263" y="1324371"/>
            <a:ext cx="8229600" cy="939006"/>
          </a:xfrm>
          <a:noFill/>
          <a:ln/>
        </p:spPr>
        <p:txBody>
          <a:bodyPr/>
          <a:lstStyle/>
          <a:p>
            <a:r>
              <a:rPr lang="it-IT" dirty="0"/>
              <a:t>Commercial Value</a:t>
            </a:r>
          </a:p>
        </p:txBody>
      </p:sp>
      <p:graphicFrame>
        <p:nvGraphicFramePr>
          <p:cNvPr id="5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43013" y="1793875"/>
          <a:ext cx="6096000" cy="431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ClipArt" r:id="rId3" imgW="6094080" imgH="4311360" progId="">
                  <p:embed/>
                </p:oleObj>
              </mc:Choice>
              <mc:Fallback>
                <p:oleObj name="ClipArt" r:id="rId3" imgW="6094080" imgH="4311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1793875"/>
                        <a:ext cx="6096000" cy="431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457200" y="2231983"/>
            <a:ext cx="8229600" cy="343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kern="0" dirty="0" err="1" smtClean="0"/>
              <a:t>Competitor’s</a:t>
            </a:r>
            <a:r>
              <a:rPr lang="it-IT" kern="0" dirty="0" smtClean="0"/>
              <a:t> </a:t>
            </a:r>
            <a:r>
              <a:rPr lang="it-IT" kern="0" dirty="0" err="1" smtClean="0"/>
              <a:t>interest</a:t>
            </a:r>
            <a:endParaRPr lang="it-IT" kern="0" dirty="0" smtClean="0"/>
          </a:p>
          <a:p>
            <a:pPr lvl="1">
              <a:buSzPct val="60000"/>
            </a:pPr>
            <a:r>
              <a:rPr lang="it-IT" kern="0" dirty="0" smtClean="0"/>
              <a:t>Sole </a:t>
            </a:r>
            <a:r>
              <a:rPr lang="it-IT" kern="0" dirty="0" err="1" smtClean="0"/>
              <a:t>value</a:t>
            </a:r>
            <a:endParaRPr lang="it-IT" kern="0" dirty="0" smtClean="0"/>
          </a:p>
          <a:p>
            <a:pPr lvl="2"/>
            <a:r>
              <a:rPr lang="it-IT" kern="0" dirty="0" smtClean="0"/>
              <a:t>Sole </a:t>
            </a:r>
            <a:r>
              <a:rPr lang="it-IT" kern="0" dirty="0" err="1" smtClean="0"/>
              <a:t>value</a:t>
            </a:r>
            <a:r>
              <a:rPr lang="it-IT" kern="0" dirty="0" smtClean="0"/>
              <a:t>: </a:t>
            </a:r>
            <a:r>
              <a:rPr lang="it-IT" u="sng" kern="0" dirty="0" err="1" smtClean="0">
                <a:solidFill>
                  <a:srgbClr val="037C03"/>
                </a:solidFill>
              </a:rPr>
              <a:t>competitor’s</a:t>
            </a:r>
            <a:r>
              <a:rPr lang="it-IT" kern="0" dirty="0" smtClean="0"/>
              <a:t> </a:t>
            </a:r>
            <a:r>
              <a:rPr lang="it-IT" kern="0" dirty="0" err="1" smtClean="0"/>
              <a:t>interest</a:t>
            </a:r>
            <a:r>
              <a:rPr lang="it-IT" kern="0" dirty="0" smtClean="0"/>
              <a:t> in </a:t>
            </a:r>
            <a:r>
              <a:rPr lang="it-IT" kern="0" dirty="0" err="1" smtClean="0"/>
              <a:t>its</a:t>
            </a:r>
            <a:r>
              <a:rPr lang="it-IT" kern="0" dirty="0" smtClean="0"/>
              <a:t> use</a:t>
            </a:r>
          </a:p>
          <a:p>
            <a:pPr lvl="2"/>
            <a:r>
              <a:rPr lang="it-IT" kern="0" dirty="0" smtClean="0"/>
              <a:t>No </a:t>
            </a:r>
            <a:r>
              <a:rPr lang="it-IT" kern="0" dirty="0" err="1" smtClean="0"/>
              <a:t>need</a:t>
            </a:r>
            <a:r>
              <a:rPr lang="it-IT" kern="0" dirty="0" smtClean="0"/>
              <a:t> for a </a:t>
            </a:r>
            <a:r>
              <a:rPr lang="it-IT" kern="0" dirty="0" err="1" smtClean="0"/>
              <a:t>patent</a:t>
            </a:r>
            <a:r>
              <a:rPr lang="it-IT" kern="0" dirty="0" smtClean="0"/>
              <a:t> for </a:t>
            </a:r>
            <a:r>
              <a:rPr lang="it-IT" kern="0" dirty="0" err="1" smtClean="0"/>
              <a:t>own</a:t>
            </a:r>
            <a:r>
              <a:rPr lang="it-IT" kern="0" dirty="0" smtClean="0"/>
              <a:t> use</a:t>
            </a:r>
          </a:p>
          <a:p>
            <a:pPr lvl="1">
              <a:buSzPct val="60000"/>
            </a:pPr>
            <a:r>
              <a:rPr lang="it-IT" kern="0" dirty="0" err="1" smtClean="0"/>
              <a:t>Exists</a:t>
            </a:r>
            <a:r>
              <a:rPr lang="it-IT" kern="0" dirty="0" smtClean="0"/>
              <a:t> </a:t>
            </a:r>
            <a:r>
              <a:rPr lang="it-IT" kern="0" dirty="0" err="1" smtClean="0"/>
              <a:t>when</a:t>
            </a:r>
            <a:endParaRPr lang="it-IT" kern="0" dirty="0" smtClean="0"/>
          </a:p>
          <a:p>
            <a:pPr lvl="2"/>
            <a:r>
              <a:rPr lang="it-IT" kern="0" dirty="0" smtClean="0"/>
              <a:t>Market </a:t>
            </a:r>
            <a:r>
              <a:rPr lang="it-IT" kern="0" dirty="0" err="1" smtClean="0"/>
              <a:t>requires</a:t>
            </a:r>
            <a:r>
              <a:rPr lang="it-IT" kern="0" dirty="0" smtClean="0"/>
              <a:t> a first </a:t>
            </a:r>
            <a:r>
              <a:rPr lang="it-IT" kern="0" dirty="0" err="1" smtClean="0"/>
              <a:t>solution</a:t>
            </a:r>
            <a:r>
              <a:rPr lang="it-IT" kern="0" dirty="0" smtClean="0"/>
              <a:t>: “Basic </a:t>
            </a:r>
            <a:r>
              <a:rPr lang="it-IT" kern="0" dirty="0" err="1" smtClean="0"/>
              <a:t>Patent</a:t>
            </a:r>
            <a:r>
              <a:rPr lang="it-IT" kern="0" dirty="0" smtClean="0"/>
              <a:t>”</a:t>
            </a:r>
          </a:p>
          <a:p>
            <a:pPr lvl="2"/>
            <a:r>
              <a:rPr lang="it-IT" kern="0" dirty="0" smtClean="0"/>
              <a:t>Market </a:t>
            </a:r>
            <a:r>
              <a:rPr lang="it-IT" kern="0" dirty="0" err="1" smtClean="0"/>
              <a:t>requires</a:t>
            </a:r>
            <a:r>
              <a:rPr lang="it-IT" kern="0" dirty="0" smtClean="0"/>
              <a:t> new </a:t>
            </a:r>
            <a:r>
              <a:rPr lang="it-IT" kern="0" dirty="0" err="1" smtClean="0"/>
              <a:t>features</a:t>
            </a:r>
            <a:endParaRPr lang="it-IT" kern="0" dirty="0" smtClean="0"/>
          </a:p>
          <a:p>
            <a:pPr lvl="2"/>
            <a:r>
              <a:rPr lang="it-IT" kern="0" dirty="0" smtClean="0"/>
              <a:t>No </a:t>
            </a:r>
            <a:r>
              <a:rPr lang="it-IT" kern="0" dirty="0" err="1" smtClean="0"/>
              <a:t>equally</a:t>
            </a:r>
            <a:r>
              <a:rPr lang="it-IT" kern="0" dirty="0" smtClean="0"/>
              <a:t> </a:t>
            </a:r>
            <a:r>
              <a:rPr lang="it-IT" kern="0" dirty="0" err="1" smtClean="0"/>
              <a:t>satisfactory</a:t>
            </a:r>
            <a:r>
              <a:rPr lang="it-IT" kern="0" dirty="0" smtClean="0"/>
              <a:t> </a:t>
            </a:r>
            <a:r>
              <a:rPr lang="it-IT" kern="0" dirty="0" err="1" smtClean="0"/>
              <a:t>solutions</a:t>
            </a: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74856582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graphicFrame>
        <p:nvGraphicFramePr>
          <p:cNvPr id="3" name="Object 102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43013" y="1793875"/>
          <a:ext cx="6096000" cy="431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ClipArt" r:id="rId3" imgW="6094080" imgH="4311360" progId="">
                  <p:embed/>
                </p:oleObj>
              </mc:Choice>
              <mc:Fallback>
                <p:oleObj name="ClipArt" r:id="rId3" imgW="6094080" imgH="4311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1793875"/>
                        <a:ext cx="6096000" cy="431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202363" y="4283075"/>
            <a:ext cx="2714625" cy="1865313"/>
            <a:chOff x="3907" y="2698"/>
            <a:chExt cx="1710" cy="1175"/>
          </a:xfrm>
        </p:grpSpPr>
        <p:graphicFrame>
          <p:nvGraphicFramePr>
            <p:cNvPr id="6" name="Object 102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907" y="2698"/>
            <a:ext cx="1016" cy="9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5" name="ClipArt" r:id="rId5" imgW="1611000" imgH="1460160" progId="">
                    <p:embed/>
                  </p:oleObj>
                </mc:Choice>
                <mc:Fallback>
                  <p:oleObj name="ClipArt" r:id="rId5" imgW="1611000" imgH="146016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7" y="2698"/>
                          <a:ext cx="1016" cy="9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02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038" y="3236"/>
            <a:ext cx="579" cy="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6" name="ClipArt" r:id="rId7" imgW="917280" imgH="1009440" progId="">
                    <p:embed/>
                  </p:oleObj>
                </mc:Choice>
                <mc:Fallback>
                  <p:oleObj name="ClipArt" r:id="rId7" imgW="917280" imgH="100944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8" y="3236"/>
                          <a:ext cx="579" cy="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449263" y="2004846"/>
            <a:ext cx="8229600" cy="410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kern="0" dirty="0" smtClean="0"/>
              <a:t>Software </a:t>
            </a:r>
            <a:r>
              <a:rPr lang="it-IT" kern="0" dirty="0" err="1" smtClean="0"/>
              <a:t>protection</a:t>
            </a:r>
            <a:endParaRPr lang="it-IT" kern="0" dirty="0" smtClean="0"/>
          </a:p>
          <a:p>
            <a:pPr lvl="1">
              <a:buSzPct val="60000"/>
            </a:pPr>
            <a:r>
              <a:rPr lang="it-IT" kern="0" dirty="0" err="1" smtClean="0"/>
              <a:t>Patent</a:t>
            </a:r>
            <a:r>
              <a:rPr lang="it-IT" kern="0" dirty="0" smtClean="0"/>
              <a:t> = </a:t>
            </a:r>
            <a:r>
              <a:rPr lang="it-IT" kern="0" dirty="0" err="1" smtClean="0"/>
              <a:t>most</a:t>
            </a:r>
            <a:r>
              <a:rPr lang="it-IT" kern="0" dirty="0" smtClean="0"/>
              <a:t> </a:t>
            </a:r>
            <a:r>
              <a:rPr lang="it-IT" kern="0" dirty="0" err="1" smtClean="0"/>
              <a:t>effective</a:t>
            </a:r>
            <a:r>
              <a:rPr lang="it-IT" kern="0" dirty="0" smtClean="0"/>
              <a:t> </a:t>
            </a:r>
            <a:r>
              <a:rPr lang="it-IT" kern="0" dirty="0" err="1" smtClean="0"/>
              <a:t>level</a:t>
            </a:r>
            <a:r>
              <a:rPr lang="it-IT" kern="0" dirty="0" smtClean="0"/>
              <a:t> of </a:t>
            </a:r>
            <a:r>
              <a:rPr lang="it-IT" kern="0" dirty="0" err="1" smtClean="0"/>
              <a:t>protection</a:t>
            </a:r>
            <a:endParaRPr lang="it-IT" kern="0" dirty="0" smtClean="0"/>
          </a:p>
          <a:p>
            <a:pPr lvl="2"/>
            <a:r>
              <a:rPr lang="it-IT" kern="0" dirty="0" err="1" smtClean="0"/>
              <a:t>Protection</a:t>
            </a:r>
            <a:r>
              <a:rPr lang="it-IT" kern="0" dirty="0" smtClean="0"/>
              <a:t> of the </a:t>
            </a:r>
            <a:r>
              <a:rPr lang="it-IT" kern="0" dirty="0" err="1" smtClean="0"/>
              <a:t>concept</a:t>
            </a:r>
            <a:endParaRPr lang="it-IT" kern="0" dirty="0" smtClean="0"/>
          </a:p>
          <a:p>
            <a:pPr lvl="2"/>
            <a:r>
              <a:rPr lang="it-IT" kern="0" dirty="0" smtClean="0"/>
              <a:t>Technical </a:t>
            </a:r>
            <a:r>
              <a:rPr lang="it-IT" kern="0" dirty="0" err="1" smtClean="0"/>
              <a:t>solution</a:t>
            </a:r>
            <a:r>
              <a:rPr lang="it-IT" kern="0" dirty="0" smtClean="0"/>
              <a:t> to a </a:t>
            </a:r>
            <a:r>
              <a:rPr lang="it-IT" kern="0" dirty="0" err="1" smtClean="0"/>
              <a:t>technical</a:t>
            </a:r>
            <a:r>
              <a:rPr lang="it-IT" kern="0" dirty="0" smtClean="0"/>
              <a:t> </a:t>
            </a:r>
            <a:r>
              <a:rPr lang="it-IT" kern="0" dirty="0" err="1" smtClean="0"/>
              <a:t>problem</a:t>
            </a:r>
            <a:endParaRPr lang="it-IT" kern="0" dirty="0" smtClean="0"/>
          </a:p>
          <a:p>
            <a:pPr lvl="2"/>
            <a:r>
              <a:rPr lang="it-IT" kern="0" dirty="0" err="1" smtClean="0"/>
              <a:t>Not</a:t>
            </a:r>
            <a:r>
              <a:rPr lang="it-IT" kern="0" dirty="0" smtClean="0"/>
              <a:t> </a:t>
            </a:r>
            <a:r>
              <a:rPr lang="it-IT" kern="0" dirty="0" err="1" smtClean="0"/>
              <a:t>only</a:t>
            </a:r>
            <a:r>
              <a:rPr lang="it-IT" kern="0" dirty="0" smtClean="0"/>
              <a:t> the </a:t>
            </a:r>
            <a:r>
              <a:rPr lang="it-IT" kern="0" dirty="0" err="1" smtClean="0"/>
              <a:t>form</a:t>
            </a:r>
            <a:r>
              <a:rPr lang="it-IT" kern="0" dirty="0" smtClean="0"/>
              <a:t> of </a:t>
            </a:r>
            <a:r>
              <a:rPr lang="it-IT" kern="0" dirty="0" err="1" smtClean="0"/>
              <a:t>expression</a:t>
            </a:r>
            <a:r>
              <a:rPr lang="it-IT" kern="0" dirty="0" smtClean="0"/>
              <a:t> (Copyright)</a:t>
            </a:r>
          </a:p>
          <a:p>
            <a:pPr lvl="1">
              <a:buSzPct val="60000"/>
            </a:pPr>
            <a:r>
              <a:rPr lang="it-IT" kern="0" dirty="0" err="1" smtClean="0"/>
              <a:t>Problems</a:t>
            </a:r>
            <a:endParaRPr lang="it-IT" kern="0" dirty="0" smtClean="0"/>
          </a:p>
          <a:p>
            <a:pPr lvl="2"/>
            <a:r>
              <a:rPr lang="it-IT" kern="0" dirty="0" err="1" smtClean="0"/>
              <a:t>Identification</a:t>
            </a:r>
            <a:r>
              <a:rPr lang="it-IT" kern="0" dirty="0" smtClean="0"/>
              <a:t> </a:t>
            </a:r>
            <a:r>
              <a:rPr lang="it-IT" kern="0" dirty="0" err="1" smtClean="0"/>
              <a:t>basic</a:t>
            </a:r>
            <a:r>
              <a:rPr lang="it-IT" kern="0" dirty="0" smtClean="0"/>
              <a:t> idea</a:t>
            </a:r>
          </a:p>
          <a:p>
            <a:pPr lvl="2"/>
            <a:r>
              <a:rPr lang="it-IT" kern="0" dirty="0" err="1" smtClean="0"/>
              <a:t>Infringement</a:t>
            </a:r>
            <a:r>
              <a:rPr lang="it-IT" kern="0" dirty="0" smtClean="0"/>
              <a:t> </a:t>
            </a:r>
            <a:r>
              <a:rPr lang="it-IT" kern="0" dirty="0" err="1" smtClean="0"/>
              <a:t>detection</a:t>
            </a:r>
            <a:endParaRPr lang="it-IT" kern="0" dirty="0" smtClean="0"/>
          </a:p>
          <a:p>
            <a:pPr lvl="3">
              <a:buSzPct val="75000"/>
            </a:pPr>
            <a:r>
              <a:rPr lang="it-IT" kern="0" dirty="0" err="1" smtClean="0"/>
              <a:t>decompilation</a:t>
            </a:r>
            <a:r>
              <a:rPr lang="it-IT" kern="0" dirty="0" smtClean="0"/>
              <a:t> </a:t>
            </a:r>
            <a:r>
              <a:rPr lang="it-IT" kern="0" dirty="0" err="1" smtClean="0"/>
              <a:t>is</a:t>
            </a:r>
            <a:r>
              <a:rPr lang="it-IT" kern="0" dirty="0" smtClean="0"/>
              <a:t> </a:t>
            </a:r>
            <a:r>
              <a:rPr lang="it-IT" kern="0" dirty="0" err="1" smtClean="0"/>
              <a:t>not</a:t>
            </a:r>
            <a:r>
              <a:rPr lang="it-IT" kern="0" dirty="0" smtClean="0"/>
              <a:t> </a:t>
            </a:r>
            <a:r>
              <a:rPr lang="it-IT" kern="0" dirty="0" err="1" smtClean="0"/>
              <a:t>allowed</a:t>
            </a:r>
            <a:endParaRPr lang="it-IT" kern="0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title"/>
          </p:nvPr>
        </p:nvSpPr>
        <p:spPr>
          <a:xfrm>
            <a:off x="449263" y="1110060"/>
            <a:ext cx="8229600" cy="939006"/>
          </a:xfrm>
          <a:noFill/>
          <a:ln/>
        </p:spPr>
        <p:txBody>
          <a:bodyPr/>
          <a:lstStyle/>
          <a:p>
            <a:r>
              <a:rPr lang="it-IT" dirty="0"/>
              <a:t>Commercial Value</a:t>
            </a:r>
          </a:p>
        </p:txBody>
      </p:sp>
    </p:spTree>
    <p:extLst>
      <p:ext uri="{BB962C8B-B14F-4D97-AF65-F5344CB8AC3E}">
        <p14:creationId xmlns:p14="http://schemas.microsoft.com/office/powerpoint/2010/main" val="99321582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graphicFrame>
        <p:nvGraphicFramePr>
          <p:cNvPr id="3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43013" y="1793875"/>
          <a:ext cx="6096000" cy="431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ClipArt" r:id="rId3" imgW="6094080" imgH="4311360" progId="">
                  <p:embed/>
                </p:oleObj>
              </mc:Choice>
              <mc:Fallback>
                <p:oleObj name="ClipArt" r:id="rId3" imgW="6094080" imgH="4311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1793875"/>
                        <a:ext cx="6096000" cy="431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457200" y="2332037"/>
            <a:ext cx="8229600" cy="341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kern="0" dirty="0" err="1" smtClean="0"/>
              <a:t>Required</a:t>
            </a:r>
            <a:r>
              <a:rPr lang="it-IT" kern="0" dirty="0" smtClean="0"/>
              <a:t> </a:t>
            </a:r>
            <a:r>
              <a:rPr lang="it-IT" kern="0" dirty="0" err="1" smtClean="0"/>
              <a:t>geographical</a:t>
            </a:r>
            <a:r>
              <a:rPr lang="it-IT" kern="0" dirty="0" smtClean="0"/>
              <a:t> </a:t>
            </a:r>
            <a:r>
              <a:rPr lang="it-IT" kern="0" dirty="0" err="1" smtClean="0"/>
              <a:t>coverage</a:t>
            </a:r>
            <a:endParaRPr lang="it-IT" kern="0" dirty="0" smtClean="0"/>
          </a:p>
          <a:p>
            <a:pPr lvl="1">
              <a:buSzPct val="60000"/>
            </a:pPr>
            <a:r>
              <a:rPr lang="it-IT" kern="0" dirty="0" smtClean="0"/>
              <a:t>Location of competitors/</a:t>
            </a:r>
            <a:r>
              <a:rPr lang="it-IT" kern="0" dirty="0" err="1" smtClean="0"/>
              <a:t>markets</a:t>
            </a:r>
            <a:endParaRPr lang="it-IT" kern="0" dirty="0" smtClean="0"/>
          </a:p>
          <a:p>
            <a:pPr lvl="2"/>
            <a:r>
              <a:rPr lang="it-IT" kern="0" dirty="0" smtClean="0"/>
              <a:t>National </a:t>
            </a:r>
            <a:r>
              <a:rPr lang="it-IT" kern="0" dirty="0" err="1" smtClean="0"/>
              <a:t>Patent</a:t>
            </a:r>
            <a:r>
              <a:rPr lang="it-IT" kern="0" dirty="0" smtClean="0"/>
              <a:t> Application</a:t>
            </a:r>
          </a:p>
          <a:p>
            <a:pPr lvl="2"/>
            <a:r>
              <a:rPr lang="it-IT" kern="0" dirty="0" err="1" smtClean="0"/>
              <a:t>European</a:t>
            </a:r>
            <a:r>
              <a:rPr lang="it-IT" kern="0" dirty="0" smtClean="0"/>
              <a:t> </a:t>
            </a:r>
            <a:r>
              <a:rPr lang="it-IT" kern="0" dirty="0" err="1" smtClean="0"/>
              <a:t>Patent</a:t>
            </a:r>
            <a:r>
              <a:rPr lang="it-IT" kern="0" dirty="0" smtClean="0"/>
              <a:t> Application</a:t>
            </a:r>
          </a:p>
          <a:p>
            <a:pPr lvl="2"/>
            <a:r>
              <a:rPr lang="it-IT" kern="0" dirty="0" smtClean="0"/>
              <a:t>International </a:t>
            </a:r>
            <a:r>
              <a:rPr lang="it-IT" kern="0" dirty="0" err="1" smtClean="0"/>
              <a:t>Patent</a:t>
            </a:r>
            <a:r>
              <a:rPr lang="it-IT" kern="0" dirty="0" smtClean="0"/>
              <a:t> Application</a:t>
            </a:r>
          </a:p>
          <a:p>
            <a:r>
              <a:rPr lang="it-IT" kern="0" dirty="0" err="1" smtClean="0"/>
              <a:t>Lifetime</a:t>
            </a:r>
            <a:r>
              <a:rPr lang="it-IT" kern="0" dirty="0" smtClean="0"/>
              <a:t> </a:t>
            </a:r>
            <a:r>
              <a:rPr lang="it-IT" kern="0" dirty="0" err="1" smtClean="0"/>
              <a:t>cycle</a:t>
            </a:r>
            <a:r>
              <a:rPr lang="it-IT" kern="0" dirty="0" smtClean="0"/>
              <a:t> of </a:t>
            </a:r>
            <a:r>
              <a:rPr lang="it-IT" kern="0" dirty="0" err="1" smtClean="0"/>
              <a:t>product</a:t>
            </a:r>
            <a:endParaRPr lang="it-IT" kern="0" dirty="0" smtClean="0"/>
          </a:p>
          <a:p>
            <a:pPr lvl="1">
              <a:buSzPct val="60000"/>
            </a:pPr>
            <a:r>
              <a:rPr lang="it-IT" kern="0" dirty="0" err="1" smtClean="0"/>
              <a:t>Patent</a:t>
            </a:r>
            <a:r>
              <a:rPr lang="it-IT" kern="0" dirty="0" smtClean="0"/>
              <a:t>: ~20 </a:t>
            </a:r>
            <a:r>
              <a:rPr lang="it-IT" kern="0" dirty="0" err="1" smtClean="0"/>
              <a:t>years</a:t>
            </a:r>
            <a:endParaRPr lang="it-IT" kern="0" dirty="0"/>
          </a:p>
        </p:txBody>
      </p:sp>
      <p:graphicFrame>
        <p:nvGraphicFramePr>
          <p:cNvPr id="6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1650" y="1871663"/>
          <a:ext cx="147002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ClipArt" r:id="rId5" imgW="1468080" imgH="1458720" progId="">
                  <p:embed/>
                </p:oleObj>
              </mc:Choice>
              <mc:Fallback>
                <p:oleObj name="ClipArt" r:id="rId5" imgW="1468080" imgH="14587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650" y="1871663"/>
                        <a:ext cx="1470025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>
            <a:hlinkClick r:id="" action="ppaction://ole?verb=0"/>
          </p:cNvPr>
          <p:cNvGraphicFramePr>
            <a:graphicFrameLocks/>
          </p:cNvGraphicFramePr>
          <p:nvPr/>
        </p:nvGraphicFramePr>
        <p:xfrm>
          <a:off x="6170613" y="4327525"/>
          <a:ext cx="11874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ClipArt" r:id="rId7" imgW="1185840" imgH="1265040" progId="">
                  <p:embed/>
                </p:oleObj>
              </mc:Choice>
              <mc:Fallback>
                <p:oleObj name="ClipArt" r:id="rId7" imgW="1185840" imgH="126504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613" y="4327525"/>
                        <a:ext cx="118745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0"/>
          <p:cNvSpPr>
            <a:spLocks noGrp="1" noChangeArrowheads="1"/>
          </p:cNvSpPr>
          <p:nvPr>
            <p:ph type="title"/>
          </p:nvPr>
        </p:nvSpPr>
        <p:spPr>
          <a:xfrm>
            <a:off x="449263" y="1178719"/>
            <a:ext cx="8229600" cy="939006"/>
          </a:xfrm>
          <a:noFill/>
          <a:ln/>
        </p:spPr>
        <p:txBody>
          <a:bodyPr/>
          <a:lstStyle/>
          <a:p>
            <a:r>
              <a:rPr lang="it-IT" dirty="0"/>
              <a:t>Commercial </a:t>
            </a:r>
            <a:r>
              <a:rPr lang="it-IT" dirty="0" err="1"/>
              <a:t>value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34841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1000124"/>
            <a:ext cx="8229600" cy="836879"/>
          </a:xfrm>
        </p:spPr>
        <p:txBody>
          <a:bodyPr/>
          <a:lstStyle/>
          <a:p>
            <a:r>
              <a:rPr lang="it-IT" sz="2600" b="1" dirty="0" smtClean="0"/>
              <a:t>Metroconsult</a:t>
            </a:r>
            <a:endParaRPr lang="it-IT" sz="2600" b="1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57200" y="1626049"/>
            <a:ext cx="4946073" cy="4568274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Founded in 1987, Metroconsult supports its clients by protecting and monetizing all aspects of their Intellectual Property (IP). </a:t>
            </a:r>
            <a:r>
              <a:rPr lang="en-US" sz="1800" b="1" dirty="0" smtClean="0"/>
              <a:t>Metroconsult believes that IP is a critical asset that must be protected and maximized in value.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With its dedicated team of IP professionals, the company offers high quality services worldwide. These services include drafting, filing, prosecution, opposition of patent, trademark, copyright, design and domain name.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800" dirty="0" err="1" smtClean="0"/>
              <a:t>Metroconsult’s</a:t>
            </a:r>
            <a:r>
              <a:rPr lang="en-US" sz="1800" dirty="0" smtClean="0"/>
              <a:t> goal is to provide comprehensive and tailored assistance to its clients with confidentiality , professionality and expertise.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1800" dirty="0" smtClean="0"/>
          </a:p>
        </p:txBody>
      </p:sp>
      <p:grpSp>
        <p:nvGrpSpPr>
          <p:cNvPr id="8" name="Gruppo 14"/>
          <p:cNvGrpSpPr>
            <a:grpSpLocks/>
          </p:cNvGrpSpPr>
          <p:nvPr/>
        </p:nvGrpSpPr>
        <p:grpSpPr bwMode="auto">
          <a:xfrm>
            <a:off x="5613400" y="1930400"/>
            <a:ext cx="3276600" cy="3959225"/>
            <a:chOff x="1295400" y="1066800"/>
            <a:chExt cx="3276000" cy="3960000"/>
          </a:xfrm>
        </p:grpSpPr>
        <p:sp>
          <p:nvSpPr>
            <p:cNvPr id="9" name="Rettangolo 13"/>
            <p:cNvSpPr>
              <a:spLocks noChangeArrowheads="1"/>
            </p:cNvSpPr>
            <p:nvPr/>
          </p:nvSpPr>
          <p:spPr bwMode="auto">
            <a:xfrm>
              <a:off x="1295400" y="1066800"/>
              <a:ext cx="3276000" cy="396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Arial" charset="0"/>
                <a:ea typeface="ＭＳ Ｐゴシック" pitchFamily="-105" charset="-128"/>
              </a:endParaRPr>
            </a:p>
          </p:txBody>
        </p:sp>
        <p:pic>
          <p:nvPicPr>
            <p:cNvPr id="10" name="Immagine 9" descr="cicogna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9416" y="1156800"/>
              <a:ext cx="3087969" cy="3780000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5287718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0872" y="1982706"/>
            <a:ext cx="8229600" cy="403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it-IT" kern="0" dirty="0" smtClean="0"/>
              <a:t>Provability of patent infringement</a:t>
            </a:r>
          </a:p>
          <a:p>
            <a:pPr lvl="1"/>
            <a:r>
              <a:rPr lang="en-US" altLang="it-IT" kern="0" dirty="0" smtClean="0"/>
              <a:t>Reverse engineering</a:t>
            </a:r>
          </a:p>
          <a:p>
            <a:pPr lvl="2"/>
            <a:r>
              <a:rPr lang="en-US" altLang="it-IT" kern="0" dirty="0" smtClean="0"/>
              <a:t>Competitor product analysis</a:t>
            </a:r>
          </a:p>
          <a:p>
            <a:pPr lvl="3"/>
            <a:r>
              <a:rPr lang="en-US" altLang="it-IT" kern="0" dirty="0" smtClean="0"/>
              <a:t>Input/output analysis</a:t>
            </a:r>
          </a:p>
          <a:p>
            <a:pPr lvl="3"/>
            <a:r>
              <a:rPr lang="en-US" altLang="it-IT" kern="0" dirty="0" smtClean="0"/>
              <a:t>Hardware acquisition and analysis</a:t>
            </a:r>
          </a:p>
          <a:p>
            <a:pPr lvl="3"/>
            <a:r>
              <a:rPr lang="en-US" altLang="it-IT" kern="0" dirty="0" smtClean="0"/>
              <a:t>Technical product manuals</a:t>
            </a:r>
          </a:p>
          <a:p>
            <a:pPr lvl="2"/>
            <a:r>
              <a:rPr lang="en-US" altLang="it-IT" kern="0" dirty="0" smtClean="0"/>
              <a:t>Inspect information</a:t>
            </a:r>
          </a:p>
          <a:p>
            <a:pPr lvl="3"/>
            <a:r>
              <a:rPr lang="en-US" altLang="it-IT" kern="0" dirty="0" smtClean="0"/>
              <a:t>Conferences and scientific publications</a:t>
            </a:r>
          </a:p>
          <a:p>
            <a:pPr lvl="3"/>
            <a:r>
              <a:rPr lang="en-US" altLang="it-IT" kern="0" dirty="0" smtClean="0"/>
              <a:t>Exhibitions, Marketing studies</a:t>
            </a:r>
            <a:endParaRPr lang="en-GB" altLang="it-IT" kern="0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643955" y="4177462"/>
          <a:ext cx="1826517" cy="1995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ClipArt" r:id="rId3" imgW="3400200" imgH="3657600" progId="MS_ClipArt_Gallery.2">
                  <p:embed/>
                </p:oleObj>
              </mc:Choice>
              <mc:Fallback>
                <p:oleObj name="ClipArt" r:id="rId3" imgW="3400200" imgH="36576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955" y="4177462"/>
                        <a:ext cx="1826517" cy="19958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253229"/>
            <a:ext cx="8229600" cy="939006"/>
          </a:xfrm>
        </p:spPr>
        <p:txBody>
          <a:bodyPr/>
          <a:lstStyle/>
          <a:p>
            <a:r>
              <a:rPr lang="en-US" altLang="it-IT" dirty="0"/>
              <a:t>Commercial Value</a:t>
            </a:r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42210871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23850" y="1714500"/>
            <a:ext cx="8559800" cy="4349750"/>
            <a:chOff x="204" y="1080"/>
            <a:chExt cx="5392" cy="2740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4330" y="1080"/>
              <a:ext cx="1266" cy="1312"/>
              <a:chOff x="4330" y="1080"/>
              <a:chExt cx="1266" cy="1312"/>
            </a:xfrm>
          </p:grpSpPr>
          <p:graphicFrame>
            <p:nvGraphicFramePr>
              <p:cNvPr id="8" name="Object 6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892" y="1396"/>
              <a:ext cx="704" cy="9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02" name="ClipArt" r:id="rId3" imgW="1116000" imgH="1579320" progId="">
                      <p:embed/>
                    </p:oleObj>
                  </mc:Choice>
                  <mc:Fallback>
                    <p:oleObj name="ClipArt" r:id="rId3" imgW="1116000" imgH="157932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92" y="1396"/>
                            <a:ext cx="704" cy="9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Object 7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330" y="1080"/>
              <a:ext cx="372" cy="1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03" name="ClipArt" r:id="rId5" imgW="588960" imgH="2081160" progId="">
                      <p:embed/>
                    </p:oleObj>
                  </mc:Choice>
                  <mc:Fallback>
                    <p:oleObj name="ClipArt" r:id="rId5" imgW="588960" imgH="208116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0" y="1080"/>
                            <a:ext cx="372" cy="13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" name="Object 9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04" y="1911"/>
            <a:ext cx="1331" cy="1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4" name="ClipArt" r:id="rId7" imgW="2111040" imgH="2030400" progId="">
                    <p:embed/>
                  </p:oleObj>
                </mc:Choice>
                <mc:Fallback>
                  <p:oleObj name="ClipArt" r:id="rId7" imgW="2111040" imgH="203040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" y="1911"/>
                          <a:ext cx="1331" cy="1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002" y="2611"/>
            <a:ext cx="1055" cy="1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5" name="ClipArt" r:id="rId9" imgW="1672920" imgH="1917360" progId="">
                    <p:embed/>
                  </p:oleObj>
                </mc:Choice>
                <mc:Fallback>
                  <p:oleObj name="ClipArt" r:id="rId9" imgW="1672920" imgH="191736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2" y="2611"/>
                          <a:ext cx="1055" cy="1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4868863" y="1966913"/>
            <a:ext cx="1514475" cy="1247775"/>
            <a:chOff x="3067" y="1239"/>
            <a:chExt cx="954" cy="786"/>
          </a:xfrm>
        </p:grpSpPr>
        <p:graphicFrame>
          <p:nvGraphicFramePr>
            <p:cNvPr id="11" name="Object 19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489" y="1427"/>
            <a:ext cx="532" cy="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6" name="ClipArt" r:id="rId11" imgW="842760" imgH="947520" progId="">
                    <p:embed/>
                  </p:oleObj>
                </mc:Choice>
                <mc:Fallback>
                  <p:oleObj name="ClipArt" r:id="rId11" imgW="842760" imgH="94752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9" y="1427"/>
                          <a:ext cx="532" cy="5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2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067" y="1239"/>
            <a:ext cx="283" cy="7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7" name="ClipArt" r:id="rId13" imgW="447480" imgH="1245960" progId="">
                    <p:embed/>
                  </p:oleObj>
                </mc:Choice>
                <mc:Fallback>
                  <p:oleObj name="ClipArt" r:id="rId13" imgW="447480" imgH="124596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7" y="1239"/>
                          <a:ext cx="283" cy="7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2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68863" y="3513138"/>
          <a:ext cx="159067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8" name="ClipArt" r:id="rId15" imgW="1589040" imgH="1214280" progId="">
                  <p:embed/>
                </p:oleObj>
              </mc:Choice>
              <mc:Fallback>
                <p:oleObj name="ClipArt" r:id="rId15" imgW="1589040" imgH="12142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863" y="3513138"/>
                        <a:ext cx="1590675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68863" y="5011738"/>
          <a:ext cx="1262062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" name="ClipArt" r:id="rId17" imgW="1260360" imgH="1147680" progId="">
                  <p:embed/>
                </p:oleObj>
              </mc:Choice>
              <mc:Fallback>
                <p:oleObj name="ClipArt" r:id="rId17" imgW="1260360" imgH="11476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863" y="5011738"/>
                        <a:ext cx="1262062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4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kern="0" dirty="0" smtClean="0"/>
              <a:t>Aggressive</a:t>
            </a:r>
          </a:p>
          <a:p>
            <a:pPr lvl="1">
              <a:buSzPct val="60000"/>
            </a:pPr>
            <a:r>
              <a:rPr lang="it-IT" kern="0" dirty="0" err="1" smtClean="0"/>
              <a:t>Forbid</a:t>
            </a:r>
            <a:endParaRPr lang="it-IT" kern="0" dirty="0" smtClean="0"/>
          </a:p>
          <a:p>
            <a:pPr lvl="1">
              <a:buFont typeface="Monotype Sorts" pitchFamily="2" charset="2"/>
              <a:buNone/>
            </a:pPr>
            <a:endParaRPr lang="it-IT" kern="0" dirty="0" smtClean="0"/>
          </a:p>
          <a:p>
            <a:pPr lvl="1">
              <a:buFont typeface="Monotype Sorts" pitchFamily="2" charset="2"/>
              <a:buNone/>
            </a:pPr>
            <a:endParaRPr lang="it-IT" kern="0" dirty="0" smtClean="0"/>
          </a:p>
          <a:p>
            <a:r>
              <a:rPr lang="it-IT" kern="0" dirty="0" smtClean="0"/>
              <a:t>Offensive</a:t>
            </a:r>
          </a:p>
          <a:p>
            <a:pPr lvl="1">
              <a:buSzPct val="60000"/>
            </a:pPr>
            <a:r>
              <a:rPr lang="it-IT" kern="0" dirty="0" err="1" smtClean="0"/>
              <a:t>Give</a:t>
            </a:r>
            <a:r>
              <a:rPr lang="it-IT" kern="0" dirty="0" smtClean="0"/>
              <a:t> </a:t>
            </a:r>
            <a:r>
              <a:rPr lang="it-IT" kern="0" dirty="0" err="1" smtClean="0"/>
              <a:t>licenses</a:t>
            </a:r>
            <a:endParaRPr lang="it-IT" kern="0" dirty="0" smtClean="0"/>
          </a:p>
          <a:p>
            <a:pPr lvl="1">
              <a:buFont typeface="Monotype Sorts" pitchFamily="2" charset="2"/>
              <a:buNone/>
            </a:pPr>
            <a:endParaRPr lang="it-IT" kern="0" dirty="0" smtClean="0"/>
          </a:p>
          <a:p>
            <a:pPr lvl="1">
              <a:buFont typeface="Monotype Sorts" pitchFamily="2" charset="2"/>
              <a:buNone/>
            </a:pPr>
            <a:endParaRPr lang="it-IT" kern="0" dirty="0" smtClean="0"/>
          </a:p>
          <a:p>
            <a:r>
              <a:rPr lang="it-IT" kern="0" dirty="0" err="1" smtClean="0"/>
              <a:t>Defensive</a:t>
            </a:r>
            <a:endParaRPr lang="it-IT" kern="0" dirty="0" smtClean="0"/>
          </a:p>
          <a:p>
            <a:pPr lvl="1">
              <a:buSzPct val="60000"/>
            </a:pPr>
            <a:r>
              <a:rPr lang="it-IT" kern="0" dirty="0" smtClean="0"/>
              <a:t>Exchange </a:t>
            </a:r>
            <a:r>
              <a:rPr lang="it-IT" kern="0" dirty="0" err="1" smtClean="0"/>
              <a:t>licences</a:t>
            </a:r>
            <a:endParaRPr lang="it-IT" kern="0" dirty="0"/>
          </a:p>
        </p:txBody>
      </p:sp>
      <p:sp>
        <p:nvSpPr>
          <p:cNvPr id="16" name="Rectangle 18"/>
          <p:cNvSpPr>
            <a:spLocks noGrp="1" noChangeArrowheads="1"/>
          </p:cNvSpPr>
          <p:nvPr>
            <p:ph type="title"/>
          </p:nvPr>
        </p:nvSpPr>
        <p:spPr>
          <a:xfrm>
            <a:off x="323850" y="1014204"/>
            <a:ext cx="8229600" cy="640556"/>
          </a:xfrm>
          <a:noFill/>
          <a:ln/>
        </p:spPr>
        <p:txBody>
          <a:bodyPr/>
          <a:lstStyle/>
          <a:p>
            <a:r>
              <a:rPr lang="it-IT" dirty="0" err="1"/>
              <a:t>Patent</a:t>
            </a:r>
            <a:r>
              <a:rPr lang="it-IT" dirty="0"/>
              <a:t> </a:t>
            </a:r>
            <a:r>
              <a:rPr lang="it-IT" dirty="0" err="1"/>
              <a:t>Strategy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160418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879600" y="1670050"/>
            <a:ext cx="5003800" cy="4527550"/>
            <a:chOff x="1184" y="1052"/>
            <a:chExt cx="3152" cy="2852"/>
          </a:xfrm>
        </p:grpSpPr>
        <p:graphicFrame>
          <p:nvGraphicFramePr>
            <p:cNvPr id="5" name="Object 1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595" y="1744"/>
            <a:ext cx="1741" cy="2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6" name="ClipArt" r:id="rId3" imgW="2761920" imgH="3429000" progId="">
                    <p:embed/>
                  </p:oleObj>
                </mc:Choice>
                <mc:Fallback>
                  <p:oleObj name="ClipArt" r:id="rId3" imgW="2761920" imgH="342900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5" y="1744"/>
                          <a:ext cx="1741" cy="2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184" y="1052"/>
            <a:ext cx="909" cy="2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7" name="ClipArt" r:id="rId5" imgW="1441440" imgH="4525920" progId="">
                    <p:embed/>
                  </p:oleObj>
                </mc:Choice>
                <mc:Fallback>
                  <p:oleObj name="ClipArt" r:id="rId5" imgW="1441440" imgH="452592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4" y="1052"/>
                          <a:ext cx="909" cy="28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16"/>
          <p:cNvSpPr txBox="1">
            <a:spLocks noChangeArrowheads="1"/>
          </p:cNvSpPr>
          <p:nvPr/>
        </p:nvSpPr>
        <p:spPr bwMode="auto">
          <a:xfrm>
            <a:off x="457200" y="2049380"/>
            <a:ext cx="8229600" cy="3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kern="0" dirty="0" smtClean="0"/>
              <a:t>Aggressive use</a:t>
            </a:r>
          </a:p>
          <a:p>
            <a:pPr lvl="1">
              <a:buSzPct val="60000"/>
            </a:pPr>
            <a:r>
              <a:rPr lang="it-IT" kern="0" dirty="0" smtClean="0"/>
              <a:t>Action:</a:t>
            </a:r>
          </a:p>
          <a:p>
            <a:pPr lvl="2"/>
            <a:r>
              <a:rPr lang="it-IT" kern="0" dirty="0" err="1" smtClean="0"/>
              <a:t>Forbid</a:t>
            </a:r>
            <a:r>
              <a:rPr lang="it-IT" kern="0" dirty="0" smtClean="0"/>
              <a:t> </a:t>
            </a:r>
            <a:r>
              <a:rPr lang="it-IT" kern="0" dirty="0" err="1" smtClean="0"/>
              <a:t>exploitation</a:t>
            </a:r>
            <a:r>
              <a:rPr lang="it-IT" kern="0" dirty="0" smtClean="0"/>
              <a:t> of a </a:t>
            </a:r>
            <a:r>
              <a:rPr lang="it-IT" kern="0" dirty="0" err="1" smtClean="0"/>
              <a:t>technical</a:t>
            </a:r>
            <a:r>
              <a:rPr lang="it-IT" kern="0" dirty="0" smtClean="0"/>
              <a:t> </a:t>
            </a:r>
            <a:r>
              <a:rPr lang="it-IT" kern="0" dirty="0" err="1" smtClean="0"/>
              <a:t>solution</a:t>
            </a:r>
            <a:endParaRPr lang="it-IT" kern="0" dirty="0" smtClean="0"/>
          </a:p>
          <a:p>
            <a:pPr lvl="1">
              <a:buSzPct val="60000"/>
            </a:pPr>
            <a:r>
              <a:rPr lang="it-IT" kern="0" dirty="0" smtClean="0"/>
              <a:t>Targets:</a:t>
            </a:r>
          </a:p>
          <a:p>
            <a:pPr lvl="2"/>
            <a:r>
              <a:rPr lang="it-IT" kern="0" dirty="0" err="1" smtClean="0"/>
              <a:t>Monopolise</a:t>
            </a:r>
            <a:r>
              <a:rPr lang="it-IT" kern="0" dirty="0" smtClean="0"/>
              <a:t> the market</a:t>
            </a:r>
          </a:p>
          <a:p>
            <a:pPr lvl="2"/>
            <a:r>
              <a:rPr lang="it-IT" kern="0" dirty="0" err="1" smtClean="0"/>
              <a:t>Achieve</a:t>
            </a:r>
            <a:r>
              <a:rPr lang="it-IT" kern="0" dirty="0" smtClean="0"/>
              <a:t> market </a:t>
            </a:r>
            <a:r>
              <a:rPr lang="it-IT" kern="0" dirty="0" err="1" smtClean="0"/>
              <a:t>place</a:t>
            </a:r>
            <a:r>
              <a:rPr lang="it-IT" kern="0" dirty="0" smtClean="0"/>
              <a:t> </a:t>
            </a:r>
            <a:r>
              <a:rPr lang="it-IT" kern="0" dirty="0" err="1" smtClean="0"/>
              <a:t>objectives</a:t>
            </a:r>
            <a:endParaRPr lang="it-IT" kern="0" dirty="0" smtClean="0"/>
          </a:p>
          <a:p>
            <a:pPr lvl="1">
              <a:buSzPct val="60000"/>
            </a:pPr>
            <a:r>
              <a:rPr lang="it-IT" kern="0" dirty="0" err="1" smtClean="0"/>
              <a:t>Examples</a:t>
            </a:r>
            <a:r>
              <a:rPr lang="it-IT" kern="0" dirty="0" smtClean="0"/>
              <a:t>:</a:t>
            </a:r>
          </a:p>
          <a:p>
            <a:pPr lvl="2"/>
            <a:r>
              <a:rPr lang="it-IT" kern="0" dirty="0" err="1" smtClean="0"/>
              <a:t>Pharmaceutical</a:t>
            </a:r>
            <a:r>
              <a:rPr lang="it-IT" kern="0" dirty="0" smtClean="0"/>
              <a:t> </a:t>
            </a:r>
            <a:r>
              <a:rPr lang="it-IT" kern="0" dirty="0" err="1" smtClean="0"/>
              <a:t>products</a:t>
            </a:r>
            <a:endParaRPr lang="it-IT" kern="0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title"/>
          </p:nvPr>
        </p:nvSpPr>
        <p:spPr>
          <a:xfrm>
            <a:off x="449263" y="995760"/>
            <a:ext cx="8229600" cy="939006"/>
          </a:xfrm>
          <a:noFill/>
          <a:ln/>
        </p:spPr>
        <p:txBody>
          <a:bodyPr/>
          <a:lstStyle/>
          <a:p>
            <a:r>
              <a:rPr lang="it-IT" dirty="0" err="1"/>
              <a:t>Patent</a:t>
            </a:r>
            <a:r>
              <a:rPr lang="it-IT" dirty="0"/>
              <a:t> </a:t>
            </a:r>
            <a:r>
              <a:rPr lang="it-IT" dirty="0" err="1"/>
              <a:t>Strategy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618435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1130697"/>
            <a:ext cx="8229600" cy="939006"/>
          </a:xfrm>
          <a:noFill/>
          <a:ln/>
        </p:spPr>
        <p:txBody>
          <a:bodyPr/>
          <a:lstStyle/>
          <a:p>
            <a:r>
              <a:rPr lang="it-IT" dirty="0" err="1"/>
              <a:t>Patent</a:t>
            </a:r>
            <a:r>
              <a:rPr lang="it-IT" dirty="0"/>
              <a:t> </a:t>
            </a:r>
            <a:r>
              <a:rPr lang="it-IT" dirty="0" err="1"/>
              <a:t>Strategy</a:t>
            </a:r>
            <a:endParaRPr lang="it-IT" dirty="0"/>
          </a:p>
        </p:txBody>
      </p:sp>
      <p:graphicFrame>
        <p:nvGraphicFramePr>
          <p:cNvPr id="5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301750" y="1697038"/>
          <a:ext cx="5910263" cy="450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ClipArt" r:id="rId3" imgW="5908320" imgH="4498920" progId="">
                  <p:embed/>
                </p:oleObj>
              </mc:Choice>
              <mc:Fallback>
                <p:oleObj name="ClipArt" r:id="rId3" imgW="5908320" imgH="44989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1697038"/>
                        <a:ext cx="5910263" cy="450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449263" y="2260892"/>
            <a:ext cx="8229600" cy="337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kern="0" dirty="0" smtClean="0"/>
              <a:t>Offensive use</a:t>
            </a:r>
          </a:p>
          <a:p>
            <a:pPr lvl="1">
              <a:buSzPct val="60000"/>
            </a:pPr>
            <a:r>
              <a:rPr lang="it-IT" kern="0" dirty="0" smtClean="0"/>
              <a:t>Action:</a:t>
            </a:r>
          </a:p>
          <a:p>
            <a:pPr lvl="2"/>
            <a:r>
              <a:rPr lang="it-IT" kern="0" dirty="0" err="1" smtClean="0"/>
              <a:t>Detect</a:t>
            </a:r>
            <a:r>
              <a:rPr lang="it-IT" kern="0" dirty="0" smtClean="0"/>
              <a:t> </a:t>
            </a:r>
            <a:r>
              <a:rPr lang="it-IT" kern="0" dirty="0" err="1" smtClean="0"/>
              <a:t>infringement</a:t>
            </a:r>
            <a:r>
              <a:rPr lang="it-IT" kern="0" dirty="0" smtClean="0"/>
              <a:t> of </a:t>
            </a:r>
            <a:r>
              <a:rPr lang="it-IT" kern="0" dirty="0" err="1" smtClean="0"/>
              <a:t>our</a:t>
            </a:r>
            <a:r>
              <a:rPr lang="it-IT" kern="0" dirty="0" smtClean="0"/>
              <a:t> </a:t>
            </a:r>
            <a:r>
              <a:rPr lang="it-IT" kern="0" dirty="0" err="1" smtClean="0"/>
              <a:t>own</a:t>
            </a:r>
            <a:r>
              <a:rPr lang="it-IT" kern="0" dirty="0" smtClean="0"/>
              <a:t> </a:t>
            </a:r>
            <a:r>
              <a:rPr lang="it-IT" kern="0" dirty="0" err="1" smtClean="0"/>
              <a:t>patents</a:t>
            </a:r>
            <a:endParaRPr lang="it-IT" kern="0" dirty="0" smtClean="0"/>
          </a:p>
          <a:p>
            <a:pPr lvl="2"/>
            <a:r>
              <a:rPr lang="it-IT" kern="0" dirty="0" smtClean="0"/>
              <a:t>Do </a:t>
            </a:r>
            <a:r>
              <a:rPr lang="it-IT" kern="0" dirty="0" err="1" smtClean="0"/>
              <a:t>not</a:t>
            </a:r>
            <a:r>
              <a:rPr lang="it-IT" kern="0" dirty="0" smtClean="0"/>
              <a:t> </a:t>
            </a:r>
            <a:r>
              <a:rPr lang="it-IT" kern="0" dirty="0" err="1" smtClean="0"/>
              <a:t>allow</a:t>
            </a:r>
            <a:r>
              <a:rPr lang="it-IT" kern="0" dirty="0" smtClean="0"/>
              <a:t> </a:t>
            </a:r>
            <a:r>
              <a:rPr lang="it-IT" kern="0" dirty="0" err="1" smtClean="0"/>
              <a:t>unauthorised</a:t>
            </a:r>
            <a:r>
              <a:rPr lang="it-IT" kern="0" dirty="0" smtClean="0"/>
              <a:t> (</a:t>
            </a:r>
            <a:r>
              <a:rPr lang="it-IT" kern="0" dirty="0" err="1" smtClean="0"/>
              <a:t>without</a:t>
            </a:r>
            <a:r>
              <a:rPr lang="it-IT" kern="0" dirty="0" smtClean="0"/>
              <a:t> </a:t>
            </a:r>
            <a:r>
              <a:rPr lang="it-IT" kern="0" dirty="0" err="1" smtClean="0"/>
              <a:t>license</a:t>
            </a:r>
            <a:r>
              <a:rPr lang="it-IT" kern="0" dirty="0" smtClean="0"/>
              <a:t>) use</a:t>
            </a:r>
          </a:p>
          <a:p>
            <a:pPr lvl="1">
              <a:buSzPct val="60000"/>
            </a:pPr>
            <a:r>
              <a:rPr lang="it-IT" kern="0" dirty="0" smtClean="0"/>
              <a:t>Targets:</a:t>
            </a:r>
          </a:p>
          <a:p>
            <a:pPr lvl="2"/>
            <a:r>
              <a:rPr lang="it-IT" kern="0" dirty="0" err="1" smtClean="0"/>
              <a:t>Improve</a:t>
            </a:r>
            <a:r>
              <a:rPr lang="it-IT" kern="0" dirty="0" smtClean="0"/>
              <a:t> </a:t>
            </a:r>
            <a:r>
              <a:rPr lang="it-IT" kern="0" dirty="0" err="1" smtClean="0"/>
              <a:t>bargaining</a:t>
            </a:r>
            <a:r>
              <a:rPr lang="it-IT" kern="0" dirty="0" smtClean="0"/>
              <a:t> position in commercial </a:t>
            </a:r>
            <a:r>
              <a:rPr lang="it-IT" kern="0" dirty="0" err="1" smtClean="0"/>
              <a:t>activities</a:t>
            </a:r>
            <a:endParaRPr lang="it-IT" kern="0" dirty="0" smtClean="0"/>
          </a:p>
          <a:p>
            <a:pPr lvl="2"/>
            <a:r>
              <a:rPr lang="it-IT" kern="0" dirty="0" err="1" smtClean="0"/>
              <a:t>Keep</a:t>
            </a:r>
            <a:r>
              <a:rPr lang="it-IT" kern="0" dirty="0" smtClean="0"/>
              <a:t> know-how </a:t>
            </a:r>
            <a:r>
              <a:rPr lang="it-IT" kern="0" dirty="0" err="1" smtClean="0"/>
              <a:t>licensees</a:t>
            </a:r>
            <a:r>
              <a:rPr lang="it-IT" kern="0" dirty="0" smtClean="0"/>
              <a:t> under </a:t>
            </a:r>
            <a:r>
              <a:rPr lang="it-IT" kern="0" dirty="0" err="1" smtClean="0"/>
              <a:t>better</a:t>
            </a:r>
            <a:r>
              <a:rPr lang="it-IT" kern="0" dirty="0" smtClean="0"/>
              <a:t> control</a:t>
            </a: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34147189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title"/>
          </p:nvPr>
        </p:nvSpPr>
        <p:spPr>
          <a:xfrm>
            <a:off x="449263" y="1102875"/>
            <a:ext cx="8229600" cy="939006"/>
          </a:xfrm>
          <a:noFill/>
          <a:ln/>
        </p:spPr>
        <p:txBody>
          <a:bodyPr/>
          <a:lstStyle/>
          <a:p>
            <a:r>
              <a:rPr lang="it-IT" dirty="0" err="1"/>
              <a:t>Patent</a:t>
            </a:r>
            <a:r>
              <a:rPr lang="it-IT" dirty="0"/>
              <a:t> </a:t>
            </a:r>
            <a:r>
              <a:rPr lang="it-IT" dirty="0" err="1"/>
              <a:t>Strategy</a:t>
            </a:r>
            <a:endParaRPr lang="it-IT" dirty="0"/>
          </a:p>
        </p:txBody>
      </p:sp>
      <p:graphicFrame>
        <p:nvGraphicFramePr>
          <p:cNvPr id="5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1301750" y="1697038"/>
          <a:ext cx="5910263" cy="450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ClipArt" r:id="rId3" imgW="5908320" imgH="4498920" progId="">
                  <p:embed/>
                </p:oleObj>
              </mc:Choice>
              <mc:Fallback>
                <p:oleObj name="ClipArt" r:id="rId3" imgW="5908320" imgH="44989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1697038"/>
                        <a:ext cx="5910263" cy="450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449263" y="2071355"/>
            <a:ext cx="8229600" cy="422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kern="0" dirty="0" smtClean="0"/>
              <a:t>Offensive use</a:t>
            </a:r>
          </a:p>
          <a:p>
            <a:pPr marL="457200" lvl="1" indent="0">
              <a:buSzPct val="60000"/>
              <a:buFontTx/>
              <a:buNone/>
            </a:pPr>
            <a:endParaRPr lang="it-IT" kern="0" dirty="0" smtClean="0"/>
          </a:p>
          <a:p>
            <a:pPr lvl="2"/>
            <a:r>
              <a:rPr lang="it-IT" kern="0" dirty="0" err="1" smtClean="0"/>
              <a:t>Obtain</a:t>
            </a:r>
            <a:r>
              <a:rPr lang="it-IT" kern="0" dirty="0" smtClean="0"/>
              <a:t> commercial benefit </a:t>
            </a:r>
            <a:r>
              <a:rPr lang="it-IT" kern="0" dirty="0" err="1" smtClean="0"/>
              <a:t>whenever</a:t>
            </a:r>
            <a:r>
              <a:rPr lang="it-IT" kern="0" dirty="0" smtClean="0"/>
              <a:t> </a:t>
            </a:r>
            <a:r>
              <a:rPr lang="it-IT" kern="0" dirty="0" err="1" smtClean="0"/>
              <a:t>we</a:t>
            </a:r>
            <a:r>
              <a:rPr lang="it-IT" kern="0" dirty="0" smtClean="0"/>
              <a:t> </a:t>
            </a:r>
            <a:r>
              <a:rPr lang="it-IT" kern="0" dirty="0" err="1" smtClean="0"/>
              <a:t>wish</a:t>
            </a:r>
            <a:r>
              <a:rPr lang="it-IT" kern="0" dirty="0" smtClean="0"/>
              <a:t>, </a:t>
            </a:r>
            <a:r>
              <a:rPr lang="it-IT" kern="0" dirty="0" err="1" smtClean="0"/>
              <a:t>accept</a:t>
            </a:r>
            <a:r>
              <a:rPr lang="it-IT" kern="0" dirty="0" smtClean="0"/>
              <a:t> or </a:t>
            </a:r>
            <a:r>
              <a:rPr lang="it-IT" kern="0" dirty="0" err="1" smtClean="0"/>
              <a:t>have</a:t>
            </a:r>
            <a:r>
              <a:rPr lang="it-IT" kern="0" dirty="0" smtClean="0"/>
              <a:t> to:</a:t>
            </a:r>
          </a:p>
          <a:p>
            <a:pPr lvl="3">
              <a:buSzPct val="75000"/>
            </a:pPr>
            <a:r>
              <a:rPr lang="it-IT" kern="0" dirty="0" err="1" smtClean="0"/>
              <a:t>Wish</a:t>
            </a:r>
            <a:r>
              <a:rPr lang="it-IT" kern="0" dirty="0" smtClean="0"/>
              <a:t>: </a:t>
            </a:r>
            <a:r>
              <a:rPr lang="it-IT" kern="0" dirty="0" err="1" smtClean="0"/>
              <a:t>return</a:t>
            </a:r>
            <a:r>
              <a:rPr lang="it-IT" kern="0" dirty="0" smtClean="0"/>
              <a:t> from market </a:t>
            </a:r>
            <a:r>
              <a:rPr lang="it-IT" kern="0" dirty="0" err="1" smtClean="0"/>
              <a:t>we</a:t>
            </a:r>
            <a:r>
              <a:rPr lang="it-IT" kern="0" dirty="0" smtClean="0"/>
              <a:t> are </a:t>
            </a:r>
            <a:r>
              <a:rPr lang="it-IT" kern="0" dirty="0" err="1" smtClean="0"/>
              <a:t>not</a:t>
            </a:r>
            <a:r>
              <a:rPr lang="it-IT" kern="0" dirty="0" smtClean="0"/>
              <a:t> in, control </a:t>
            </a:r>
            <a:r>
              <a:rPr lang="it-IT" kern="0" dirty="0" err="1" smtClean="0"/>
              <a:t>licensee</a:t>
            </a:r>
            <a:endParaRPr lang="it-IT" kern="0" dirty="0" smtClean="0"/>
          </a:p>
          <a:p>
            <a:pPr lvl="3">
              <a:buSzPct val="75000"/>
            </a:pPr>
            <a:r>
              <a:rPr lang="it-IT" kern="0" dirty="0" err="1" smtClean="0"/>
              <a:t>Accept</a:t>
            </a:r>
            <a:r>
              <a:rPr lang="it-IT" kern="0" dirty="0" smtClean="0"/>
              <a:t>: </a:t>
            </a:r>
            <a:r>
              <a:rPr lang="it-IT" kern="0" dirty="0" err="1" smtClean="0"/>
              <a:t>settlement</a:t>
            </a:r>
            <a:r>
              <a:rPr lang="it-IT" kern="0" dirty="0" smtClean="0"/>
              <a:t> of </a:t>
            </a:r>
            <a:r>
              <a:rPr lang="it-IT" kern="0" dirty="0" err="1" smtClean="0"/>
              <a:t>infringement</a:t>
            </a:r>
            <a:endParaRPr lang="it-IT" kern="0" dirty="0" smtClean="0"/>
          </a:p>
          <a:p>
            <a:pPr lvl="3">
              <a:buSzPct val="75000"/>
            </a:pPr>
            <a:r>
              <a:rPr lang="it-IT" kern="0" dirty="0" err="1" smtClean="0"/>
              <a:t>Have</a:t>
            </a:r>
            <a:r>
              <a:rPr lang="it-IT" kern="0" dirty="0" smtClean="0"/>
              <a:t> to: compulsive </a:t>
            </a:r>
            <a:r>
              <a:rPr lang="it-IT" kern="0" dirty="0" err="1" smtClean="0"/>
              <a:t>license</a:t>
            </a:r>
            <a:r>
              <a:rPr lang="it-IT" kern="0" dirty="0" smtClean="0"/>
              <a:t>, </a:t>
            </a:r>
            <a:r>
              <a:rPr lang="it-IT" kern="0" dirty="0" err="1" smtClean="0"/>
              <a:t>standards</a:t>
            </a:r>
            <a:endParaRPr lang="it-IT" kern="0" dirty="0" smtClean="0"/>
          </a:p>
          <a:p>
            <a:pPr lvl="2"/>
            <a:r>
              <a:rPr lang="it-IT" kern="0" dirty="0" smtClean="0"/>
              <a:t>Impose </a:t>
            </a:r>
            <a:r>
              <a:rPr lang="it-IT" kern="0" dirty="0" err="1" smtClean="0"/>
              <a:t>restrictions</a:t>
            </a:r>
            <a:r>
              <a:rPr lang="it-IT" kern="0" dirty="0" smtClean="0"/>
              <a:t> on </a:t>
            </a:r>
            <a:r>
              <a:rPr lang="it-IT" kern="0" dirty="0" err="1" smtClean="0"/>
              <a:t>licensee</a:t>
            </a:r>
            <a:r>
              <a:rPr lang="it-IT" kern="0" dirty="0" smtClean="0"/>
              <a:t> </a:t>
            </a:r>
            <a:r>
              <a:rPr lang="it-IT" kern="0" dirty="0" err="1" smtClean="0"/>
              <a:t>which</a:t>
            </a:r>
            <a:r>
              <a:rPr lang="it-IT" kern="0" dirty="0" smtClean="0"/>
              <a:t> are </a:t>
            </a:r>
            <a:r>
              <a:rPr lang="it-IT" kern="0" dirty="0" err="1" smtClean="0"/>
              <a:t>otherwise</a:t>
            </a:r>
            <a:r>
              <a:rPr lang="it-IT" kern="0" dirty="0" smtClean="0"/>
              <a:t> </a:t>
            </a:r>
            <a:r>
              <a:rPr lang="it-IT" kern="0" dirty="0" err="1" smtClean="0"/>
              <a:t>not</a:t>
            </a:r>
            <a:r>
              <a:rPr lang="it-IT" kern="0" dirty="0" smtClean="0"/>
              <a:t> </a:t>
            </a:r>
            <a:r>
              <a:rPr lang="it-IT" kern="0" dirty="0" err="1" smtClean="0"/>
              <a:t>permitted</a:t>
            </a:r>
            <a:r>
              <a:rPr lang="it-IT" kern="0" dirty="0" smtClean="0"/>
              <a:t>:</a:t>
            </a:r>
          </a:p>
          <a:p>
            <a:pPr lvl="3">
              <a:buSzPct val="75000"/>
            </a:pPr>
            <a:r>
              <a:rPr lang="it-IT" kern="0" dirty="0" smtClean="0"/>
              <a:t>EU </a:t>
            </a:r>
            <a:r>
              <a:rPr lang="it-IT" kern="0" dirty="0" err="1" smtClean="0"/>
              <a:t>competition</a:t>
            </a:r>
            <a:r>
              <a:rPr lang="it-IT" kern="0" dirty="0" smtClean="0"/>
              <a:t> </a:t>
            </a:r>
            <a:r>
              <a:rPr lang="it-IT" kern="0" dirty="0" err="1" smtClean="0"/>
              <a:t>rules</a:t>
            </a: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16030121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title"/>
          </p:nvPr>
        </p:nvSpPr>
        <p:spPr>
          <a:xfrm>
            <a:off x="449263" y="1206897"/>
            <a:ext cx="8229600" cy="939006"/>
          </a:xfrm>
          <a:noFill/>
          <a:ln/>
        </p:spPr>
        <p:txBody>
          <a:bodyPr/>
          <a:lstStyle/>
          <a:p>
            <a:r>
              <a:rPr lang="it-IT" dirty="0" err="1"/>
              <a:t>Patent</a:t>
            </a:r>
            <a:r>
              <a:rPr lang="it-IT" dirty="0"/>
              <a:t> </a:t>
            </a:r>
            <a:r>
              <a:rPr lang="it-IT" dirty="0" err="1"/>
              <a:t>Strategy</a:t>
            </a:r>
            <a:endParaRPr lang="it-IT" dirty="0"/>
          </a:p>
        </p:txBody>
      </p:sp>
      <p:graphicFrame>
        <p:nvGraphicFramePr>
          <p:cNvPr id="5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41475" y="1676400"/>
          <a:ext cx="4970463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ClipArt" r:id="rId3" imgW="4968720" imgH="4519440" progId="">
                  <p:embed/>
                </p:oleObj>
              </mc:Choice>
              <mc:Fallback>
                <p:oleObj name="ClipArt" r:id="rId3" imgW="4968720" imgH="451944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1676400"/>
                        <a:ext cx="4970463" cy="452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457200" y="2209801"/>
            <a:ext cx="8229600" cy="322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kern="0" dirty="0" err="1" smtClean="0"/>
              <a:t>Defensive</a:t>
            </a:r>
            <a:r>
              <a:rPr lang="it-IT" kern="0" dirty="0" smtClean="0"/>
              <a:t> use</a:t>
            </a:r>
          </a:p>
          <a:p>
            <a:endParaRPr lang="it-IT" kern="0" dirty="0" smtClean="0"/>
          </a:p>
          <a:p>
            <a:pPr lvl="1">
              <a:buSzPct val="60000"/>
            </a:pPr>
            <a:r>
              <a:rPr lang="it-IT" kern="0" dirty="0" smtClean="0"/>
              <a:t>Action:</a:t>
            </a:r>
          </a:p>
          <a:p>
            <a:pPr lvl="2"/>
            <a:r>
              <a:rPr lang="it-IT" kern="0" dirty="0" err="1" smtClean="0"/>
              <a:t>Agree</a:t>
            </a:r>
            <a:r>
              <a:rPr lang="it-IT" kern="0" dirty="0" smtClean="0"/>
              <a:t> with competitors on </a:t>
            </a:r>
            <a:r>
              <a:rPr lang="it-IT" kern="0" dirty="0" err="1" smtClean="0"/>
              <a:t>mutual</a:t>
            </a:r>
            <a:r>
              <a:rPr lang="it-IT" kern="0" dirty="0" smtClean="0"/>
              <a:t> use of </a:t>
            </a:r>
            <a:r>
              <a:rPr lang="it-IT" kern="0" dirty="0" err="1" smtClean="0"/>
              <a:t>patents</a:t>
            </a:r>
            <a:endParaRPr lang="it-IT" kern="0" dirty="0" smtClean="0"/>
          </a:p>
          <a:p>
            <a:pPr lvl="2"/>
            <a:r>
              <a:rPr lang="it-IT" kern="0" dirty="0" smtClean="0"/>
              <a:t>Cross </a:t>
            </a:r>
            <a:r>
              <a:rPr lang="it-IT" kern="0" dirty="0" err="1" smtClean="0"/>
              <a:t>license</a:t>
            </a:r>
            <a:r>
              <a:rPr lang="it-IT" kern="0" dirty="0" smtClean="0"/>
              <a:t> </a:t>
            </a:r>
            <a:r>
              <a:rPr lang="it-IT" kern="0" dirty="0" err="1" smtClean="0"/>
              <a:t>agreements</a:t>
            </a:r>
            <a:endParaRPr lang="it-IT" kern="0" dirty="0" smtClean="0"/>
          </a:p>
          <a:p>
            <a:pPr lvl="1">
              <a:buSzPct val="60000"/>
            </a:pPr>
            <a:r>
              <a:rPr lang="it-IT" kern="0" dirty="0" smtClean="0"/>
              <a:t>Targets:</a:t>
            </a:r>
          </a:p>
          <a:p>
            <a:pPr lvl="2"/>
            <a:r>
              <a:rPr lang="it-IT" kern="0" dirty="0" smtClean="0"/>
              <a:t>Design </a:t>
            </a:r>
            <a:r>
              <a:rPr lang="it-IT" kern="0" dirty="0" err="1" smtClean="0"/>
              <a:t>freedom</a:t>
            </a: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19581799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graphicFrame>
        <p:nvGraphicFramePr>
          <p:cNvPr id="3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534978"/>
              </p:ext>
            </p:extLst>
          </p:nvPr>
        </p:nvGraphicFramePr>
        <p:xfrm>
          <a:off x="2038350" y="1612498"/>
          <a:ext cx="5568950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" name="ClipArt" r:id="rId3" imgW="5567040" imgH="4043160" progId="">
                  <p:embed/>
                </p:oleObj>
              </mc:Choice>
              <mc:Fallback>
                <p:oleObj name="ClipArt" r:id="rId3" imgW="5567040" imgH="40431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1612498"/>
                        <a:ext cx="5568950" cy="404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685800" y="193634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j-ea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  <a:ea typeface="ＭＳ Ｐゴシック" charset="-128"/>
                <a:cs typeface="Times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  <a:ea typeface="ＭＳ Ｐゴシック" charset="-128"/>
                <a:cs typeface="Times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  <a:ea typeface="ＭＳ Ｐゴシック" charset="-128"/>
                <a:cs typeface="Times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  <a:ea typeface="ＭＳ Ｐゴシック" charset="-128"/>
                <a:cs typeface="Times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 kern="0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3479007" y="2653580"/>
            <a:ext cx="273923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it-IT" sz="4000" b="1" kern="0" dirty="0" err="1" smtClean="0"/>
              <a:t>Standards</a:t>
            </a:r>
            <a:r>
              <a:rPr lang="it-IT" sz="4000" b="1" kern="0" dirty="0" smtClean="0"/>
              <a:t> &amp; Patents</a:t>
            </a:r>
            <a:endParaRPr lang="it-IT" sz="4000" b="1" kern="0" dirty="0"/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1052513" y="4263623"/>
            <a:ext cx="7288212" cy="1390650"/>
            <a:chOff x="663" y="2906"/>
            <a:chExt cx="4591" cy="876"/>
          </a:xfrm>
        </p:grpSpPr>
        <p:graphicFrame>
          <p:nvGraphicFramePr>
            <p:cNvPr id="8" name="Object 9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876" y="2906"/>
            <a:ext cx="279" cy="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3" name="ClipArt" r:id="rId5" imgW="441000" imgH="1117440" progId="">
                    <p:embed/>
                  </p:oleObj>
                </mc:Choice>
                <mc:Fallback>
                  <p:oleObj name="ClipArt" r:id="rId5" imgW="441000" imgH="111744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6" y="2906"/>
                          <a:ext cx="279" cy="7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928" y="3023"/>
            <a:ext cx="402" cy="4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4" name="ClipArt" r:id="rId7" imgW="636480" imgH="744480" progId="">
                    <p:embed/>
                  </p:oleObj>
                </mc:Choice>
                <mc:Fallback>
                  <p:oleObj name="ClipArt" r:id="rId7" imgW="636480" imgH="74448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" y="3023"/>
                          <a:ext cx="402" cy="4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3099" y="3038"/>
              <a:ext cx="725" cy="441"/>
              <a:chOff x="3099" y="3038"/>
              <a:chExt cx="725" cy="441"/>
            </a:xfrm>
          </p:grpSpPr>
          <p:graphicFrame>
            <p:nvGraphicFramePr>
              <p:cNvPr id="20" name="Object 11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099" y="3038"/>
              <a:ext cx="725" cy="4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65" name="ClipArt" r:id="rId9" imgW="1149120" imgH="698400" progId="">
                      <p:embed/>
                    </p:oleObj>
                  </mc:Choice>
                  <mc:Fallback>
                    <p:oleObj name="ClipArt" r:id="rId9" imgW="1149120" imgH="69840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99" y="3038"/>
                            <a:ext cx="725" cy="4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Rectangle 12"/>
              <p:cNvSpPr>
                <a:spLocks noChangeArrowheads="1"/>
              </p:cNvSpPr>
              <p:nvPr/>
            </p:nvSpPr>
            <p:spPr bwMode="auto">
              <a:xfrm rot="960000">
                <a:off x="3312" y="3099"/>
                <a:ext cx="337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it-IT" sz="1200">
                    <a:solidFill>
                      <a:srgbClr val="FAFD00"/>
                    </a:solidFill>
                  </a:rPr>
                  <a:t>ANSI</a:t>
                </a:r>
              </a:p>
            </p:txBody>
          </p:sp>
        </p:grp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663" y="3553"/>
              <a:ext cx="68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it-IT" sz="1800">
                  <a:latin typeface="FuturaA Bk BT" pitchFamily="34" charset="0"/>
                </a:rPr>
                <a:t>Invention</a:t>
              </a: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870" y="3553"/>
              <a:ext cx="497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it-IT" sz="1800">
                  <a:latin typeface="FuturaA Bk BT" pitchFamily="34" charset="0"/>
                </a:rPr>
                <a:t>Patent</a:t>
              </a:r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>
              <a:off x="1382" y="3175"/>
              <a:ext cx="332" cy="150"/>
            </a:xfrm>
            <a:prstGeom prst="rightArrow">
              <a:avLst>
                <a:gd name="adj1" fmla="val 50000"/>
                <a:gd name="adj2" fmla="val 115196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>
              <a:off x="2530" y="3175"/>
              <a:ext cx="332" cy="150"/>
            </a:xfrm>
            <a:prstGeom prst="rightArrow">
              <a:avLst>
                <a:gd name="adj1" fmla="val 50000"/>
                <a:gd name="adj2" fmla="val 115196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3107" y="3553"/>
              <a:ext cx="68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it-IT" sz="1800">
                  <a:latin typeface="FuturaA Bk BT" pitchFamily="34" charset="0"/>
                </a:rPr>
                <a:t>Standard</a:t>
              </a:r>
            </a:p>
          </p:txBody>
        </p:sp>
        <p:graphicFrame>
          <p:nvGraphicFramePr>
            <p:cNvPr id="16" name="Object 19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379" y="2946"/>
            <a:ext cx="875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6" name="ClipArt" r:id="rId11" imgW="1387440" imgH="988920" progId="">
                    <p:embed/>
                  </p:oleObj>
                </mc:Choice>
                <mc:Fallback>
                  <p:oleObj name="ClipArt" r:id="rId11" imgW="1387440" imgH="98892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9" y="2946"/>
                          <a:ext cx="875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7" name="Group 22"/>
            <p:cNvGrpSpPr>
              <a:grpSpLocks/>
            </p:cNvGrpSpPr>
            <p:nvPr/>
          </p:nvGrpSpPr>
          <p:grpSpPr bwMode="auto">
            <a:xfrm>
              <a:off x="4096" y="3218"/>
              <a:ext cx="121" cy="64"/>
              <a:chOff x="4096" y="3218"/>
              <a:chExt cx="121" cy="64"/>
            </a:xfrm>
          </p:grpSpPr>
          <p:sp>
            <p:nvSpPr>
              <p:cNvPr id="18" name="Line 20"/>
              <p:cNvSpPr>
                <a:spLocks noChangeShapeType="1"/>
              </p:cNvSpPr>
              <p:nvPr/>
            </p:nvSpPr>
            <p:spPr bwMode="auto">
              <a:xfrm>
                <a:off x="4096" y="3218"/>
                <a:ext cx="12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>
                <a:off x="4096" y="3282"/>
                <a:ext cx="12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761507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title"/>
          </p:nvPr>
        </p:nvSpPr>
        <p:spPr>
          <a:xfrm>
            <a:off x="401305" y="950182"/>
            <a:ext cx="8229600" cy="939006"/>
          </a:xfrm>
          <a:noFill/>
          <a:ln/>
        </p:spPr>
        <p:txBody>
          <a:bodyPr/>
          <a:lstStyle/>
          <a:p>
            <a:r>
              <a:rPr lang="it-IT" dirty="0"/>
              <a:t>Commercial Value</a:t>
            </a:r>
          </a:p>
        </p:txBody>
      </p:sp>
      <p:graphicFrame>
        <p:nvGraphicFramePr>
          <p:cNvPr id="5" name="Object 2048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43013" y="1793875"/>
          <a:ext cx="6096000" cy="431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1" name="ClipArt" r:id="rId3" imgW="6094080" imgH="4311360" progId="">
                  <p:embed/>
                </p:oleObj>
              </mc:Choice>
              <mc:Fallback>
                <p:oleObj name="ClipArt" r:id="rId3" imgW="6094080" imgH="4311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1793875"/>
                        <a:ext cx="6096000" cy="431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kern="0" smtClean="0"/>
              <a:t>Standard-related invention</a:t>
            </a:r>
          </a:p>
          <a:p>
            <a:pPr lvl="1">
              <a:buSzPct val="60000"/>
            </a:pPr>
            <a:r>
              <a:rPr lang="it-IT" kern="0" smtClean="0"/>
              <a:t>Gold value chain</a:t>
            </a:r>
          </a:p>
          <a:p>
            <a:pPr lvl="1">
              <a:buFont typeface="Monotype Sorts" pitchFamily="2" charset="2"/>
              <a:buNone/>
            </a:pPr>
            <a:endParaRPr lang="it-IT" kern="0" smtClean="0"/>
          </a:p>
          <a:p>
            <a:pPr lvl="1">
              <a:buFont typeface="Monotype Sorts" pitchFamily="2" charset="2"/>
              <a:buNone/>
            </a:pPr>
            <a:endParaRPr lang="it-IT" kern="0" smtClean="0"/>
          </a:p>
          <a:p>
            <a:pPr lvl="1">
              <a:buFont typeface="Monotype Sorts" pitchFamily="2" charset="2"/>
              <a:buNone/>
            </a:pPr>
            <a:endParaRPr lang="it-IT" kern="0" smtClean="0"/>
          </a:p>
          <a:p>
            <a:pPr lvl="1">
              <a:buSzPct val="60000"/>
            </a:pPr>
            <a:endParaRPr lang="it-IT" kern="0" smtClean="0"/>
          </a:p>
          <a:p>
            <a:pPr lvl="1">
              <a:buSzPct val="60000"/>
            </a:pPr>
            <a:endParaRPr lang="it-IT" kern="0" smtClean="0"/>
          </a:p>
          <a:p>
            <a:pPr lvl="1">
              <a:buSzPct val="60000"/>
            </a:pPr>
            <a:endParaRPr lang="it-IT" kern="0" smtClean="0"/>
          </a:p>
          <a:p>
            <a:pPr lvl="1">
              <a:buSzPct val="60000"/>
            </a:pPr>
            <a:r>
              <a:rPr lang="it-IT" kern="0" smtClean="0"/>
              <a:t>Use of an “Essential Patent” becomes a must</a:t>
            </a:r>
          </a:p>
          <a:p>
            <a:pPr lvl="1">
              <a:buSzPct val="60000"/>
            </a:pPr>
            <a:r>
              <a:rPr lang="it-IT" kern="0" smtClean="0"/>
              <a:t>Use of an “Essential Patent” is not royalty-free</a:t>
            </a:r>
          </a:p>
          <a:p>
            <a:pPr lvl="1">
              <a:buSzPct val="60000"/>
            </a:pPr>
            <a:r>
              <a:rPr lang="it-IT" kern="0" smtClean="0"/>
              <a:t>Standard compliant equipment infringes</a:t>
            </a:r>
            <a:endParaRPr lang="it-IT" kern="0" dirty="0"/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1339850" y="2917825"/>
            <a:ext cx="7286625" cy="1390650"/>
            <a:chOff x="844" y="1838"/>
            <a:chExt cx="4590" cy="876"/>
          </a:xfrm>
        </p:grpSpPr>
        <p:graphicFrame>
          <p:nvGraphicFramePr>
            <p:cNvPr id="8" name="Object 2049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056" y="1838"/>
            <a:ext cx="279" cy="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2" name="ClipArt" r:id="rId5" imgW="441000" imgH="1117440" progId="">
                    <p:embed/>
                  </p:oleObj>
                </mc:Choice>
                <mc:Fallback>
                  <p:oleObj name="ClipArt" r:id="rId5" imgW="441000" imgH="111744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1838"/>
                          <a:ext cx="279" cy="7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205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108" y="1955"/>
            <a:ext cx="402" cy="4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3" name="ClipArt" r:id="rId7" imgW="636480" imgH="744480" progId="">
                    <p:embed/>
                  </p:oleObj>
                </mc:Choice>
                <mc:Fallback>
                  <p:oleObj name="ClipArt" r:id="rId7" imgW="636480" imgH="74448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8" y="1955"/>
                          <a:ext cx="402" cy="4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3279" y="1970"/>
              <a:ext cx="725" cy="441"/>
              <a:chOff x="3279" y="1970"/>
              <a:chExt cx="725" cy="441"/>
            </a:xfrm>
          </p:grpSpPr>
          <p:graphicFrame>
            <p:nvGraphicFramePr>
              <p:cNvPr id="20" name="Object 2052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279" y="1970"/>
              <a:ext cx="725" cy="4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84" name="ClipArt" r:id="rId9" imgW="1149120" imgH="698400" progId="">
                      <p:embed/>
                    </p:oleObj>
                  </mc:Choice>
                  <mc:Fallback>
                    <p:oleObj name="ClipArt" r:id="rId9" imgW="1149120" imgH="69840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79" y="1970"/>
                            <a:ext cx="725" cy="4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 rot="960000">
                <a:off x="3492" y="2031"/>
                <a:ext cx="337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it-IT" sz="1200">
                    <a:solidFill>
                      <a:srgbClr val="FAFD00"/>
                    </a:solidFill>
                  </a:rPr>
                  <a:t>ANSI</a:t>
                </a:r>
              </a:p>
            </p:txBody>
          </p:sp>
        </p:grp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844" y="2485"/>
              <a:ext cx="68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it-IT" sz="1800">
                  <a:latin typeface="FuturaA Bk BT" pitchFamily="34" charset="0"/>
                </a:rPr>
                <a:t>Invention</a:t>
              </a: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051" y="2485"/>
              <a:ext cx="497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it-IT" sz="1800">
                  <a:latin typeface="FuturaA Bk BT" pitchFamily="34" charset="0"/>
                </a:rPr>
                <a:t>Patent</a:t>
              </a:r>
            </a:p>
          </p:txBody>
        </p:sp>
        <p:sp>
          <p:nvSpPr>
            <p:cNvPr id="13" name="AutoShape 22"/>
            <p:cNvSpPr>
              <a:spLocks noChangeArrowheads="1"/>
            </p:cNvSpPr>
            <p:nvPr/>
          </p:nvSpPr>
          <p:spPr bwMode="auto">
            <a:xfrm>
              <a:off x="1562" y="2107"/>
              <a:ext cx="332" cy="150"/>
            </a:xfrm>
            <a:prstGeom prst="rightArrow">
              <a:avLst>
                <a:gd name="adj1" fmla="val 50000"/>
                <a:gd name="adj2" fmla="val 115196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AutoShape 23"/>
            <p:cNvSpPr>
              <a:spLocks noChangeArrowheads="1"/>
            </p:cNvSpPr>
            <p:nvPr/>
          </p:nvSpPr>
          <p:spPr bwMode="auto">
            <a:xfrm>
              <a:off x="2710" y="2107"/>
              <a:ext cx="332" cy="150"/>
            </a:xfrm>
            <a:prstGeom prst="rightArrow">
              <a:avLst>
                <a:gd name="adj1" fmla="val 50000"/>
                <a:gd name="adj2" fmla="val 115196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3287" y="2485"/>
              <a:ext cx="68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it-IT" sz="1800">
                  <a:latin typeface="FuturaA Bk BT" pitchFamily="34" charset="0"/>
                </a:rPr>
                <a:t>Standard</a:t>
              </a:r>
            </a:p>
          </p:txBody>
        </p:sp>
        <p:graphicFrame>
          <p:nvGraphicFramePr>
            <p:cNvPr id="16" name="Object 205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559" y="1878"/>
            <a:ext cx="875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5" name="ClipArt" r:id="rId11" imgW="1387440" imgH="988920" progId="">
                    <p:embed/>
                  </p:oleObj>
                </mc:Choice>
                <mc:Fallback>
                  <p:oleObj name="ClipArt" r:id="rId11" imgW="1387440" imgH="98892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9" y="1878"/>
                          <a:ext cx="875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7" name="Group 28"/>
            <p:cNvGrpSpPr>
              <a:grpSpLocks/>
            </p:cNvGrpSpPr>
            <p:nvPr/>
          </p:nvGrpSpPr>
          <p:grpSpPr bwMode="auto">
            <a:xfrm>
              <a:off x="4276" y="2150"/>
              <a:ext cx="121" cy="64"/>
              <a:chOff x="4276" y="2150"/>
              <a:chExt cx="121" cy="64"/>
            </a:xfrm>
          </p:grpSpPr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>
                <a:off x="4276" y="2150"/>
                <a:ext cx="12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>
                <a:off x="4276" y="2214"/>
                <a:ext cx="12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203394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  <p:graphicFrame>
        <p:nvGraphicFramePr>
          <p:cNvPr id="3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2174875" y="1676400"/>
          <a:ext cx="4833938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ClipArt" r:id="rId3" imgW="4832280" imgH="4443120" progId="">
                  <p:embed/>
                </p:oleObj>
              </mc:Choice>
              <mc:Fallback>
                <p:oleObj name="ClipArt" r:id="rId3" imgW="4832280" imgH="44431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1676400"/>
                        <a:ext cx="4833938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449263" y="1122446"/>
            <a:ext cx="8229600" cy="939006"/>
          </a:xfrm>
          <a:noFill/>
          <a:ln/>
        </p:spPr>
        <p:txBody>
          <a:bodyPr/>
          <a:lstStyle/>
          <a:p>
            <a:r>
              <a:rPr lang="it-IT" dirty="0" err="1"/>
              <a:t>Standards</a:t>
            </a:r>
            <a:r>
              <a:rPr lang="it-IT" dirty="0"/>
              <a:t> &amp; Patents</a:t>
            </a: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449263" y="2268621"/>
            <a:ext cx="8229600" cy="326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kern="0" dirty="0" err="1" smtClean="0"/>
              <a:t>Conflicting</a:t>
            </a:r>
            <a:r>
              <a:rPr lang="it-IT" kern="0" dirty="0" smtClean="0"/>
              <a:t> </a:t>
            </a:r>
            <a:r>
              <a:rPr lang="it-IT" kern="0" dirty="0" err="1" smtClean="0"/>
              <a:t>approaches</a:t>
            </a:r>
            <a:r>
              <a:rPr lang="it-IT" kern="0" dirty="0" smtClean="0"/>
              <a:t>:</a:t>
            </a:r>
          </a:p>
          <a:p>
            <a:pPr lvl="1">
              <a:buSzPct val="60000"/>
            </a:pPr>
            <a:r>
              <a:rPr lang="it-IT" kern="0" dirty="0" smtClean="0"/>
              <a:t>IPR: right to </a:t>
            </a:r>
            <a:r>
              <a:rPr lang="it-IT" kern="0" dirty="0" err="1" smtClean="0"/>
              <a:t>forbid</a:t>
            </a:r>
            <a:r>
              <a:rPr lang="it-IT" kern="0" dirty="0" smtClean="0"/>
              <a:t>/</a:t>
            </a:r>
            <a:r>
              <a:rPr lang="it-IT" kern="0" dirty="0" err="1" smtClean="0"/>
              <a:t>allow</a:t>
            </a:r>
            <a:endParaRPr lang="it-IT" kern="0" dirty="0" smtClean="0"/>
          </a:p>
          <a:p>
            <a:pPr lvl="1">
              <a:buSzPct val="60000"/>
            </a:pPr>
            <a:r>
              <a:rPr lang="it-IT" kern="0" dirty="0" err="1" smtClean="0"/>
              <a:t>Standards</a:t>
            </a:r>
            <a:r>
              <a:rPr lang="it-IT" kern="0" dirty="0" smtClean="0"/>
              <a:t>: </a:t>
            </a:r>
            <a:r>
              <a:rPr lang="it-IT" kern="0" dirty="0" err="1" smtClean="0"/>
              <a:t>ensure</a:t>
            </a:r>
            <a:r>
              <a:rPr lang="it-IT" kern="0" dirty="0" smtClean="0"/>
              <a:t> </a:t>
            </a:r>
            <a:r>
              <a:rPr lang="it-IT" kern="0" dirty="0" err="1" smtClean="0"/>
              <a:t>that</a:t>
            </a:r>
            <a:r>
              <a:rPr lang="it-IT" kern="0" dirty="0" smtClean="0"/>
              <a:t> a </a:t>
            </a:r>
            <a:r>
              <a:rPr lang="it-IT" kern="0" dirty="0" err="1" smtClean="0"/>
              <a:t>solution</a:t>
            </a:r>
            <a:r>
              <a:rPr lang="it-IT" kern="0" dirty="0" smtClean="0"/>
              <a:t> </a:t>
            </a:r>
            <a:r>
              <a:rPr lang="it-IT" kern="0" dirty="0" err="1" smtClean="0"/>
              <a:t>is</a:t>
            </a:r>
            <a:r>
              <a:rPr lang="it-IT" kern="0" dirty="0" smtClean="0"/>
              <a:t> </a:t>
            </a:r>
            <a:r>
              <a:rPr lang="it-IT" kern="0" dirty="0" err="1" smtClean="0"/>
              <a:t>available</a:t>
            </a:r>
            <a:endParaRPr lang="it-IT" kern="0" dirty="0" smtClean="0"/>
          </a:p>
          <a:p>
            <a:r>
              <a:rPr lang="it-IT" kern="0" dirty="0" smtClean="0"/>
              <a:t>“</a:t>
            </a:r>
            <a:r>
              <a:rPr lang="it-IT" kern="0" dirty="0" err="1" smtClean="0"/>
              <a:t>Essential</a:t>
            </a:r>
            <a:r>
              <a:rPr lang="it-IT" kern="0" dirty="0" smtClean="0"/>
              <a:t> Patents” are the </a:t>
            </a:r>
            <a:r>
              <a:rPr lang="it-IT" kern="0" dirty="0" err="1" smtClean="0"/>
              <a:t>most</a:t>
            </a:r>
            <a:r>
              <a:rPr lang="it-IT" kern="0" dirty="0" smtClean="0"/>
              <a:t> </a:t>
            </a:r>
            <a:r>
              <a:rPr lang="it-IT" kern="0" dirty="0" err="1" smtClean="0"/>
              <a:t>important</a:t>
            </a:r>
            <a:r>
              <a:rPr lang="it-IT" kern="0" dirty="0" smtClean="0"/>
              <a:t> </a:t>
            </a:r>
            <a:r>
              <a:rPr lang="it-IT" kern="0" dirty="0" err="1" smtClean="0"/>
              <a:t>ones</a:t>
            </a:r>
            <a:r>
              <a:rPr lang="it-IT" kern="0" dirty="0" smtClean="0"/>
              <a:t>:</a:t>
            </a:r>
          </a:p>
          <a:p>
            <a:pPr lvl="1">
              <a:buSzPct val="60000"/>
            </a:pPr>
            <a:r>
              <a:rPr lang="it-IT" kern="0" dirty="0" smtClean="0"/>
              <a:t>Use of “</a:t>
            </a:r>
            <a:r>
              <a:rPr lang="it-IT" kern="0" dirty="0" err="1" smtClean="0"/>
              <a:t>Essential</a:t>
            </a:r>
            <a:r>
              <a:rPr lang="it-IT" kern="0" dirty="0" smtClean="0"/>
              <a:t> </a:t>
            </a:r>
            <a:r>
              <a:rPr lang="it-IT" kern="0" dirty="0" err="1" smtClean="0"/>
              <a:t>Patent</a:t>
            </a:r>
            <a:r>
              <a:rPr lang="it-IT" kern="0" dirty="0" smtClean="0"/>
              <a:t>” </a:t>
            </a:r>
            <a:r>
              <a:rPr lang="it-IT" kern="0" dirty="0" err="1" smtClean="0"/>
              <a:t>becomes</a:t>
            </a:r>
            <a:r>
              <a:rPr lang="it-IT" kern="0" dirty="0" smtClean="0"/>
              <a:t> a must</a:t>
            </a:r>
          </a:p>
          <a:p>
            <a:pPr lvl="1">
              <a:buSzPct val="60000"/>
            </a:pPr>
            <a:r>
              <a:rPr lang="it-IT" kern="0" dirty="0" smtClean="0"/>
              <a:t>Use of “</a:t>
            </a:r>
            <a:r>
              <a:rPr lang="it-IT" kern="0" dirty="0" err="1" smtClean="0"/>
              <a:t>Essential</a:t>
            </a:r>
            <a:r>
              <a:rPr lang="it-IT" kern="0" dirty="0" smtClean="0"/>
              <a:t> </a:t>
            </a:r>
            <a:r>
              <a:rPr lang="it-IT" kern="0" dirty="0" err="1" smtClean="0"/>
              <a:t>Patent</a:t>
            </a:r>
            <a:r>
              <a:rPr lang="it-IT" kern="0" dirty="0" smtClean="0"/>
              <a:t>” </a:t>
            </a:r>
            <a:r>
              <a:rPr lang="it-IT" kern="0" dirty="0" err="1" smtClean="0"/>
              <a:t>not</a:t>
            </a:r>
            <a:r>
              <a:rPr lang="it-IT" kern="0" dirty="0" smtClean="0"/>
              <a:t> royalty-free</a:t>
            </a:r>
          </a:p>
          <a:p>
            <a:pPr lvl="1">
              <a:buSzPct val="60000"/>
            </a:pPr>
            <a:r>
              <a:rPr lang="it-IT" kern="0" dirty="0" smtClean="0"/>
              <a:t>Standard </a:t>
            </a:r>
            <a:r>
              <a:rPr lang="it-IT" kern="0" dirty="0" err="1" smtClean="0"/>
              <a:t>compliance</a:t>
            </a:r>
            <a:r>
              <a:rPr lang="it-IT" kern="0" dirty="0" smtClean="0"/>
              <a:t> = </a:t>
            </a:r>
            <a:r>
              <a:rPr lang="it-IT" kern="0" dirty="0" err="1" smtClean="0"/>
              <a:t>infringement</a:t>
            </a: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20684603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  <p:cxnSp>
        <p:nvCxnSpPr>
          <p:cNvPr id="3" name="Connettore 1 2"/>
          <p:cNvCxnSpPr/>
          <p:nvPr/>
        </p:nvCxnSpPr>
        <p:spPr>
          <a:xfrm>
            <a:off x="1285875" y="4983956"/>
            <a:ext cx="6357938" cy="28575"/>
          </a:xfrm>
          <a:prstGeom prst="line">
            <a:avLst/>
          </a:prstGeom>
          <a:ln w="31750">
            <a:solidFill>
              <a:schemeClr val="bg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1719263" y="4012406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Trebuchet MS" pitchFamily="34" charset="0"/>
              </a:rPr>
              <a:t>IP Protection</a:t>
            </a:r>
          </a:p>
        </p:txBody>
      </p:sp>
      <p:sp>
        <p:nvSpPr>
          <p:cNvPr id="6" name="CasellaDiTesto 8"/>
          <p:cNvSpPr txBox="1">
            <a:spLocks noChangeArrowheads="1"/>
          </p:cNvSpPr>
          <p:nvPr/>
        </p:nvSpPr>
        <p:spPr bwMode="auto">
          <a:xfrm>
            <a:off x="3783013" y="2990056"/>
            <a:ext cx="1535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b="1">
                <a:latin typeface="Trebuchet MS" pitchFamily="34" charset="0"/>
              </a:rPr>
              <a:t>Leverage </a:t>
            </a:r>
          </a:p>
          <a:p>
            <a:pPr algn="ctr" eaLnBrk="1" hangingPunct="1"/>
            <a:r>
              <a:rPr lang="it-IT" altLang="it-IT" b="1">
                <a:latin typeface="Trebuchet MS" pitchFamily="34" charset="0"/>
              </a:rPr>
              <a:t>the IP Value </a:t>
            </a:r>
          </a:p>
        </p:txBody>
      </p:sp>
      <p:sp>
        <p:nvSpPr>
          <p:cNvPr id="7" name="CasellaDiTesto 9"/>
          <p:cNvSpPr txBox="1">
            <a:spLocks noChangeArrowheads="1"/>
          </p:cNvSpPr>
          <p:nvPr/>
        </p:nvSpPr>
        <p:spPr bwMode="auto">
          <a:xfrm>
            <a:off x="5667375" y="2185193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b="1">
                <a:latin typeface="Trebuchet MS" pitchFamily="34" charset="0"/>
              </a:rPr>
              <a:t>IP Financing</a:t>
            </a:r>
            <a:endParaRPr lang="it-IT" altLang="it-IT" sz="900" b="1">
              <a:latin typeface="Trebuchet MS" pitchFamily="34" charset="0"/>
            </a:endParaRPr>
          </a:p>
        </p:txBody>
      </p:sp>
      <p:sp>
        <p:nvSpPr>
          <p:cNvPr id="8" name="CasellaDiTesto 16"/>
          <p:cNvSpPr txBox="1">
            <a:spLocks noChangeArrowheads="1"/>
          </p:cNvSpPr>
          <p:nvPr/>
        </p:nvSpPr>
        <p:spPr bwMode="auto">
          <a:xfrm>
            <a:off x="1285875" y="5012531"/>
            <a:ext cx="5500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1600" dirty="0">
                <a:latin typeface="Trebuchet MS" pitchFamily="34" charset="0"/>
              </a:rPr>
              <a:t>	</a:t>
            </a:r>
            <a:r>
              <a:rPr lang="it-IT" altLang="it-IT" sz="1600" dirty="0" err="1">
                <a:latin typeface="Trebuchet MS" pitchFamily="34" charset="0"/>
              </a:rPr>
              <a:t>yesterday</a:t>
            </a:r>
            <a:r>
              <a:rPr lang="it-IT" altLang="it-IT" sz="1600" dirty="0">
                <a:latin typeface="Trebuchet MS" pitchFamily="34" charset="0"/>
              </a:rPr>
              <a:t>			 	</a:t>
            </a:r>
            <a:r>
              <a:rPr lang="it-IT" altLang="it-IT" sz="1600" dirty="0" err="1">
                <a:latin typeface="Trebuchet MS" pitchFamily="34" charset="0"/>
              </a:rPr>
              <a:t>today</a:t>
            </a:r>
            <a:r>
              <a:rPr lang="it-IT" altLang="it-IT" sz="1600" dirty="0">
                <a:latin typeface="Trebuchet MS" pitchFamily="34" charset="0"/>
              </a:rPr>
              <a:t> </a:t>
            </a:r>
          </a:p>
        </p:txBody>
      </p:sp>
      <p:sp>
        <p:nvSpPr>
          <p:cNvPr id="9" name="Rettangolo 8"/>
          <p:cNvSpPr/>
          <p:nvPr/>
        </p:nvSpPr>
        <p:spPr>
          <a:xfrm>
            <a:off x="1428750" y="3698081"/>
            <a:ext cx="2071688" cy="1000125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500438" y="2840831"/>
            <a:ext cx="2071687" cy="1000125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572125" y="1912143"/>
            <a:ext cx="2500313" cy="1000125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469249" y="971764"/>
            <a:ext cx="8321675" cy="719137"/>
          </a:xfrm>
        </p:spPr>
        <p:txBody>
          <a:bodyPr/>
          <a:lstStyle/>
          <a:p>
            <a:r>
              <a:rPr lang="it-IT" altLang="it-IT" sz="2600" b="1" dirty="0" smtClean="0">
                <a:latin typeface="Trebuchet MS" pitchFamily="34" charset="0"/>
              </a:rPr>
              <a:t>IP </a:t>
            </a:r>
            <a:r>
              <a:rPr lang="it-IT" altLang="it-IT" sz="2600" b="1" dirty="0" err="1" smtClean="0">
                <a:latin typeface="Trebuchet MS" pitchFamily="34" charset="0"/>
              </a:rPr>
              <a:t>is</a:t>
            </a:r>
            <a:r>
              <a:rPr lang="it-IT" altLang="it-IT" sz="2600" b="1" dirty="0" smtClean="0">
                <a:latin typeface="Trebuchet MS" pitchFamily="34" charset="0"/>
              </a:rPr>
              <a:t> a competitive </a:t>
            </a:r>
            <a:r>
              <a:rPr lang="it-IT" altLang="it-IT" sz="2600" b="1" dirty="0" err="1" smtClean="0">
                <a:latin typeface="Trebuchet MS" pitchFamily="34" charset="0"/>
              </a:rPr>
              <a:t>tool</a:t>
            </a:r>
            <a:r>
              <a:rPr lang="it-IT" altLang="it-IT" sz="2600" b="1" dirty="0" smtClean="0">
                <a:latin typeface="Trebuchet MS" pitchFamily="34" charset="0"/>
              </a:rPr>
              <a:t> </a:t>
            </a:r>
            <a:br>
              <a:rPr lang="it-IT" altLang="it-IT" sz="2600" b="1" dirty="0" smtClean="0">
                <a:latin typeface="Trebuchet MS" pitchFamily="34" charset="0"/>
              </a:rPr>
            </a:br>
            <a:r>
              <a:rPr lang="it-IT" altLang="it-IT" sz="2600" b="1" dirty="0" smtClean="0">
                <a:latin typeface="Trebuchet MS" pitchFamily="34" charset="0"/>
              </a:rPr>
              <a:t>for a </a:t>
            </a:r>
            <a:r>
              <a:rPr lang="it-IT" altLang="it-IT" sz="2600" b="1" dirty="0" err="1" smtClean="0">
                <a:latin typeface="Trebuchet MS" pitchFamily="34" charset="0"/>
              </a:rPr>
              <a:t>company’s</a:t>
            </a:r>
            <a:r>
              <a:rPr lang="it-IT" altLang="it-IT" sz="2600" b="1" dirty="0" smtClean="0">
                <a:latin typeface="Trebuchet MS" pitchFamily="34" charset="0"/>
              </a:rPr>
              <a:t> </a:t>
            </a:r>
            <a:r>
              <a:rPr lang="it-IT" altLang="it-IT" sz="2600" b="1" dirty="0" err="1" smtClean="0">
                <a:latin typeface="Trebuchet MS" pitchFamily="34" charset="0"/>
              </a:rPr>
              <a:t>growth</a:t>
            </a:r>
            <a:endParaRPr lang="it-IT" altLang="it-IT" sz="2600" b="1" dirty="0" smtClean="0">
              <a:latin typeface="Trebuchet MS" pitchFamily="34" charset="0"/>
            </a:endParaRPr>
          </a:p>
        </p:txBody>
      </p:sp>
      <p:sp>
        <p:nvSpPr>
          <p:cNvPr id="13" name="Segnaposto contenuto 1"/>
          <p:cNvSpPr>
            <a:spLocks noGrp="1"/>
          </p:cNvSpPr>
          <p:nvPr>
            <p:ph idx="1"/>
          </p:nvPr>
        </p:nvSpPr>
        <p:spPr>
          <a:xfrm>
            <a:off x="0" y="5429250"/>
            <a:ext cx="8858250" cy="114300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altLang="it-IT" sz="2000" b="1" dirty="0" smtClean="0">
                <a:latin typeface="Trebuchet MS" pitchFamily="34" charset="0"/>
              </a:rPr>
              <a:t>	</a:t>
            </a:r>
            <a:r>
              <a:rPr lang="it-IT" altLang="it-IT" sz="2000" b="1" dirty="0" err="1" smtClean="0">
                <a:latin typeface="Trebuchet MS" pitchFamily="34" charset="0"/>
              </a:rPr>
              <a:t>Today</a:t>
            </a:r>
            <a:r>
              <a:rPr lang="it-IT" altLang="it-IT" sz="2000" b="1" dirty="0" smtClean="0">
                <a:latin typeface="Trebuchet MS" pitchFamily="34" charset="0"/>
              </a:rPr>
              <a:t>, Intellectual Property </a:t>
            </a:r>
            <a:r>
              <a:rPr lang="it-IT" altLang="it-IT" sz="2000" b="1" dirty="0" err="1" smtClean="0">
                <a:latin typeface="Trebuchet MS" pitchFamily="34" charset="0"/>
              </a:rPr>
              <a:t>is</a:t>
            </a:r>
            <a:r>
              <a:rPr lang="it-IT" altLang="it-IT" sz="2000" b="1" dirty="0" smtClean="0">
                <a:latin typeface="Trebuchet MS" pitchFamily="34" charset="0"/>
              </a:rPr>
              <a:t> </a:t>
            </a:r>
            <a:r>
              <a:rPr lang="it-IT" altLang="it-IT" sz="2000" b="1" dirty="0" err="1" smtClean="0">
                <a:latin typeface="Trebuchet MS" pitchFamily="34" charset="0"/>
              </a:rPr>
              <a:t>representing</a:t>
            </a:r>
            <a:r>
              <a:rPr lang="it-IT" altLang="it-IT" sz="2000" b="1" dirty="0" smtClean="0">
                <a:latin typeface="Trebuchet MS" pitchFamily="34" charset="0"/>
              </a:rPr>
              <a:t> an </a:t>
            </a:r>
            <a:r>
              <a:rPr lang="it-IT" altLang="it-IT" sz="2000" b="1" dirty="0" err="1" smtClean="0">
                <a:latin typeface="Trebuchet MS" pitchFamily="34" charset="0"/>
              </a:rPr>
              <a:t>important</a:t>
            </a:r>
            <a:r>
              <a:rPr lang="it-IT" altLang="it-IT" sz="2000" b="1" dirty="0" smtClean="0">
                <a:latin typeface="Trebuchet MS" pitchFamily="34" charset="0"/>
              </a:rPr>
              <a:t> </a:t>
            </a:r>
            <a:r>
              <a:rPr lang="it-IT" altLang="it-IT" sz="2000" b="1" dirty="0" err="1" smtClean="0">
                <a:latin typeface="Trebuchet MS" pitchFamily="34" charset="0"/>
              </a:rPr>
              <a:t>tool</a:t>
            </a:r>
            <a:r>
              <a:rPr lang="it-IT" altLang="it-IT" sz="2000" b="1" dirty="0" smtClean="0">
                <a:latin typeface="Trebuchet MS" pitchFamily="34" charset="0"/>
              </a:rPr>
              <a:t> for </a:t>
            </a:r>
            <a:r>
              <a:rPr lang="it-IT" altLang="it-IT" sz="2000" b="1" dirty="0" err="1" smtClean="0">
                <a:latin typeface="Trebuchet MS" pitchFamily="34" charset="0"/>
              </a:rPr>
              <a:t>economic</a:t>
            </a:r>
            <a:r>
              <a:rPr lang="it-IT" altLang="it-IT" sz="2000" b="1" dirty="0" smtClean="0">
                <a:latin typeface="Trebuchet MS" pitchFamily="34" charset="0"/>
              </a:rPr>
              <a:t> </a:t>
            </a:r>
            <a:r>
              <a:rPr lang="it-IT" altLang="it-IT" sz="2000" b="1" dirty="0" err="1" smtClean="0">
                <a:latin typeface="Trebuchet MS" pitchFamily="34" charset="0"/>
              </a:rPr>
              <a:t>growth</a:t>
            </a:r>
            <a:r>
              <a:rPr lang="it-IT" altLang="it-IT" sz="2000" b="1" dirty="0" smtClean="0">
                <a:latin typeface="Trebuchet MS" pitchFamily="34" charset="0"/>
              </a:rPr>
              <a:t> and corporate </a:t>
            </a:r>
            <a:r>
              <a:rPr lang="it-IT" altLang="it-IT" sz="2000" b="1" dirty="0" err="1" smtClean="0">
                <a:latin typeface="Trebuchet MS" pitchFamily="34" charset="0"/>
              </a:rPr>
              <a:t>financing</a:t>
            </a:r>
            <a:endParaRPr lang="it-IT" altLang="it-IT" sz="2000" b="1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6616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57200" y="1000124"/>
            <a:ext cx="8229600" cy="836879"/>
          </a:xfrm>
        </p:spPr>
        <p:txBody>
          <a:bodyPr/>
          <a:lstStyle/>
          <a:p>
            <a:r>
              <a:rPr lang="it-IT" sz="2600" b="1" dirty="0" err="1" smtClean="0">
                <a:latin typeface="Calibri" panose="020F0502020204030204" pitchFamily="34" charset="0"/>
              </a:rPr>
              <a:t>Offices</a:t>
            </a:r>
            <a:endParaRPr lang="it-IT" sz="2600" b="1" dirty="0">
              <a:latin typeface="Calibri" panose="020F0502020204030204" pitchFamily="34" charset="0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17550" y="1997075"/>
            <a:ext cx="2484438" cy="4103688"/>
            <a:chOff x="471" y="1351"/>
            <a:chExt cx="1565" cy="2585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471" y="1351"/>
              <a:ext cx="1565" cy="2585"/>
              <a:chOff x="518" y="1162"/>
              <a:chExt cx="1565" cy="2585"/>
            </a:xfrm>
          </p:grpSpPr>
          <p:sp>
            <p:nvSpPr>
              <p:cNvPr id="8" name="Rectangle 12"/>
              <p:cNvSpPr>
                <a:spLocks noChangeArrowheads="1"/>
              </p:cNvSpPr>
              <p:nvPr/>
            </p:nvSpPr>
            <p:spPr bwMode="auto">
              <a:xfrm>
                <a:off x="518" y="1162"/>
                <a:ext cx="1565" cy="2585"/>
              </a:xfrm>
              <a:prstGeom prst="rect">
                <a:avLst/>
              </a:prstGeom>
              <a:solidFill>
                <a:schemeClr val="bg1">
                  <a:alpha val="59999"/>
                </a:schemeClr>
              </a:solidFill>
              <a:ln w="635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pic>
            <p:nvPicPr>
              <p:cNvPr id="9" name="Picture 10" descr="sedet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25" y="1275"/>
                <a:ext cx="1351" cy="1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654" y="2916"/>
              <a:ext cx="1225" cy="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2000" b="1"/>
                <a:t>Torino</a:t>
              </a:r>
              <a:br>
                <a:rPr lang="it-IT" sz="2000" b="1"/>
              </a:br>
              <a:r>
                <a:rPr lang="it-IT" sz="1200" b="1"/>
                <a:t/>
              </a:r>
              <a:br>
                <a:rPr lang="it-IT" sz="1200" b="1"/>
              </a:br>
              <a:r>
                <a:rPr lang="it-IT" sz="1200" b="1"/>
                <a:t>None - Via Sestriere 100</a:t>
              </a:r>
              <a:br>
                <a:rPr lang="it-IT" sz="1200" b="1"/>
              </a:br>
              <a:r>
                <a:rPr lang="it-IT" sz="1100"/>
                <a:t>Tel +39 011 9904174</a:t>
              </a:r>
              <a:br>
                <a:rPr lang="it-IT" sz="1100"/>
              </a:br>
              <a:r>
                <a:rPr lang="it-IT" sz="1100"/>
                <a:t>Fax +39 011 9904182 </a:t>
              </a:r>
              <a:r>
                <a:rPr lang="it-IT" sz="1100" b="1"/>
                <a:t/>
              </a:r>
              <a:br>
                <a:rPr lang="it-IT" sz="1100" b="1"/>
              </a:br>
              <a:endParaRPr lang="it-IT" sz="1100" b="1"/>
            </a:p>
          </p:txBody>
        </p:sp>
      </p:grp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5943600" y="1997075"/>
            <a:ext cx="2484438" cy="4103688"/>
            <a:chOff x="3763" y="1351"/>
            <a:chExt cx="1565" cy="2585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3763" y="1351"/>
              <a:ext cx="1565" cy="2585"/>
              <a:chOff x="3810" y="1162"/>
              <a:chExt cx="1565" cy="2585"/>
            </a:xfrm>
          </p:grpSpPr>
          <p:sp>
            <p:nvSpPr>
              <p:cNvPr id="13" name="Rectangle 14"/>
              <p:cNvSpPr>
                <a:spLocks noChangeArrowheads="1"/>
              </p:cNvSpPr>
              <p:nvPr/>
            </p:nvSpPr>
            <p:spPr bwMode="auto">
              <a:xfrm>
                <a:off x="3810" y="1162"/>
                <a:ext cx="1565" cy="2585"/>
              </a:xfrm>
              <a:prstGeom prst="rect">
                <a:avLst/>
              </a:prstGeom>
              <a:solidFill>
                <a:schemeClr val="bg1">
                  <a:alpha val="59999"/>
                </a:schemeClr>
              </a:solidFill>
              <a:ln w="635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pic>
            <p:nvPicPr>
              <p:cNvPr id="14" name="Picture 11" descr="sedeg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17" y="1275"/>
                <a:ext cx="1351" cy="1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20" y="2916"/>
              <a:ext cx="1225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it-IT" sz="2000" b="1" dirty="0"/>
                <a:t>Genova</a:t>
              </a:r>
              <a:br>
                <a:rPr lang="it-IT" sz="2000" b="1" dirty="0"/>
              </a:br>
              <a:r>
                <a:rPr lang="it-IT" sz="1200" b="1" dirty="0"/>
                <a:t/>
              </a:r>
              <a:br>
                <a:rPr lang="it-IT" sz="1200" b="1" dirty="0"/>
              </a:br>
              <a:r>
                <a:rPr lang="it-IT" sz="1200" b="1" dirty="0"/>
                <a:t>Via </a:t>
              </a:r>
              <a:r>
                <a:rPr lang="it-IT" sz="1200" b="1" dirty="0" smtClean="0"/>
                <a:t>Palestro, 5</a:t>
              </a:r>
              <a:r>
                <a:rPr lang="it-IT" sz="1200" b="1" dirty="0"/>
                <a:t/>
              </a:r>
              <a:br>
                <a:rPr lang="it-IT" sz="1200" b="1" dirty="0"/>
              </a:br>
              <a:r>
                <a:rPr lang="it-IT" sz="1100" dirty="0">
                  <a:latin typeface="Times" pitchFamily="-105" charset="0"/>
                </a:rPr>
                <a:t>Tel +39 010 8196592</a:t>
              </a:r>
              <a:br>
                <a:rPr lang="it-IT" sz="1100" dirty="0">
                  <a:latin typeface="Times" pitchFamily="-105" charset="0"/>
                </a:rPr>
              </a:br>
              <a:r>
                <a:rPr lang="it-IT" sz="1100" dirty="0">
                  <a:latin typeface="Times" pitchFamily="-105" charset="0"/>
                </a:rPr>
                <a:t>Fax +39 </a:t>
              </a:r>
              <a:r>
                <a:rPr lang="it-IT" sz="1100" dirty="0" smtClean="0">
                  <a:latin typeface="Times" pitchFamily="-105" charset="0"/>
                </a:rPr>
                <a:t>010 8601055</a:t>
              </a:r>
              <a:r>
                <a:rPr lang="it-IT" sz="1100" b="1" dirty="0"/>
                <a:t/>
              </a:r>
              <a:br>
                <a:rPr lang="it-IT" sz="1100" b="1" dirty="0"/>
              </a:br>
              <a:endParaRPr lang="it-IT" sz="2000" b="1" dirty="0"/>
            </a:p>
          </p:txBody>
        </p:sp>
      </p:grpSp>
      <p:grpSp>
        <p:nvGrpSpPr>
          <p:cNvPr id="15" name="Gruppo 23"/>
          <p:cNvGrpSpPr>
            <a:grpSpLocks/>
          </p:cNvGrpSpPr>
          <p:nvPr/>
        </p:nvGrpSpPr>
        <p:grpSpPr bwMode="auto">
          <a:xfrm>
            <a:off x="3330575" y="1997075"/>
            <a:ext cx="2484438" cy="4103688"/>
            <a:chOff x="3329782" y="1997665"/>
            <a:chExt cx="2484437" cy="4103687"/>
          </a:xfrm>
        </p:grpSpPr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329782" y="1997665"/>
              <a:ext cx="2484437" cy="4103687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599657" y="4482102"/>
              <a:ext cx="1943100" cy="1404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2000" b="1"/>
                <a:t>Milano</a:t>
              </a:r>
              <a:br>
                <a:rPr lang="it-IT" sz="2000" b="1"/>
              </a:br>
              <a:r>
                <a:rPr lang="it-IT" sz="1200" b="1"/>
                <a:t/>
              </a:r>
              <a:br>
                <a:rPr lang="it-IT" sz="1200" b="1"/>
              </a:br>
              <a:r>
                <a:rPr lang="it-IT" sz="1200" b="1"/>
                <a:t>Foro Buonaparte, 51</a:t>
              </a:r>
              <a:br>
                <a:rPr lang="it-IT" sz="1200" b="1"/>
              </a:br>
              <a:r>
                <a:rPr lang="it-IT" sz="1100">
                  <a:latin typeface="Times" pitchFamily="-105" charset="0"/>
                </a:rPr>
                <a:t>Tel +39 02 36720300</a:t>
              </a:r>
              <a:br>
                <a:rPr lang="it-IT" sz="1100">
                  <a:latin typeface="Times" pitchFamily="-105" charset="0"/>
                </a:rPr>
              </a:br>
              <a:r>
                <a:rPr lang="it-IT" sz="1100">
                  <a:latin typeface="Times" pitchFamily="-105" charset="0"/>
                </a:rPr>
                <a:t>Fax +39 02 36720301</a:t>
              </a:r>
            </a:p>
          </p:txBody>
        </p:sp>
        <p:pic>
          <p:nvPicPr>
            <p:cNvPr id="18" name="Immagine 22" descr="metroconsult_sedemilano_xppt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8756" y="2176164"/>
              <a:ext cx="2145600" cy="214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167037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sp>
        <p:nvSpPr>
          <p:cNvPr id="3" name="Segnaposto numero diapositiva 3"/>
          <p:cNvSpPr txBox="1">
            <a:spLocks/>
          </p:cNvSpPr>
          <p:nvPr/>
        </p:nvSpPr>
        <p:spPr bwMode="auto">
          <a:xfrm>
            <a:off x="6850063" y="6535738"/>
            <a:ext cx="217011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404040"/>
                </a:solidFill>
                <a:latin typeface="Helvetica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sp>
        <p:nvSpPr>
          <p:cNvPr id="5" name="Titolo 2"/>
          <p:cNvSpPr>
            <a:spLocks noGrp="1"/>
          </p:cNvSpPr>
          <p:nvPr>
            <p:ph type="title" idx="4294967295"/>
          </p:nvPr>
        </p:nvSpPr>
        <p:spPr>
          <a:xfrm>
            <a:off x="468313" y="1052513"/>
            <a:ext cx="8229600" cy="1143000"/>
          </a:xfrm>
        </p:spPr>
        <p:txBody>
          <a:bodyPr anchor="t"/>
          <a:lstStyle/>
          <a:p>
            <a:r>
              <a:rPr lang="en-US" altLang="it-IT" sz="2600" b="1" smtClean="0">
                <a:latin typeface="Trebuchet MS" pitchFamily="34" charset="0"/>
                <a:cs typeface="Times New Roman" pitchFamily="18" charset="0"/>
              </a:rPr>
              <a:t>Companies financing R&amp;D expences </a:t>
            </a:r>
            <a:br>
              <a:rPr lang="en-US" altLang="it-IT" sz="2600" b="1" smtClean="0">
                <a:latin typeface="Trebuchet MS" pitchFamily="34" charset="0"/>
                <a:cs typeface="Times New Roman" pitchFamily="18" charset="0"/>
              </a:rPr>
            </a:br>
            <a:r>
              <a:rPr lang="en-US" altLang="it-IT" sz="2600" b="1" smtClean="0">
                <a:latin typeface="Trebuchet MS" pitchFamily="34" charset="0"/>
                <a:cs typeface="Times New Roman" pitchFamily="18" charset="0"/>
              </a:rPr>
              <a:t>with licensing revenue</a:t>
            </a:r>
            <a:endParaRPr lang="it-IT" altLang="it-IT" sz="2600" b="1" smtClean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" name="Segnaposto contenuto 3"/>
          <p:cNvSpPr>
            <a:spLocks/>
          </p:cNvSpPr>
          <p:nvPr/>
        </p:nvSpPr>
        <p:spPr bwMode="auto">
          <a:xfrm>
            <a:off x="539750" y="1700213"/>
            <a:ext cx="80645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 sz="2600">
                <a:latin typeface="Trebuchet MS" pitchFamily="34" charset="0"/>
              </a:rPr>
              <a:t>	</a:t>
            </a:r>
            <a:endParaRPr lang="it-IT" altLang="it-IT" sz="600">
              <a:latin typeface="Trebuchet MS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2525713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2000">
                <a:solidFill>
                  <a:schemeClr val="tx2"/>
                </a:solidFill>
                <a:latin typeface="Trebuchet MS" pitchFamily="34" charset="0"/>
              </a:rPr>
              <a:t>Inventive Loop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3252788"/>
            <a:ext cx="6970713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24344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28339" y="1041023"/>
            <a:ext cx="793583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4000" dirty="0" smtClean="0"/>
              <a:t>                UNIVERSITY </a:t>
            </a:r>
          </a:p>
          <a:p>
            <a:pPr algn="l"/>
            <a:r>
              <a:rPr lang="it-IT" dirty="0" smtClean="0"/>
              <a:t>                                              </a:t>
            </a:r>
          </a:p>
          <a:p>
            <a:pPr algn="l"/>
            <a:r>
              <a:rPr lang="it-IT" dirty="0" smtClean="0"/>
              <a:t>     Basic </a:t>
            </a:r>
            <a:r>
              <a:rPr lang="it-IT" dirty="0" err="1" smtClean="0"/>
              <a:t>research</a:t>
            </a:r>
            <a:r>
              <a:rPr lang="it-IT" dirty="0" smtClean="0"/>
              <a:t>                               </a:t>
            </a:r>
            <a:r>
              <a:rPr lang="it-IT" dirty="0" err="1" smtClean="0"/>
              <a:t>invention</a:t>
            </a:r>
            <a:r>
              <a:rPr lang="it-IT" dirty="0" smtClean="0"/>
              <a:t> or </a:t>
            </a:r>
            <a:r>
              <a:rPr lang="it-IT" dirty="0" err="1" smtClean="0"/>
              <a:t>discovery</a:t>
            </a:r>
            <a:r>
              <a:rPr lang="it-IT" dirty="0" smtClean="0"/>
              <a:t> </a:t>
            </a:r>
          </a:p>
          <a:p>
            <a:pPr algn="l"/>
            <a:r>
              <a:rPr lang="it-IT" dirty="0" smtClean="0"/>
              <a:t>                                                         </a:t>
            </a:r>
            <a:r>
              <a:rPr lang="it-IT" sz="1600" dirty="0" smtClean="0"/>
              <a:t>(the </a:t>
            </a:r>
            <a:r>
              <a:rPr lang="it-IT" sz="1600" dirty="0" err="1" smtClean="0"/>
              <a:t>direct</a:t>
            </a:r>
            <a:r>
              <a:rPr lang="it-IT" sz="1600" dirty="0" smtClean="0"/>
              <a:t> industrial </a:t>
            </a:r>
            <a:r>
              <a:rPr lang="it-IT" sz="1600" dirty="0" err="1" smtClean="0"/>
              <a:t>application</a:t>
            </a:r>
            <a:endParaRPr lang="it-IT" sz="1600" dirty="0" smtClean="0"/>
          </a:p>
          <a:p>
            <a:pPr algn="l"/>
            <a:r>
              <a:rPr lang="it-IT" sz="1600" dirty="0"/>
              <a:t> </a:t>
            </a:r>
            <a:r>
              <a:rPr lang="it-IT" sz="1600" dirty="0" smtClean="0"/>
              <a:t>                                                                      </a:t>
            </a:r>
            <a:r>
              <a:rPr lang="it-IT" sz="1600" dirty="0" err="1" smtClean="0"/>
              <a:t>may</a:t>
            </a:r>
            <a:r>
              <a:rPr lang="it-IT" sz="1600" dirty="0" smtClean="0"/>
              <a:t> </a:t>
            </a:r>
            <a:r>
              <a:rPr lang="it-IT" sz="1600" dirty="0" err="1" smtClean="0"/>
              <a:t>not</a:t>
            </a:r>
            <a:r>
              <a:rPr lang="it-IT" sz="1600" dirty="0" smtClean="0"/>
              <a:t> be </a:t>
            </a:r>
            <a:r>
              <a:rPr lang="it-IT" sz="1600" dirty="0" err="1" smtClean="0"/>
              <a:t>possible</a:t>
            </a:r>
            <a:r>
              <a:rPr lang="it-IT" sz="1600" dirty="0" smtClean="0"/>
              <a:t>, </a:t>
            </a:r>
            <a:r>
              <a:rPr lang="it-IT" sz="1600" dirty="0" err="1" smtClean="0"/>
              <a:t>therefore</a:t>
            </a:r>
            <a:endParaRPr lang="it-IT" sz="1600" dirty="0" smtClean="0"/>
          </a:p>
          <a:p>
            <a:pPr algn="l"/>
            <a:r>
              <a:rPr lang="it-IT" sz="1600" dirty="0"/>
              <a:t> </a:t>
            </a:r>
            <a:r>
              <a:rPr lang="it-IT" sz="1600" dirty="0" smtClean="0"/>
              <a:t>                                                                      </a:t>
            </a:r>
            <a:r>
              <a:rPr lang="it-IT" sz="1600" dirty="0" err="1" smtClean="0"/>
              <a:t>not</a:t>
            </a:r>
            <a:r>
              <a:rPr lang="it-IT" sz="1600" dirty="0" smtClean="0"/>
              <a:t> </a:t>
            </a:r>
            <a:r>
              <a:rPr lang="it-IT" sz="1600" dirty="0" err="1" smtClean="0"/>
              <a:t>patentable</a:t>
            </a:r>
            <a:r>
              <a:rPr lang="it-IT" sz="1600" dirty="0" smtClean="0"/>
              <a:t>)</a:t>
            </a:r>
          </a:p>
          <a:p>
            <a:pPr algn="l"/>
            <a:r>
              <a:rPr lang="it-IT" dirty="0" err="1" smtClean="0"/>
              <a:t>Applied</a:t>
            </a:r>
            <a:r>
              <a:rPr lang="it-IT" dirty="0" smtClean="0"/>
              <a:t> </a:t>
            </a:r>
            <a:r>
              <a:rPr lang="it-IT" dirty="0" err="1" smtClean="0"/>
              <a:t>research</a:t>
            </a:r>
            <a:r>
              <a:rPr lang="it-IT" dirty="0" smtClean="0"/>
              <a:t> </a:t>
            </a:r>
          </a:p>
          <a:p>
            <a:r>
              <a:rPr lang="it-IT" dirty="0" smtClean="0"/>
              <a:t>    </a:t>
            </a:r>
            <a:r>
              <a:rPr lang="it-IT" dirty="0" err="1" smtClean="0"/>
              <a:t>internal</a:t>
            </a:r>
            <a:r>
              <a:rPr lang="it-IT" dirty="0" smtClean="0"/>
              <a:t> </a:t>
            </a:r>
            <a:r>
              <a:rPr lang="it-IT" dirty="0" err="1" smtClean="0"/>
              <a:t>development</a:t>
            </a:r>
            <a:r>
              <a:rPr lang="it-IT" dirty="0" smtClean="0"/>
              <a:t>                     start-up </a:t>
            </a:r>
            <a:r>
              <a:rPr lang="it-IT" dirty="0"/>
              <a:t>/spin-off </a:t>
            </a:r>
            <a:r>
              <a:rPr lang="it-IT" dirty="0" err="1"/>
              <a:t>creation</a:t>
            </a:r>
            <a:endParaRPr lang="it-IT" dirty="0"/>
          </a:p>
          <a:p>
            <a:r>
              <a:rPr lang="it-IT" dirty="0" smtClean="0"/>
              <a:t>    joint </a:t>
            </a:r>
            <a:r>
              <a:rPr lang="it-IT" dirty="0" err="1" smtClean="0"/>
              <a:t>development</a:t>
            </a:r>
            <a:r>
              <a:rPr lang="it-IT" dirty="0" smtClean="0"/>
              <a:t> with                  IP </a:t>
            </a:r>
            <a:r>
              <a:rPr lang="it-IT" dirty="0" err="1"/>
              <a:t>results</a:t>
            </a:r>
            <a:r>
              <a:rPr lang="it-IT" dirty="0"/>
              <a:t> </a:t>
            </a:r>
            <a:r>
              <a:rPr lang="it-IT" dirty="0" err="1"/>
              <a:t>usable</a:t>
            </a:r>
            <a:r>
              <a:rPr lang="it-IT" dirty="0"/>
              <a:t> for 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       </a:t>
            </a:r>
            <a:r>
              <a:rPr lang="it-IT" dirty="0" err="1" smtClean="0"/>
              <a:t>other</a:t>
            </a:r>
            <a:r>
              <a:rPr lang="it-IT" dirty="0"/>
              <a:t> </a:t>
            </a:r>
            <a:r>
              <a:rPr lang="it-IT" dirty="0" err="1" smtClean="0"/>
              <a:t>entities</a:t>
            </a:r>
            <a:r>
              <a:rPr lang="it-IT" dirty="0" smtClean="0"/>
              <a:t>                                </a:t>
            </a:r>
            <a:r>
              <a:rPr lang="it-IT" dirty="0" err="1" smtClean="0"/>
              <a:t>licensing</a:t>
            </a:r>
            <a:r>
              <a:rPr lang="it-IT" dirty="0" smtClean="0"/>
              <a:t>/</a:t>
            </a:r>
            <a:r>
              <a:rPr lang="it-IT" dirty="0" err="1" smtClean="0"/>
              <a:t>selling</a:t>
            </a:r>
            <a:endParaRPr lang="it-IT" dirty="0"/>
          </a:p>
          <a:p>
            <a:pPr algn="l"/>
            <a:endParaRPr lang="it-IT" dirty="0" smtClean="0"/>
          </a:p>
          <a:p>
            <a:pPr algn="l"/>
            <a:r>
              <a:rPr lang="it-IT" dirty="0"/>
              <a:t> </a:t>
            </a:r>
            <a:r>
              <a:rPr lang="it-IT" dirty="0" smtClean="0"/>
              <a:t>                                                             </a:t>
            </a:r>
            <a:endParaRPr lang="it-IT" dirty="0"/>
          </a:p>
          <a:p>
            <a:r>
              <a:rPr lang="it-IT" dirty="0" err="1" smtClean="0"/>
              <a:t>Applied</a:t>
            </a:r>
            <a:r>
              <a:rPr lang="it-IT" dirty="0" smtClean="0"/>
              <a:t>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smtClean="0"/>
              <a:t>                                  IP </a:t>
            </a:r>
            <a:r>
              <a:rPr lang="it-IT" dirty="0" err="1"/>
              <a:t>results</a:t>
            </a:r>
            <a:r>
              <a:rPr lang="it-IT" dirty="0"/>
              <a:t> </a:t>
            </a:r>
            <a:r>
              <a:rPr lang="it-IT" dirty="0" err="1"/>
              <a:t>property</a:t>
            </a:r>
            <a:r>
              <a:rPr lang="it-IT" dirty="0"/>
              <a:t> </a:t>
            </a:r>
          </a:p>
          <a:p>
            <a:r>
              <a:rPr lang="it-IT" dirty="0" smtClean="0"/>
              <a:t>    </a:t>
            </a:r>
            <a:r>
              <a:rPr lang="it-IT" dirty="0" err="1" smtClean="0"/>
              <a:t>financed</a:t>
            </a:r>
            <a:r>
              <a:rPr lang="it-IT" dirty="0" smtClean="0"/>
              <a:t> by </a:t>
            </a:r>
            <a:r>
              <a:rPr lang="it-IT" dirty="0" err="1" smtClean="0"/>
              <a:t>industry</a:t>
            </a:r>
            <a:r>
              <a:rPr lang="it-IT" dirty="0"/>
              <a:t>	</a:t>
            </a:r>
            <a:r>
              <a:rPr lang="it-IT" dirty="0" smtClean="0"/>
              <a:t>   </a:t>
            </a:r>
            <a:r>
              <a:rPr lang="it-IT" dirty="0"/>
              <a:t>	</a:t>
            </a:r>
            <a:r>
              <a:rPr lang="it-IT" dirty="0" smtClean="0"/>
              <a:t>            of  </a:t>
            </a:r>
            <a:r>
              <a:rPr lang="it-IT" dirty="0"/>
              <a:t>the </a:t>
            </a:r>
            <a:r>
              <a:rPr lang="it-IT" dirty="0" err="1"/>
              <a:t>industry</a:t>
            </a:r>
            <a:r>
              <a:rPr lang="it-IT" dirty="0"/>
              <a:t> </a:t>
            </a:r>
            <a:r>
              <a:rPr lang="it-IT" dirty="0" smtClean="0"/>
              <a:t> </a:t>
            </a:r>
          </a:p>
          <a:p>
            <a:pPr algn="l"/>
            <a:r>
              <a:rPr lang="it-IT" dirty="0"/>
              <a:t> </a:t>
            </a:r>
            <a:r>
              <a:rPr lang="it-IT" dirty="0" smtClean="0"/>
              <a:t>                                                           </a:t>
            </a:r>
            <a:r>
              <a:rPr lang="it-IT" dirty="0" err="1" smtClean="0"/>
              <a:t>only</a:t>
            </a:r>
            <a:r>
              <a:rPr lang="it-IT" dirty="0" smtClean="0"/>
              <a:t> and </a:t>
            </a:r>
            <a:r>
              <a:rPr lang="it-IT" dirty="0" err="1" smtClean="0"/>
              <a:t>anyway</a:t>
            </a:r>
            <a:r>
              <a:rPr lang="it-IT" dirty="0" smtClean="0"/>
              <a:t> ?</a:t>
            </a:r>
            <a:endParaRPr lang="it-IT" dirty="0"/>
          </a:p>
          <a:p>
            <a:endParaRPr lang="it-IT" dirty="0"/>
          </a:p>
        </p:txBody>
      </p:sp>
      <p:sp>
        <p:nvSpPr>
          <p:cNvPr id="11" name="Freccia in giù 10"/>
          <p:cNvSpPr/>
          <p:nvPr/>
        </p:nvSpPr>
        <p:spPr>
          <a:xfrm>
            <a:off x="2646381" y="2413982"/>
            <a:ext cx="286824" cy="587129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4328969" y="5336094"/>
            <a:ext cx="623944" cy="24742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4301662" y="3659683"/>
            <a:ext cx="623944" cy="24742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>
            <a:off x="4301662" y="1983272"/>
            <a:ext cx="623944" cy="24742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>
            <a:off x="2646381" y="4374070"/>
            <a:ext cx="286824" cy="587129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8425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1" y="1007588"/>
            <a:ext cx="6974161" cy="524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2212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127985"/>
              </p:ext>
            </p:extLst>
          </p:nvPr>
        </p:nvGraphicFramePr>
        <p:xfrm>
          <a:off x="1546476" y="1327149"/>
          <a:ext cx="6035174" cy="461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ClipArt" r:id="rId3" imgW="5567040" imgH="4043160" progId="">
                  <p:embed/>
                </p:oleObj>
              </mc:Choice>
              <mc:Fallback>
                <p:oleObj name="ClipArt" r:id="rId3" imgW="5567040" imgH="40431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476" y="1327149"/>
                        <a:ext cx="6035174" cy="461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766463" y="1762389"/>
            <a:ext cx="32329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smtClean="0"/>
              <a:t>GETTING </a:t>
            </a:r>
          </a:p>
          <a:p>
            <a:pPr algn="ctr"/>
            <a:r>
              <a:rPr lang="it-IT" sz="4000" b="1" dirty="0" smtClean="0"/>
              <a:t>A VALUABLE </a:t>
            </a:r>
          </a:p>
          <a:p>
            <a:pPr algn="ctr"/>
            <a:r>
              <a:rPr lang="it-IT" sz="4000" b="1" dirty="0" smtClean="0"/>
              <a:t>PATENT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155875885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3040083" y="2984958"/>
            <a:ext cx="3016332" cy="13062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>
          <a:xfrm>
            <a:off x="3133601" y="3083357"/>
            <a:ext cx="2829296" cy="1109488"/>
          </a:xfrm>
          <a:noFill/>
          <a:ln>
            <a:noFill/>
          </a:ln>
        </p:spPr>
        <p:txBody>
          <a:bodyPr/>
          <a:lstStyle/>
          <a:p>
            <a:r>
              <a:rPr lang="it-IT" sz="2400" dirty="0" err="1" smtClean="0"/>
              <a:t>Drafting</a:t>
            </a:r>
            <a:r>
              <a:rPr lang="it-IT" sz="2400" dirty="0" smtClean="0"/>
              <a:t> of a </a:t>
            </a:r>
            <a:br>
              <a:rPr lang="it-IT" sz="2400" dirty="0" smtClean="0"/>
            </a:br>
            <a:r>
              <a:rPr lang="it-IT" sz="2400" dirty="0" err="1" smtClean="0"/>
              <a:t>Patent</a:t>
            </a:r>
            <a:r>
              <a:rPr lang="it-IT" sz="2400" dirty="0" smtClean="0"/>
              <a:t> </a:t>
            </a:r>
            <a:r>
              <a:rPr lang="it-IT" sz="2400" dirty="0" err="1" smtClean="0"/>
              <a:t>application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for first </a:t>
            </a:r>
            <a:r>
              <a:rPr lang="it-IT" sz="2400" dirty="0" err="1" smtClean="0"/>
              <a:t>filing</a:t>
            </a:r>
            <a:endParaRPr lang="it-IT" sz="2400" dirty="0"/>
          </a:p>
        </p:txBody>
      </p:sp>
      <p:sp>
        <p:nvSpPr>
          <p:cNvPr id="6" name="Rettangolo arrotondato 5"/>
          <p:cNvSpPr/>
          <p:nvPr/>
        </p:nvSpPr>
        <p:spPr>
          <a:xfrm>
            <a:off x="630877" y="3082502"/>
            <a:ext cx="173379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Inventor(s)</a:t>
            </a:r>
            <a:endParaRPr lang="it-IT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6731824" y="3180901"/>
            <a:ext cx="173379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Patent</a:t>
            </a:r>
            <a:endParaRPr lang="it-IT" sz="2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2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Attorney</a:t>
            </a:r>
            <a:endParaRPr lang="it-IT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3681350" y="1307995"/>
            <a:ext cx="173379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Business</a:t>
            </a:r>
            <a:r>
              <a:rPr lang="it-IT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considerations</a:t>
            </a:r>
            <a:endParaRPr lang="it-IT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3681351" y="5001222"/>
            <a:ext cx="173379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Legal</a:t>
            </a:r>
          </a:p>
          <a:p>
            <a:pPr algn="ctr"/>
            <a:r>
              <a:rPr lang="it-IT" sz="18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considerations</a:t>
            </a:r>
            <a:endParaRPr lang="it-IT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2364674" y="3372592"/>
            <a:ext cx="675409" cy="45126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 rot="10800000">
            <a:off x="6056413" y="3508984"/>
            <a:ext cx="675409" cy="45510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>
            <a:off x="4387188" y="2222395"/>
            <a:ext cx="322119" cy="45720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3" name="Freccia in giù 12"/>
          <p:cNvSpPr/>
          <p:nvPr/>
        </p:nvSpPr>
        <p:spPr>
          <a:xfrm rot="10800000">
            <a:off x="4387189" y="4544022"/>
            <a:ext cx="322119" cy="45720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cxnSp>
        <p:nvCxnSpPr>
          <p:cNvPr id="14" name="Connettore 2 13"/>
          <p:cNvCxnSpPr>
            <a:stCxn id="6" idx="0"/>
            <a:endCxn id="8" idx="1"/>
          </p:cNvCxnSpPr>
          <p:nvPr/>
        </p:nvCxnSpPr>
        <p:spPr>
          <a:xfrm flipV="1">
            <a:off x="1497776" y="1765195"/>
            <a:ext cx="2183574" cy="1317307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endCxn id="8" idx="3"/>
          </p:cNvCxnSpPr>
          <p:nvPr/>
        </p:nvCxnSpPr>
        <p:spPr>
          <a:xfrm flipH="1" flipV="1">
            <a:off x="5415147" y="1765195"/>
            <a:ext cx="2183575" cy="1403134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1573976" y="3996902"/>
            <a:ext cx="2107374" cy="1537719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endCxn id="9" idx="3"/>
          </p:cNvCxnSpPr>
          <p:nvPr/>
        </p:nvCxnSpPr>
        <p:spPr>
          <a:xfrm flipH="1">
            <a:off x="5415148" y="4120111"/>
            <a:ext cx="2335975" cy="13383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43919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3040083" y="2984958"/>
            <a:ext cx="3016332" cy="13062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>
          <a:xfrm>
            <a:off x="3133601" y="3083357"/>
            <a:ext cx="2829296" cy="1109488"/>
          </a:xfrm>
          <a:noFill/>
          <a:ln>
            <a:noFill/>
          </a:ln>
        </p:spPr>
        <p:txBody>
          <a:bodyPr/>
          <a:lstStyle/>
          <a:p>
            <a:r>
              <a:rPr lang="it-IT" sz="2400" dirty="0" err="1" smtClean="0"/>
              <a:t>Drafting</a:t>
            </a:r>
            <a:r>
              <a:rPr lang="it-IT" sz="2400" dirty="0" smtClean="0"/>
              <a:t> of a </a:t>
            </a:r>
            <a:br>
              <a:rPr lang="it-IT" sz="2400" dirty="0" smtClean="0"/>
            </a:br>
            <a:r>
              <a:rPr lang="it-IT" sz="2400" dirty="0" err="1" smtClean="0"/>
              <a:t>Patent</a:t>
            </a:r>
            <a:r>
              <a:rPr lang="it-IT" sz="2400" dirty="0" smtClean="0"/>
              <a:t> </a:t>
            </a:r>
            <a:r>
              <a:rPr lang="it-IT" sz="2400" dirty="0" err="1" smtClean="0"/>
              <a:t>application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for first </a:t>
            </a:r>
            <a:r>
              <a:rPr lang="it-IT" sz="2400" dirty="0" err="1" smtClean="0"/>
              <a:t>filing</a:t>
            </a:r>
            <a:endParaRPr lang="it-IT" sz="2400" dirty="0"/>
          </a:p>
        </p:txBody>
      </p:sp>
      <p:sp>
        <p:nvSpPr>
          <p:cNvPr id="6" name="Rettangolo arrotondato 5"/>
          <p:cNvSpPr/>
          <p:nvPr/>
        </p:nvSpPr>
        <p:spPr>
          <a:xfrm>
            <a:off x="380011" y="1550585"/>
            <a:ext cx="1984664" cy="46245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Tasks</a:t>
            </a:r>
            <a:r>
              <a:rPr lang="it-IT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of the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Inventor(s)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-------</a:t>
            </a:r>
            <a:endParaRPr lang="it-IT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Major </a:t>
            </a:r>
            <a:r>
              <a:rPr lang="it-IT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effort</a:t>
            </a:r>
            <a:endParaRPr lang="it-IT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f</a:t>
            </a:r>
            <a:r>
              <a:rPr lang="it-IT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ocused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on</a:t>
            </a:r>
          </a:p>
          <a:p>
            <a:pPr algn="ctr"/>
            <a:r>
              <a:rPr lang="it-IT" sz="2400" b="1" u="sng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technical</a:t>
            </a:r>
            <a:endParaRPr lang="it-IT" sz="2400" b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2400" b="1" u="sng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description</a:t>
            </a:r>
            <a:endParaRPr lang="it-IT" sz="2400" b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it-IT" sz="24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others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</a:rPr>
              <a:t> ?)</a:t>
            </a:r>
          </a:p>
          <a:p>
            <a:pPr algn="ctr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6731824" y="1377539"/>
            <a:ext cx="2055916" cy="4952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Tasks</a:t>
            </a:r>
            <a:r>
              <a:rPr lang="it-IT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of the</a:t>
            </a:r>
          </a:p>
          <a:p>
            <a:pPr algn="ctr"/>
            <a:r>
              <a:rPr lang="it-IT" sz="2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Patent</a:t>
            </a:r>
            <a:endParaRPr lang="it-IT" sz="2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2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Attorney</a:t>
            </a:r>
            <a:endParaRPr lang="it-IT" sz="2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-------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</a:rPr>
              <a:t>Major </a:t>
            </a:r>
            <a:r>
              <a:rPr lang="it-IT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effort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f</a:t>
            </a:r>
            <a:r>
              <a:rPr lang="it-IT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ocused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on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2400" b="1" u="sng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patent</a:t>
            </a:r>
            <a:endParaRPr lang="it-IT" sz="2400" b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2400" b="1" u="sng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application</a:t>
            </a:r>
            <a:endParaRPr lang="it-IT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it-IT" sz="24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others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?)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8" name="Freccia a destra 7"/>
          <p:cNvSpPr/>
          <p:nvPr/>
        </p:nvSpPr>
        <p:spPr>
          <a:xfrm>
            <a:off x="2364674" y="3372592"/>
            <a:ext cx="675409" cy="45126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rot="10800000">
            <a:off x="6056413" y="3508984"/>
            <a:ext cx="675409" cy="45510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3639044" y="4809506"/>
            <a:ext cx="1818409" cy="6531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chemeClr val="tx1"/>
                </a:solidFill>
              </a:rPr>
              <a:t>driver</a:t>
            </a:r>
            <a:endParaRPr lang="it-IT" b="1" i="1" dirty="0">
              <a:solidFill>
                <a:schemeClr val="tx1"/>
              </a:solidFill>
            </a:endParaRPr>
          </a:p>
        </p:txBody>
      </p:sp>
      <p:cxnSp>
        <p:nvCxnSpPr>
          <p:cNvPr id="11" name="Connettore 2 10"/>
          <p:cNvCxnSpPr>
            <a:endCxn id="10" idx="3"/>
          </p:cNvCxnSpPr>
          <p:nvPr/>
        </p:nvCxnSpPr>
        <p:spPr>
          <a:xfrm flipH="1">
            <a:off x="5457453" y="5136078"/>
            <a:ext cx="1274369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10" idx="1"/>
          </p:cNvCxnSpPr>
          <p:nvPr/>
        </p:nvCxnSpPr>
        <p:spPr>
          <a:xfrm flipH="1">
            <a:off x="2364674" y="5136078"/>
            <a:ext cx="127437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04326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  <p:graphicFrame>
        <p:nvGraphicFramePr>
          <p:cNvPr id="3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3460750" y="1630363"/>
          <a:ext cx="1766888" cy="457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ClipArt" r:id="rId3" imgW="1765080" imgH="4578120" progId="">
                  <p:embed/>
                </p:oleObj>
              </mc:Choice>
              <mc:Fallback>
                <p:oleObj name="ClipArt" r:id="rId3" imgW="1765080" imgH="45781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0" y="1630363"/>
                        <a:ext cx="1766888" cy="457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457200" y="1924664"/>
            <a:ext cx="8229600" cy="428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000" kern="0" dirty="0" smtClean="0"/>
              <a:t>Do </a:t>
            </a:r>
            <a:r>
              <a:rPr lang="it-IT" sz="2000" kern="0" dirty="0" err="1" smtClean="0"/>
              <a:t>not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think</a:t>
            </a:r>
            <a:r>
              <a:rPr lang="it-IT" sz="2000" kern="0" dirty="0" smtClean="0"/>
              <a:t> or </a:t>
            </a:r>
            <a:r>
              <a:rPr lang="it-IT" sz="2000" kern="0" dirty="0" err="1" smtClean="0"/>
              <a:t>believe</a:t>
            </a:r>
            <a:r>
              <a:rPr lang="it-IT" sz="2000" kern="0" dirty="0" smtClean="0"/>
              <a:t> by </a:t>
            </a:r>
            <a:r>
              <a:rPr lang="it-IT" sz="2000" kern="0" dirty="0" err="1" smtClean="0"/>
              <a:t>yourselves</a:t>
            </a:r>
            <a:r>
              <a:rPr lang="it-IT" sz="2000" kern="0" dirty="0" smtClean="0"/>
              <a:t>:</a:t>
            </a:r>
          </a:p>
          <a:p>
            <a:pPr lvl="1">
              <a:buSzPct val="60000"/>
            </a:pPr>
            <a:r>
              <a:rPr lang="it-IT" sz="2000" kern="0" dirty="0" err="1" smtClean="0"/>
              <a:t>lack</a:t>
            </a:r>
            <a:r>
              <a:rPr lang="it-IT" sz="2000" kern="0" dirty="0" smtClean="0"/>
              <a:t> of </a:t>
            </a:r>
            <a:r>
              <a:rPr lang="it-IT" sz="2000" kern="0" dirty="0" err="1" smtClean="0"/>
              <a:t>novelty</a:t>
            </a:r>
            <a:endParaRPr lang="it-IT" sz="2000" kern="0" dirty="0" smtClean="0"/>
          </a:p>
          <a:p>
            <a:pPr lvl="1">
              <a:buSzPct val="60000"/>
            </a:pPr>
            <a:r>
              <a:rPr lang="it-IT" sz="2000" kern="0" dirty="0" smtClean="0"/>
              <a:t>lack of inventive step</a:t>
            </a:r>
          </a:p>
          <a:p>
            <a:pPr lvl="1">
              <a:buSzPct val="60000"/>
            </a:pPr>
            <a:endParaRPr lang="it-IT" sz="2000" kern="0" dirty="0" smtClean="0"/>
          </a:p>
          <a:p>
            <a:r>
              <a:rPr lang="it-IT" sz="2000" kern="0" dirty="0" err="1" smtClean="0"/>
              <a:t>When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somebody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says</a:t>
            </a:r>
            <a:r>
              <a:rPr lang="it-IT" sz="2000" kern="0" dirty="0" smtClean="0"/>
              <a:t>:</a:t>
            </a:r>
          </a:p>
          <a:p>
            <a:pPr lvl="1">
              <a:buSzPct val="60000"/>
            </a:pPr>
            <a:r>
              <a:rPr lang="it-IT" sz="2000" kern="0" dirty="0" smtClean="0"/>
              <a:t>“</a:t>
            </a:r>
            <a:r>
              <a:rPr lang="it-IT" sz="2000" kern="0" dirty="0" err="1" smtClean="0"/>
              <a:t>What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everybody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does</a:t>
            </a:r>
            <a:r>
              <a:rPr lang="it-IT" sz="2000" kern="0" dirty="0" smtClean="0"/>
              <a:t>”</a:t>
            </a:r>
          </a:p>
          <a:p>
            <a:pPr lvl="1">
              <a:buSzPct val="60000"/>
            </a:pPr>
            <a:r>
              <a:rPr lang="it-IT" sz="2000" kern="0" dirty="0" smtClean="0"/>
              <a:t>“</a:t>
            </a:r>
            <a:r>
              <a:rPr lang="it-IT" sz="2000" kern="0" dirty="0" err="1" smtClean="0"/>
              <a:t>What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you</a:t>
            </a:r>
            <a:r>
              <a:rPr lang="it-IT" sz="2000" kern="0" dirty="0" smtClean="0"/>
              <a:t> just </a:t>
            </a:r>
            <a:r>
              <a:rPr lang="it-IT" sz="2000" kern="0" dirty="0" err="1" smtClean="0"/>
              <a:t>have</a:t>
            </a:r>
            <a:r>
              <a:rPr lang="it-IT" sz="2000" kern="0" dirty="0" smtClean="0"/>
              <a:t> to do”</a:t>
            </a:r>
          </a:p>
          <a:p>
            <a:pPr>
              <a:buFont typeface="Monotype Sorts" pitchFamily="2" charset="2"/>
              <a:buNone/>
            </a:pPr>
            <a:r>
              <a:rPr lang="it-IT" sz="2000" kern="0" dirty="0" smtClean="0"/>
              <a:t>	</a:t>
            </a:r>
            <a:r>
              <a:rPr lang="it-IT" sz="2000" kern="0" dirty="0" err="1" smtClean="0"/>
              <a:t>those</a:t>
            </a:r>
            <a:r>
              <a:rPr lang="it-IT" sz="2000" kern="0" dirty="0" smtClean="0"/>
              <a:t> are </a:t>
            </a:r>
            <a:r>
              <a:rPr lang="it-IT" sz="2000" kern="0" dirty="0" err="1" smtClean="0"/>
              <a:t>sometimes</a:t>
            </a:r>
            <a:r>
              <a:rPr lang="it-IT" sz="2000" kern="0" dirty="0" smtClean="0"/>
              <a:t> the best </a:t>
            </a:r>
            <a:r>
              <a:rPr lang="it-IT" sz="2000" kern="0" dirty="0" err="1" smtClean="0"/>
              <a:t>patents</a:t>
            </a:r>
            <a:endParaRPr lang="it-IT" sz="2000" kern="0" dirty="0" smtClean="0"/>
          </a:p>
          <a:p>
            <a:pPr>
              <a:buFont typeface="Monotype Sorts" pitchFamily="2" charset="2"/>
              <a:buNone/>
            </a:pPr>
            <a:endParaRPr lang="it-IT" sz="2000" kern="0" dirty="0" smtClean="0"/>
          </a:p>
          <a:p>
            <a:pPr algn="ctr">
              <a:buFont typeface="Monotype Sorts" pitchFamily="2" charset="2"/>
              <a:buNone/>
            </a:pPr>
            <a:r>
              <a:rPr lang="it-IT" sz="2000" kern="0" dirty="0" smtClean="0"/>
              <a:t>Fill in an </a:t>
            </a:r>
            <a:r>
              <a:rPr lang="it-IT" sz="2000" b="1" kern="0" dirty="0" smtClean="0"/>
              <a:t>Invention Disclosure Form</a:t>
            </a:r>
            <a:r>
              <a:rPr lang="it-IT" sz="2000" kern="0" dirty="0" smtClean="0"/>
              <a:t> and submit it to the correct person inside </a:t>
            </a:r>
            <a:r>
              <a:rPr lang="it-IT" sz="2000" kern="0" dirty="0" err="1" smtClean="0"/>
              <a:t>your</a:t>
            </a:r>
            <a:r>
              <a:rPr lang="it-IT" sz="2000" kern="0" dirty="0" smtClean="0"/>
              <a:t> Organization for evaluation</a:t>
            </a:r>
            <a:endParaRPr lang="it-IT" sz="2000" kern="0" dirty="0"/>
          </a:p>
          <a:p>
            <a:pPr>
              <a:buFont typeface="Monotype Sorts" pitchFamily="2" charset="2"/>
              <a:buNone/>
            </a:pPr>
            <a:endParaRPr lang="it-IT" sz="2000" kern="0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985658"/>
            <a:ext cx="8229600" cy="939006"/>
          </a:xfrm>
          <a:noFill/>
          <a:ln/>
        </p:spPr>
        <p:txBody>
          <a:bodyPr/>
          <a:lstStyle/>
          <a:p>
            <a:r>
              <a:rPr lang="it-IT" dirty="0" smtClean="0"/>
              <a:t>Criteria for Patentability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840762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15311" y="1921858"/>
            <a:ext cx="770553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914400" lvl="1" indent="-457200" algn="l" eaLnBrk="1" hangingPunct="1">
              <a:buFont typeface="+mj-lt"/>
              <a:buAutoNum type="arabicPeriod"/>
            </a:pPr>
            <a:r>
              <a:rPr lang="it-IT" altLang="it-IT" sz="2000" b="1" dirty="0" smtClean="0">
                <a:latin typeface="Calibri" panose="020F0502020204030204" pitchFamily="34" charset="0"/>
              </a:rPr>
              <a:t>Novelty</a:t>
            </a:r>
            <a:endParaRPr lang="it-IT" altLang="it-IT" sz="2000" b="1" dirty="0">
              <a:latin typeface="Calibri" panose="020F0502020204030204" pitchFamily="34" charset="0"/>
            </a:endParaRPr>
          </a:p>
          <a:p>
            <a:pPr marL="1257300" lvl="2" indent="-342900" algn="l" eaLnBrk="1" hangingPunct="1">
              <a:buFont typeface="Arial" panose="020B0604020202020204" pitchFamily="34" charset="0"/>
              <a:buChar char="•"/>
            </a:pPr>
            <a:r>
              <a:rPr lang="it-IT" altLang="it-IT" sz="2000" dirty="0" err="1">
                <a:latin typeface="Calibri" panose="020F0502020204030204" pitchFamily="34" charset="0"/>
              </a:rPr>
              <a:t>Not</a:t>
            </a:r>
            <a:r>
              <a:rPr lang="it-IT" altLang="it-IT" sz="2000" dirty="0">
                <a:latin typeface="Calibri" panose="020F0502020204030204" pitchFamily="34" charset="0"/>
              </a:rPr>
              <a:t> </a:t>
            </a:r>
            <a:r>
              <a:rPr lang="it-IT" altLang="it-IT" sz="2000" dirty="0" err="1">
                <a:latin typeface="Calibri" panose="020F0502020204030204" pitchFamily="34" charset="0"/>
              </a:rPr>
              <a:t>known</a:t>
            </a:r>
            <a:r>
              <a:rPr lang="it-IT" altLang="it-IT" sz="2000" dirty="0">
                <a:latin typeface="Calibri" panose="020F0502020204030204" pitchFamily="34" charset="0"/>
              </a:rPr>
              <a:t> to the public</a:t>
            </a:r>
          </a:p>
          <a:p>
            <a:pPr marL="1257300" lvl="2" indent="-342900" algn="l" eaLnBrk="1" hangingPunct="1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Calibri" panose="020F0502020204030204" pitchFamily="34" charset="0"/>
              </a:rPr>
              <a:t>Small </a:t>
            </a:r>
            <a:r>
              <a:rPr lang="it-IT" altLang="it-IT" sz="2000" dirty="0" err="1">
                <a:latin typeface="Calibri" panose="020F0502020204030204" pitchFamily="34" charset="0"/>
              </a:rPr>
              <a:t>difference</a:t>
            </a:r>
            <a:r>
              <a:rPr lang="it-IT" altLang="it-IT" sz="2000" dirty="0">
                <a:latin typeface="Calibri" panose="020F0502020204030204" pitchFamily="34" charset="0"/>
              </a:rPr>
              <a:t> </a:t>
            </a:r>
            <a:r>
              <a:rPr lang="it-IT" altLang="it-IT" sz="2000" dirty="0" err="1">
                <a:latin typeface="Calibri" panose="020F0502020204030204" pitchFamily="34" charset="0"/>
              </a:rPr>
              <a:t>is</a:t>
            </a:r>
            <a:r>
              <a:rPr lang="it-IT" altLang="it-IT" sz="2000" dirty="0">
                <a:latin typeface="Calibri" panose="020F0502020204030204" pitchFamily="34" charset="0"/>
              </a:rPr>
              <a:t> decisive</a:t>
            </a:r>
          </a:p>
          <a:p>
            <a:pPr marL="914400" lvl="1" indent="-457200" algn="l" eaLnBrk="1" hangingPunct="1">
              <a:buFont typeface="Arial" panose="020B0604020202020204" pitchFamily="34" charset="0"/>
              <a:buChar char="•"/>
            </a:pPr>
            <a:endParaRPr lang="it-IT" altLang="it-IT" sz="2000" dirty="0" smtClean="0">
              <a:latin typeface="Calibri" panose="020F0502020204030204" pitchFamily="34" charset="0"/>
            </a:endParaRPr>
          </a:p>
          <a:p>
            <a:pPr marL="914400" lvl="1" indent="-457200" algn="l" eaLnBrk="1" hangingPunct="1">
              <a:buFont typeface="+mj-lt"/>
              <a:buAutoNum type="arabicPeriod" startAt="2"/>
            </a:pPr>
            <a:r>
              <a:rPr lang="it-IT" altLang="it-IT" sz="2000" b="1" dirty="0" smtClean="0">
                <a:latin typeface="Calibri" panose="020F0502020204030204" pitchFamily="34" charset="0"/>
              </a:rPr>
              <a:t>Non-obviousness </a:t>
            </a:r>
            <a:r>
              <a:rPr lang="it-IT" altLang="it-IT" sz="2000" b="1" dirty="0">
                <a:latin typeface="Calibri" panose="020F0502020204030204" pitchFamily="34" charset="0"/>
              </a:rPr>
              <a:t>(inventive step)</a:t>
            </a:r>
          </a:p>
          <a:p>
            <a:pPr marL="1257300" lvl="2" indent="-342900" algn="l" eaLnBrk="1" hangingPunct="1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Calibri" panose="020F0502020204030204" pitchFamily="34" charset="0"/>
              </a:rPr>
              <a:t>To be </a:t>
            </a:r>
            <a:r>
              <a:rPr lang="it-IT" altLang="it-IT" sz="2000" dirty="0" err="1">
                <a:latin typeface="Calibri" panose="020F0502020204030204" pitchFamily="34" charset="0"/>
              </a:rPr>
              <a:t>judged</a:t>
            </a:r>
            <a:r>
              <a:rPr lang="it-IT" altLang="it-IT" sz="2000" dirty="0">
                <a:latin typeface="Calibri" panose="020F0502020204030204" pitchFamily="34" charset="0"/>
              </a:rPr>
              <a:t> in </a:t>
            </a:r>
            <a:r>
              <a:rPr lang="it-IT" altLang="it-IT" sz="2000" dirty="0" err="1">
                <a:latin typeface="Calibri" panose="020F0502020204030204" pitchFamily="34" charset="0"/>
              </a:rPr>
              <a:t>comparison</a:t>
            </a:r>
            <a:r>
              <a:rPr lang="it-IT" altLang="it-IT" sz="2000" dirty="0">
                <a:latin typeface="Calibri" panose="020F0502020204030204" pitchFamily="34" charset="0"/>
              </a:rPr>
              <a:t> with </a:t>
            </a:r>
            <a:r>
              <a:rPr lang="it-IT" altLang="it-IT" sz="2000" dirty="0" err="1">
                <a:latin typeface="Calibri" panose="020F0502020204030204" pitchFamily="34" charset="0"/>
              </a:rPr>
              <a:t>prior</a:t>
            </a:r>
            <a:r>
              <a:rPr lang="it-IT" altLang="it-IT" sz="2000" dirty="0">
                <a:latin typeface="Calibri" panose="020F0502020204030204" pitchFamily="34" charset="0"/>
              </a:rPr>
              <a:t> art</a:t>
            </a:r>
          </a:p>
          <a:p>
            <a:pPr marL="1257300" lvl="2" indent="-342900" algn="l" eaLnBrk="1" hangingPunct="1">
              <a:buFont typeface="Arial" panose="020B0604020202020204" pitchFamily="34" charset="0"/>
              <a:buChar char="•"/>
            </a:pPr>
            <a:r>
              <a:rPr lang="it-IT" altLang="it-IT" sz="2000" dirty="0" smtClean="0">
                <a:latin typeface="Calibri" panose="020F0502020204030204" pitchFamily="34" charset="0"/>
              </a:rPr>
              <a:t>A </a:t>
            </a:r>
            <a:r>
              <a:rPr lang="it-IT" altLang="it-IT" sz="2000" dirty="0" err="1">
                <a:latin typeface="Calibri" panose="020F0502020204030204" pitchFamily="34" charset="0"/>
              </a:rPr>
              <a:t>question</a:t>
            </a:r>
            <a:r>
              <a:rPr lang="it-IT" altLang="it-IT" sz="2000" dirty="0">
                <a:latin typeface="Calibri" panose="020F0502020204030204" pitchFamily="34" charset="0"/>
              </a:rPr>
              <a:t> for </a:t>
            </a:r>
            <a:r>
              <a:rPr lang="it-IT" altLang="it-IT" sz="2000" dirty="0" err="1">
                <a:latin typeface="Calibri" panose="020F0502020204030204" pitchFamily="34" charset="0"/>
              </a:rPr>
              <a:t>patent</a:t>
            </a:r>
            <a:r>
              <a:rPr lang="it-IT" altLang="it-IT" sz="2000" dirty="0">
                <a:latin typeface="Calibri" panose="020F0502020204030204" pitchFamily="34" charset="0"/>
              </a:rPr>
              <a:t> </a:t>
            </a:r>
            <a:r>
              <a:rPr lang="it-IT" altLang="it-IT" sz="2000" dirty="0" err="1">
                <a:latin typeface="Calibri" panose="020F0502020204030204" pitchFamily="34" charset="0"/>
              </a:rPr>
              <a:t>experts</a:t>
            </a:r>
            <a:r>
              <a:rPr lang="it-IT" altLang="it-IT" sz="2000" dirty="0">
                <a:latin typeface="Calibri" panose="020F0502020204030204" pitchFamily="34" charset="0"/>
              </a:rPr>
              <a:t> </a:t>
            </a:r>
            <a:r>
              <a:rPr lang="it-IT" altLang="it-IT" sz="2000" dirty="0" err="1">
                <a:latin typeface="Calibri" panose="020F0502020204030204" pitchFamily="34" charset="0"/>
              </a:rPr>
              <a:t>only</a:t>
            </a:r>
            <a:endParaRPr lang="it-IT" altLang="it-IT" sz="2000" dirty="0">
              <a:latin typeface="Calibri" panose="020F0502020204030204" pitchFamily="34" charset="0"/>
            </a:endParaRPr>
          </a:p>
          <a:p>
            <a:pPr lvl="3" algn="l" eaLnBrk="1" hangingPunct="1"/>
            <a:r>
              <a:rPr lang="it-IT" altLang="it-IT" dirty="0" smtClean="0">
                <a:latin typeface="Calibri" panose="020F0502020204030204" pitchFamily="34" charset="0"/>
              </a:rPr>
              <a:t>- you </a:t>
            </a:r>
            <a:r>
              <a:rPr lang="it-IT" altLang="it-IT" dirty="0">
                <a:latin typeface="Calibri" panose="020F0502020204030204" pitchFamily="34" charset="0"/>
              </a:rPr>
              <a:t>should never decide this question for yourself</a:t>
            </a:r>
          </a:p>
          <a:p>
            <a:pPr marL="914400" lvl="1" indent="-457200" algn="l" eaLnBrk="1" hangingPunct="1">
              <a:buFont typeface="Arial" panose="020B0604020202020204" pitchFamily="34" charset="0"/>
              <a:buChar char="•"/>
            </a:pPr>
            <a:endParaRPr lang="it-IT" altLang="it-IT" sz="2000" dirty="0" smtClean="0">
              <a:latin typeface="Calibri" panose="020F0502020204030204" pitchFamily="34" charset="0"/>
            </a:endParaRPr>
          </a:p>
          <a:p>
            <a:pPr marL="914400" lvl="1" indent="-457200" algn="l" eaLnBrk="1" hangingPunct="1">
              <a:buFont typeface="+mj-lt"/>
              <a:buAutoNum type="arabicPeriod" startAt="3"/>
            </a:pPr>
            <a:r>
              <a:rPr lang="it-IT" altLang="it-IT" sz="2000" b="1" dirty="0" smtClean="0">
                <a:latin typeface="Calibri" panose="020F0502020204030204" pitchFamily="34" charset="0"/>
              </a:rPr>
              <a:t>Industrial </a:t>
            </a:r>
            <a:r>
              <a:rPr lang="it-IT" altLang="it-IT" sz="2000" b="1" dirty="0">
                <a:latin typeface="Calibri" panose="020F0502020204030204" pitchFamily="34" charset="0"/>
              </a:rPr>
              <a:t>application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985658"/>
            <a:ext cx="8229600" cy="939006"/>
          </a:xfrm>
          <a:noFill/>
          <a:ln/>
        </p:spPr>
        <p:txBody>
          <a:bodyPr/>
          <a:lstStyle/>
          <a:p>
            <a:r>
              <a:rPr lang="it-IT" dirty="0" smtClean="0"/>
              <a:t>Criteria for Patentability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516686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  <p:sp>
        <p:nvSpPr>
          <p:cNvPr id="3" name="Segnaposto numero diapositiva 3"/>
          <p:cNvSpPr txBox="1">
            <a:spLocks/>
          </p:cNvSpPr>
          <p:nvPr/>
        </p:nvSpPr>
        <p:spPr bwMode="auto">
          <a:xfrm>
            <a:off x="3479007" y="6535738"/>
            <a:ext cx="217011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404040"/>
                </a:solidFill>
                <a:latin typeface="Helvetica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38</a:t>
            </a:fld>
            <a:endParaRPr lang="it-IT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985658"/>
            <a:ext cx="8229600" cy="593760"/>
          </a:xfrm>
          <a:noFill/>
          <a:ln/>
        </p:spPr>
        <p:txBody>
          <a:bodyPr/>
          <a:lstStyle/>
          <a:p>
            <a:r>
              <a:rPr lang="it-IT" dirty="0" smtClean="0"/>
              <a:t>Criteria for Patentability: what cannot be patented</a:t>
            </a:r>
            <a:endParaRPr lang="it-IT" dirty="0"/>
          </a:p>
        </p:txBody>
      </p:sp>
      <p:pic>
        <p:nvPicPr>
          <p:cNvPr id="6" name="Picture 4" descr="C:\Users\corrado.borsano.METROCONSULT\Desktop\PISA CORSO\a5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58" y="1413839"/>
            <a:ext cx="3300111" cy="512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220599" y="2671946"/>
            <a:ext cx="1816523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European</a:t>
            </a:r>
            <a:endParaRPr lang="it-IT" sz="2400" b="1" dirty="0" smtClean="0"/>
          </a:p>
          <a:p>
            <a:r>
              <a:rPr lang="it-IT" sz="2400" b="1" dirty="0" err="1" smtClean="0"/>
              <a:t>Patent</a:t>
            </a:r>
            <a:endParaRPr lang="it-IT" sz="2400" b="1" dirty="0" smtClean="0"/>
          </a:p>
          <a:p>
            <a:r>
              <a:rPr lang="it-IT" sz="2400" b="1" dirty="0" smtClean="0"/>
              <a:t>Convention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sz="1800" dirty="0" err="1" smtClean="0"/>
              <a:t>Equivalent</a:t>
            </a:r>
            <a:endParaRPr lang="it-IT" sz="1800" dirty="0" smtClean="0"/>
          </a:p>
          <a:p>
            <a:r>
              <a:rPr lang="it-IT" sz="1800" dirty="0" err="1" smtClean="0"/>
              <a:t>Provisions</a:t>
            </a:r>
            <a:r>
              <a:rPr lang="it-IT" sz="1800" dirty="0" smtClean="0"/>
              <a:t> in</a:t>
            </a:r>
          </a:p>
          <a:p>
            <a:r>
              <a:rPr lang="it-IT" sz="1800" dirty="0"/>
              <a:t>t</a:t>
            </a:r>
            <a:r>
              <a:rPr lang="it-IT" sz="1800" dirty="0" smtClean="0"/>
              <a:t>he </a:t>
            </a:r>
            <a:r>
              <a:rPr lang="it-IT" sz="1800" dirty="0" err="1" smtClean="0"/>
              <a:t>Italian</a:t>
            </a:r>
            <a:r>
              <a:rPr lang="it-IT" sz="1800" dirty="0" smtClean="0"/>
              <a:t> </a:t>
            </a:r>
          </a:p>
          <a:p>
            <a:r>
              <a:rPr lang="it-IT" sz="1800" dirty="0" err="1" smtClean="0"/>
              <a:t>Patent</a:t>
            </a:r>
            <a:r>
              <a:rPr lang="it-IT" sz="1800" dirty="0" smtClean="0"/>
              <a:t> law</a:t>
            </a:r>
            <a:endParaRPr lang="it-IT" sz="1800" dirty="0"/>
          </a:p>
        </p:txBody>
      </p:sp>
      <p:pic>
        <p:nvPicPr>
          <p:cNvPr id="8" name="Picture 2" descr="C:\Users\corrado.borsano.METROCONSULT\Desktop\PISA CORSO\figure-citazioni\Immag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6" y="1413839"/>
            <a:ext cx="3410569" cy="48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94706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500187" y="1752600"/>
            <a:ext cx="62279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Is there a technical problem to be solved?</a:t>
            </a:r>
            <a:endParaRPr lang="it-IT" altLang="it-IT" dirty="0">
              <a:latin typeface="Calibri" panose="020F0502020204030204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031815" y="2671763"/>
            <a:ext cx="516465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Is there a deficiency in the known solutions </a:t>
            </a:r>
          </a:p>
          <a:p>
            <a:pPr algn="ctr"/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rendering them useless to the purpose?</a:t>
            </a:r>
            <a:endParaRPr lang="it-IT" altLang="it-IT" dirty="0">
              <a:latin typeface="Calibri" panose="020F0502020204030204" pitchFamily="34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3785390" y="3962400"/>
            <a:ext cx="20564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Is there a basic idea</a:t>
            </a:r>
            <a:endParaRPr lang="it-IT" altLang="it-IT" dirty="0">
              <a:latin typeface="Calibri" panose="020F0502020204030204" pitchFamily="34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3072149" y="4252913"/>
            <a:ext cx="34240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or solving the technical problem</a:t>
            </a:r>
            <a:endParaRPr lang="it-IT" altLang="it-IT" dirty="0">
              <a:latin typeface="Calibri" panose="020F0502020204030204" pitchFamily="34" charset="0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2170012" y="4517066"/>
            <a:ext cx="54210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 a non obvious way vis-à-vis the known solutions 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  <a:endParaRPr lang="it-IT" altLang="it-IT" dirty="0">
              <a:latin typeface="Calibri" panose="020F0502020204030204" pitchFamily="34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713205" y="5607204"/>
            <a:ext cx="5633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b="1" dirty="0">
                <a:latin typeface="Calibri" panose="020F0502020204030204" pitchFamily="34" charset="0"/>
              </a:rPr>
              <a:t>TECHNICAL SOLUTION </a:t>
            </a:r>
            <a:r>
              <a:rPr lang="it-IT" altLang="it-IT" b="1" dirty="0" smtClean="0">
                <a:latin typeface="Calibri" panose="020F0502020204030204" pitchFamily="34" charset="0"/>
              </a:rPr>
              <a:t>	            </a:t>
            </a:r>
            <a:r>
              <a:rPr lang="it-IT" altLang="it-IT" b="1" dirty="0">
                <a:latin typeface="Calibri" panose="020F0502020204030204" pitchFamily="34" charset="0"/>
              </a:rPr>
              <a:t>TECHNICAL EFFECT</a:t>
            </a: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4471987" y="20574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0620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auto">
          <a:xfrm>
            <a:off x="4471987" y="4896297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0620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4471987" y="33528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0620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AutoShape 24"/>
          <p:cNvSpPr>
            <a:spLocks noChangeArrowheads="1"/>
          </p:cNvSpPr>
          <p:nvPr/>
        </p:nvSpPr>
        <p:spPr bwMode="auto">
          <a:xfrm>
            <a:off x="4395787" y="5638800"/>
            <a:ext cx="609600" cy="3048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rgbClr val="0620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985658"/>
            <a:ext cx="8229600" cy="939006"/>
          </a:xfrm>
          <a:noFill/>
          <a:ln/>
        </p:spPr>
        <p:txBody>
          <a:bodyPr/>
          <a:lstStyle/>
          <a:p>
            <a:r>
              <a:rPr lang="it-IT" dirty="0" smtClean="0"/>
              <a:t>Problem-Solution Approach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72996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381375" y="944563"/>
            <a:ext cx="23749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600" b="1" dirty="0" err="1" smtClean="0">
                <a:latin typeface="Calibri" panose="020F0502020204030204" pitchFamily="34" charset="0"/>
              </a:rPr>
              <a:t>Services</a:t>
            </a:r>
            <a:endParaRPr lang="it-IT" sz="2600" b="1" dirty="0">
              <a:latin typeface="Calibri" panose="020F050202020403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33425" y="2761013"/>
            <a:ext cx="81407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l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</a:rPr>
              <a:t>   Patents and Utility Models</a:t>
            </a:r>
          </a:p>
          <a:p>
            <a:pPr marL="285750" indent="-285750" algn="l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</a:rPr>
              <a:t>   Trademarks, Design, Domain Names</a:t>
            </a:r>
          </a:p>
          <a:p>
            <a:pPr marL="285750" indent="-285750" algn="l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</a:rPr>
              <a:t>   Copyright</a:t>
            </a:r>
          </a:p>
          <a:p>
            <a:pPr marL="285750" indent="-285750" algn="l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</a:rPr>
              <a:t>   Software</a:t>
            </a:r>
          </a:p>
          <a:p>
            <a:pPr marL="285750" indent="-285750" algn="l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</a:rPr>
              <a:t>   Documentation Research </a:t>
            </a:r>
          </a:p>
          <a:p>
            <a:pPr marL="285750" indent="-285750" algn="l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</a:rPr>
              <a:t>   Market Surveillance</a:t>
            </a:r>
          </a:p>
          <a:p>
            <a:pPr marL="285750" indent="-285750" algn="l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</a:rPr>
              <a:t>   Legal Consultancy</a:t>
            </a:r>
          </a:p>
          <a:p>
            <a:pPr marL="285750" indent="-285750" algn="l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</a:rPr>
              <a:t>   IP Valuation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33425" y="1654175"/>
            <a:ext cx="80512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 smtClean="0">
                <a:latin typeface="Calibri" panose="020F0502020204030204" pitchFamily="34" charset="0"/>
              </a:rPr>
              <a:t>Metroconsult offers all around the world a wide range of high quality services and tailored solutions to maximize the value of IP Rights.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4220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16742" y="1062251"/>
            <a:ext cx="8406254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 altLang="it-IT" dirty="0" smtClean="0">
              <a:latin typeface="Calibri" panose="020F0502020204030204" pitchFamily="34" charset="0"/>
            </a:endParaRPr>
          </a:p>
          <a:p>
            <a:endParaRPr lang="it-IT" altLang="it-IT" dirty="0">
              <a:latin typeface="Calibri" panose="020F0502020204030204" pitchFamily="34" charset="0"/>
            </a:endParaRPr>
          </a:p>
          <a:p>
            <a:pPr algn="ctr"/>
            <a:r>
              <a:rPr lang="it-IT" altLang="it-IT" dirty="0" smtClean="0">
                <a:latin typeface="Calibri" panose="020F0502020204030204" pitchFamily="34" charset="0"/>
              </a:rPr>
              <a:t>The simpler the basic idea 		The higher its value</a:t>
            </a:r>
          </a:p>
          <a:p>
            <a:pPr algn="ctr"/>
            <a:endParaRPr lang="it-IT" altLang="it-IT" dirty="0" smtClean="0">
              <a:latin typeface="Calibri" panose="020F0502020204030204" pitchFamily="34" charset="0"/>
            </a:endParaRPr>
          </a:p>
          <a:p>
            <a:pPr algn="ctr"/>
            <a:endParaRPr lang="it-IT" altLang="it-IT" dirty="0">
              <a:latin typeface="Calibri" panose="020F0502020204030204" pitchFamily="34" charset="0"/>
            </a:endParaRPr>
          </a:p>
          <a:p>
            <a:pPr algn="ctr"/>
            <a:r>
              <a:rPr lang="it-IT" altLang="it-IT" dirty="0" smtClean="0">
                <a:latin typeface="Calibri" panose="020F0502020204030204" pitchFamily="34" charset="0"/>
              </a:rPr>
              <a:t>The more the basic idea can 		The higher its value</a:t>
            </a:r>
          </a:p>
          <a:p>
            <a:r>
              <a:rPr lang="it-IT" altLang="it-IT" dirty="0">
                <a:latin typeface="Calibri" panose="020F0502020204030204" pitchFamily="34" charset="0"/>
              </a:rPr>
              <a:t> </a:t>
            </a:r>
            <a:r>
              <a:rPr lang="it-IT" altLang="it-IT" dirty="0" smtClean="0">
                <a:latin typeface="Calibri" panose="020F0502020204030204" pitchFamily="34" charset="0"/>
              </a:rPr>
              <a:t>           be easily identified</a:t>
            </a:r>
            <a:r>
              <a:rPr lang="it-IT" altLang="it-IT" dirty="0">
                <a:latin typeface="Calibri" panose="020F0502020204030204" pitchFamily="34" charset="0"/>
              </a:rPr>
              <a:t> </a:t>
            </a:r>
            <a:r>
              <a:rPr lang="it-IT" altLang="it-IT" dirty="0" smtClean="0">
                <a:latin typeface="Calibri" panose="020F0502020204030204" pitchFamily="34" charset="0"/>
              </a:rPr>
              <a:t>(with respect </a:t>
            </a:r>
          </a:p>
          <a:p>
            <a:r>
              <a:rPr lang="it-IT" altLang="it-IT" dirty="0" smtClean="0">
                <a:latin typeface="Calibri" panose="020F0502020204030204" pitchFamily="34" charset="0"/>
              </a:rPr>
              <a:t>                 to the rest of the project)</a:t>
            </a:r>
          </a:p>
          <a:p>
            <a:endParaRPr lang="it-IT" altLang="it-IT" dirty="0" smtClean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it-IT" b="1" dirty="0" smtClean="0">
              <a:latin typeface="Calibri" panose="020F0502020204030204" pitchFamily="34" charset="0"/>
            </a:endParaRPr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 panose="020F0502020204030204" pitchFamily="34" charset="0"/>
              </a:rPr>
              <a:t>The </a:t>
            </a:r>
            <a:r>
              <a:rPr lang="it-IT" dirty="0">
                <a:latin typeface="Calibri" panose="020F0502020204030204" pitchFamily="34" charset="0"/>
              </a:rPr>
              <a:t>same considerations apply to </a:t>
            </a:r>
            <a:r>
              <a:rPr lang="it-IT" dirty="0" smtClean="0">
                <a:latin typeface="Calibri" panose="020F0502020204030204" pitchFamily="34" charset="0"/>
              </a:rPr>
              <a:t>the </a:t>
            </a:r>
            <a:r>
              <a:rPr lang="it-IT" b="1" dirty="0" smtClean="0">
                <a:latin typeface="Calibri" panose="020F0502020204030204" pitchFamily="34" charset="0"/>
              </a:rPr>
              <a:t>SOFTWARE INVENTIONS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smtClean="0">
                <a:latin typeface="Calibri" panose="020F0502020204030204" pitchFamily="34" charset="0"/>
              </a:rPr>
              <a:t>when </a:t>
            </a:r>
            <a:r>
              <a:rPr lang="it-IT" dirty="0">
                <a:latin typeface="Calibri" panose="020F0502020204030204" pitchFamily="34" charset="0"/>
              </a:rPr>
              <a:t>the software can be considered as a means </a:t>
            </a:r>
            <a:r>
              <a:rPr lang="it-IT" dirty="0" smtClean="0">
                <a:latin typeface="Calibri" panose="020F0502020204030204" pitchFamily="34" charset="0"/>
              </a:rPr>
              <a:t>for the embodiment </a:t>
            </a:r>
            <a:r>
              <a:rPr lang="it-IT" dirty="0">
                <a:latin typeface="Calibri" panose="020F0502020204030204" pitchFamily="34" charset="0"/>
              </a:rPr>
              <a:t>of the invention </a:t>
            </a:r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it-IT" dirty="0">
              <a:latin typeface="Calibri" panose="020F0502020204030204" pitchFamily="34" charset="0"/>
            </a:endParaRPr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</a:rPr>
              <a:t>The software is patentable in the technical </a:t>
            </a:r>
            <a:r>
              <a:rPr lang="it-IT" dirty="0" smtClean="0">
                <a:latin typeface="Calibri" panose="020F0502020204030204" pitchFamily="34" charset="0"/>
              </a:rPr>
              <a:t>results and </a:t>
            </a:r>
            <a:r>
              <a:rPr lang="it-IT" dirty="0" err="1">
                <a:latin typeface="Calibri" panose="020F0502020204030204" pitchFamily="34" charset="0"/>
              </a:rPr>
              <a:t>not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smtClean="0">
                <a:latin typeface="Calibri" panose="020F0502020204030204" pitchFamily="34" charset="0"/>
              </a:rPr>
              <a:t>per se («</a:t>
            </a:r>
            <a:r>
              <a:rPr lang="it-IT" u="sng" dirty="0" err="1" smtClean="0">
                <a:latin typeface="Calibri" panose="020F0502020204030204" pitchFamily="34" charset="0"/>
              </a:rPr>
              <a:t>as</a:t>
            </a:r>
            <a:r>
              <a:rPr lang="it-IT" u="sng" dirty="0" smtClean="0">
                <a:latin typeface="Calibri" panose="020F0502020204030204" pitchFamily="34" charset="0"/>
              </a:rPr>
              <a:t> </a:t>
            </a:r>
            <a:r>
              <a:rPr lang="it-IT" u="sng" dirty="0" err="1" smtClean="0">
                <a:latin typeface="Calibri" panose="020F0502020204030204" pitchFamily="34" charset="0"/>
              </a:rPr>
              <a:t>such</a:t>
            </a:r>
            <a:r>
              <a:rPr lang="it-IT" dirty="0" smtClean="0">
                <a:latin typeface="Calibri" panose="020F0502020204030204" pitchFamily="34" charset="0"/>
              </a:rPr>
              <a:t>»)</a:t>
            </a:r>
            <a:endParaRPr lang="it-IT" altLang="it-IT" dirty="0" smtClean="0">
              <a:latin typeface="Calibri" panose="020F0502020204030204" pitchFamily="34" charset="0"/>
            </a:endParaRPr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>
            <a:off x="4590714" y="1683489"/>
            <a:ext cx="609600" cy="3048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rgbClr val="0620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4590714" y="2627255"/>
            <a:ext cx="609600" cy="3048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rgbClr val="0620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87166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000124"/>
            <a:ext cx="8229600" cy="836879"/>
          </a:xfrm>
        </p:spPr>
        <p:txBody>
          <a:bodyPr/>
          <a:lstStyle/>
          <a:p>
            <a:r>
              <a:rPr lang="it-IT" dirty="0" smtClean="0"/>
              <a:t>What is «Technical»?</a:t>
            </a:r>
            <a:endParaRPr lang="it-IT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90479"/>
            <a:ext cx="8229600" cy="4246114"/>
          </a:xfrm>
        </p:spPr>
        <p:txBody>
          <a:bodyPr/>
          <a:lstStyle/>
          <a:p>
            <a:r>
              <a:rPr lang="en-US" sz="2000" dirty="0"/>
              <a:t>There is no definition of the term “technical” in the patent law, as it is extremely difficult to find a definition which might be valid for all the technology fields and that might be valid also in the future.</a:t>
            </a:r>
          </a:p>
          <a:p>
            <a:endParaRPr lang="en-US" sz="2000" dirty="0"/>
          </a:p>
          <a:p>
            <a:r>
              <a:rPr lang="en-US" sz="2000" dirty="0"/>
              <a:t>Thus, reference must be made to the EPO Case Law containing the decisions taken by the Board of Appeals.</a:t>
            </a:r>
          </a:p>
          <a:p>
            <a:endParaRPr lang="en-US" sz="2000" dirty="0"/>
          </a:p>
          <a:p>
            <a:r>
              <a:rPr lang="en-US" sz="2000" dirty="0"/>
              <a:t>Examples of what is considered technical (software domain):</a:t>
            </a:r>
          </a:p>
          <a:p>
            <a:pPr lvl="1"/>
            <a:r>
              <a:rPr lang="en-US" sz="1800" dirty="0" smtClean="0"/>
              <a:t>processing </a:t>
            </a:r>
            <a:r>
              <a:rPr lang="en-US" sz="1800" dirty="0"/>
              <a:t>physical data in a system which affects the control of an industrial </a:t>
            </a:r>
            <a:r>
              <a:rPr lang="en-US" sz="1800" dirty="0" smtClean="0"/>
              <a:t>process;</a:t>
            </a:r>
          </a:p>
          <a:p>
            <a:pPr lvl="1"/>
            <a:r>
              <a:rPr lang="en-US" sz="1800" dirty="0" smtClean="0"/>
              <a:t>processing </a:t>
            </a:r>
            <a:r>
              <a:rPr lang="en-US" sz="1800" dirty="0"/>
              <a:t>which affects the way in which a computer operates such as a file compression </a:t>
            </a:r>
            <a:r>
              <a:rPr lang="en-US" sz="1800" dirty="0" smtClean="0"/>
              <a:t>algorithm;</a:t>
            </a:r>
          </a:p>
          <a:p>
            <a:pPr lvl="1"/>
            <a:r>
              <a:rPr lang="en-US" sz="1800" dirty="0" smtClean="0"/>
              <a:t>any </a:t>
            </a:r>
            <a:r>
              <a:rPr lang="en-US" sz="1800" dirty="0"/>
              <a:t>physical apparatus such as a computer or any of its components are considered to be technical.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72428357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000124"/>
            <a:ext cx="8229600" cy="836879"/>
          </a:xfrm>
        </p:spPr>
        <p:txBody>
          <a:bodyPr/>
          <a:lstStyle/>
          <a:p>
            <a:r>
              <a:rPr lang="it-IT" dirty="0" smtClean="0"/>
              <a:t>What is «not-Technical»?</a:t>
            </a:r>
            <a:endParaRPr lang="it-IT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90479"/>
            <a:ext cx="8229600" cy="4246114"/>
          </a:xfrm>
        </p:spPr>
        <p:txBody>
          <a:bodyPr/>
          <a:lstStyle/>
          <a:p>
            <a:r>
              <a:rPr lang="en-US" sz="2000" dirty="0"/>
              <a:t>Purely abstract concepts are considered as non-technical.</a:t>
            </a:r>
          </a:p>
          <a:p>
            <a:endParaRPr lang="en-US" sz="2000" dirty="0"/>
          </a:p>
          <a:p>
            <a:r>
              <a:rPr lang="en-US" sz="2000" dirty="0"/>
              <a:t>Examples of what is considered to be non-technical (software domain):</a:t>
            </a:r>
          </a:p>
          <a:p>
            <a:pPr lvl="1"/>
            <a:r>
              <a:rPr lang="en-US" sz="1800" dirty="0" smtClean="0"/>
              <a:t>sales </a:t>
            </a:r>
            <a:r>
              <a:rPr lang="en-US" sz="1800" dirty="0"/>
              <a:t>methods, trading, insurance </a:t>
            </a:r>
            <a:r>
              <a:rPr lang="en-US" sz="1800" dirty="0" smtClean="0"/>
              <a:t>schemes;</a:t>
            </a:r>
          </a:p>
          <a:p>
            <a:pPr lvl="1"/>
            <a:r>
              <a:rPr lang="en-US" sz="1800" dirty="0" smtClean="0"/>
              <a:t>business </a:t>
            </a:r>
            <a:r>
              <a:rPr lang="en-US" sz="1800" dirty="0"/>
              <a:t>administration acts (choosing a candidate for a job</a:t>
            </a:r>
            <a:r>
              <a:rPr lang="en-US" sz="1800" dirty="0" smtClean="0"/>
              <a:t>);</a:t>
            </a:r>
          </a:p>
          <a:p>
            <a:pPr lvl="1"/>
            <a:r>
              <a:rPr lang="en-US" sz="1800" dirty="0" smtClean="0"/>
              <a:t>modeling </a:t>
            </a:r>
            <a:r>
              <a:rPr lang="en-US" sz="1800" dirty="0"/>
              <a:t>a </a:t>
            </a:r>
            <a:r>
              <a:rPr lang="en-US" sz="1800" dirty="0" smtClean="0"/>
              <a:t>system;</a:t>
            </a:r>
          </a:p>
          <a:p>
            <a:pPr lvl="1"/>
            <a:r>
              <a:rPr lang="en-US" sz="1800" dirty="0" smtClean="0"/>
              <a:t>mathematical </a:t>
            </a:r>
            <a:r>
              <a:rPr lang="en-US" sz="1800" dirty="0"/>
              <a:t>methods describing the physical effects of an electronic filter.</a:t>
            </a:r>
          </a:p>
          <a:p>
            <a:endParaRPr lang="en-US" sz="2000" dirty="0"/>
          </a:p>
          <a:p>
            <a:r>
              <a:rPr lang="en-US" sz="2000" dirty="0"/>
              <a:t>In other words, the activities falling within the frame of the “non inventions” </a:t>
            </a:r>
            <a:r>
              <a:rPr lang="en-US" sz="2000" dirty="0" err="1"/>
              <a:t>tipically</a:t>
            </a:r>
            <a:r>
              <a:rPr lang="en-US" sz="2000" dirty="0"/>
              <a:t> represent abstract concepts devoid of any technical implication.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838861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  <p:graphicFrame>
        <p:nvGraphicFramePr>
          <p:cNvPr id="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324100" y="1928813"/>
          <a:ext cx="5168900" cy="416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ClipArt" r:id="rId3" imgW="5167080" imgH="4165560" progId="">
                  <p:embed/>
                </p:oleObj>
              </mc:Choice>
              <mc:Fallback>
                <p:oleObj name="ClipArt" r:id="rId3" imgW="5167080" imgH="41655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1928813"/>
                        <a:ext cx="5168900" cy="416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it-IT" sz="2000" b="1" kern="0" dirty="0" smtClean="0"/>
              <a:t>Types of legal protection for software</a:t>
            </a:r>
          </a:p>
          <a:p>
            <a:pPr marL="0" indent="0" algn="ctr">
              <a:buNone/>
            </a:pPr>
            <a:endParaRPr lang="it-IT" sz="2000" b="1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kern="0" dirty="0" smtClean="0"/>
              <a:t>Copyright</a:t>
            </a:r>
            <a:endParaRPr lang="it-IT" sz="2000" b="1" kern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kern="0" dirty="0" smtClean="0"/>
              <a:t>Only the form = the sequence of instructions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kern="0" dirty="0" smtClean="0"/>
              <a:t>No protection of idea, procedure, process, system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b="1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kern="0" dirty="0" smtClean="0"/>
              <a:t>Trade Secret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kern="0" dirty="0" smtClean="0"/>
              <a:t>Disclosure only with confidentiality obligation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it-IT" sz="2000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kern="0" dirty="0" smtClean="0"/>
              <a:t>Patent</a:t>
            </a:r>
            <a:endParaRPr lang="it-IT" sz="2000" b="1" kern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kern="0" dirty="0" smtClean="0"/>
              <a:t>Most effective level for protection of software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kern="0" dirty="0" smtClean="0"/>
              <a:t>Entire inventive concept is protected</a:t>
            </a:r>
            <a:endParaRPr lang="it-IT" sz="2000" kern="0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1025448"/>
            <a:ext cx="8229600" cy="939006"/>
          </a:xfrm>
          <a:noFill/>
          <a:ln/>
        </p:spPr>
        <p:txBody>
          <a:bodyPr/>
          <a:lstStyle/>
          <a:p>
            <a:r>
              <a:rPr lang="it-IT" dirty="0"/>
              <a:t>Software </a:t>
            </a:r>
            <a:r>
              <a:rPr lang="it-IT" dirty="0" err="1" smtClean="0"/>
              <a:t>Protection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131325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  <p:graphicFrame>
        <p:nvGraphicFramePr>
          <p:cNvPr id="3" name="Object 1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896238"/>
              </p:ext>
            </p:extLst>
          </p:nvPr>
        </p:nvGraphicFramePr>
        <p:xfrm>
          <a:off x="1472406" y="1527175"/>
          <a:ext cx="118427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6" name="ClipArt" r:id="rId3" imgW="1182600" imgH="583920" progId="MS_ClipArt_Gallery.2">
                  <p:embed/>
                </p:oleObj>
              </mc:Choice>
              <mc:Fallback>
                <p:oleObj name="ClipArt" r:id="rId3" imgW="1182600" imgH="58392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2406" y="1527175"/>
                        <a:ext cx="1184275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14"/>
          <p:cNvSpPr>
            <a:spLocks noChangeArrowheads="1"/>
          </p:cNvSpPr>
          <p:nvPr/>
        </p:nvSpPr>
        <p:spPr bwMode="auto">
          <a:xfrm rot="16200000" flipH="1">
            <a:off x="1943894" y="2143125"/>
            <a:ext cx="215900" cy="368300"/>
          </a:xfrm>
          <a:prstGeom prst="rightArrow">
            <a:avLst>
              <a:gd name="adj1" fmla="val 50000"/>
              <a:gd name="adj2" fmla="val 5002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3546576" y="1374775"/>
            <a:ext cx="2197206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altLang="it-IT" b="1" dirty="0" err="1">
                <a:solidFill>
                  <a:srgbClr val="3365FB"/>
                </a:solidFill>
                <a:latin typeface="Calibri" panose="020F0502020204030204" pitchFamily="34" charset="0"/>
              </a:rPr>
              <a:t>Invention</a:t>
            </a:r>
            <a:r>
              <a:rPr lang="it-IT" altLang="it-IT" b="1" dirty="0">
                <a:solidFill>
                  <a:srgbClr val="3365FB"/>
                </a:solidFill>
                <a:latin typeface="Calibri" panose="020F0502020204030204" pitchFamily="34" charset="0"/>
              </a:rPr>
              <a:t> </a:t>
            </a:r>
            <a:r>
              <a:rPr lang="it-IT" altLang="it-IT" b="1" dirty="0" err="1">
                <a:solidFill>
                  <a:srgbClr val="3365FB"/>
                </a:solidFill>
                <a:latin typeface="Calibri" panose="020F0502020204030204" pitchFamily="34" charset="0"/>
              </a:rPr>
              <a:t>Study</a:t>
            </a:r>
            <a:endParaRPr lang="it-IT" altLang="it-IT" b="1" dirty="0">
              <a:solidFill>
                <a:srgbClr val="3365FB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altLang="it-IT" b="1" dirty="0" err="1" smtClean="0">
                <a:solidFill>
                  <a:srgbClr val="3365FB"/>
                </a:solidFill>
                <a:latin typeface="Calibri" panose="020F0502020204030204" pitchFamily="34" charset="0"/>
              </a:rPr>
              <a:t>IDF</a:t>
            </a:r>
            <a:r>
              <a:rPr lang="it-IT" altLang="it-IT" b="1" dirty="0" smtClean="0">
                <a:solidFill>
                  <a:srgbClr val="3365FB"/>
                </a:solidFill>
                <a:latin typeface="Calibri" panose="020F0502020204030204" pitchFamily="34" charset="0"/>
              </a:rPr>
              <a:t> </a:t>
            </a:r>
            <a:r>
              <a:rPr lang="it-IT" altLang="it-IT" b="1" dirty="0" err="1" smtClean="0">
                <a:solidFill>
                  <a:srgbClr val="3365FB"/>
                </a:solidFill>
                <a:latin typeface="Calibri" panose="020F0502020204030204" pitchFamily="34" charset="0"/>
              </a:rPr>
              <a:t>submission</a:t>
            </a:r>
            <a:endParaRPr lang="it-IT" altLang="it-IT" b="1" dirty="0">
              <a:solidFill>
                <a:srgbClr val="3365FB"/>
              </a:solidFill>
              <a:latin typeface="Calibri" panose="020F0502020204030204" pitchFamily="34" charset="0"/>
            </a:endParaRP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 rot="16200000" flipH="1">
            <a:off x="4461265" y="2289175"/>
            <a:ext cx="215900" cy="368300"/>
          </a:xfrm>
          <a:prstGeom prst="rightArrow">
            <a:avLst>
              <a:gd name="adj1" fmla="val 50000"/>
              <a:gd name="adj2" fmla="val 50023"/>
            </a:avLst>
          </a:prstGeom>
          <a:noFill/>
          <a:ln w="12700">
            <a:solidFill>
              <a:srgbClr val="3365F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6755140" y="1634358"/>
            <a:ext cx="1057983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altLang="it-IT" sz="1800" dirty="0" err="1" smtClean="0">
                <a:solidFill>
                  <a:srgbClr val="FC0128"/>
                </a:solidFill>
                <a:latin typeface="Calibri" panose="020F0502020204030204" pitchFamily="34" charset="0"/>
              </a:rPr>
              <a:t>Inventors</a:t>
            </a:r>
            <a:endParaRPr lang="it-IT" altLang="it-IT" sz="1800" dirty="0">
              <a:solidFill>
                <a:srgbClr val="FC0128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Object 19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228951"/>
              </p:ext>
            </p:extLst>
          </p:nvPr>
        </p:nvGraphicFramePr>
        <p:xfrm>
          <a:off x="1518444" y="2546350"/>
          <a:ext cx="10922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7" name="ClipArt" r:id="rId5" imgW="1090440" imgH="742680" progId="MS_ClipArt_Gallery.2">
                  <p:embed/>
                </p:oleObj>
              </mc:Choice>
              <mc:Fallback>
                <p:oleObj name="ClipArt" r:id="rId5" imgW="1090440" imgH="74268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444" y="2546350"/>
                        <a:ext cx="10922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20"/>
          <p:cNvSpPr>
            <a:spLocks noChangeArrowheads="1"/>
          </p:cNvSpPr>
          <p:nvPr/>
        </p:nvSpPr>
        <p:spPr bwMode="auto">
          <a:xfrm rot="16200000" flipH="1">
            <a:off x="1943894" y="3362325"/>
            <a:ext cx="215900" cy="368300"/>
          </a:xfrm>
          <a:prstGeom prst="rightArrow">
            <a:avLst>
              <a:gd name="adj1" fmla="val 50000"/>
              <a:gd name="adj2" fmla="val 5002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3639294" y="2676525"/>
            <a:ext cx="201177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altLang="it-IT" b="1" dirty="0">
                <a:solidFill>
                  <a:srgbClr val="3365FB"/>
                </a:solidFill>
                <a:latin typeface="Calibri" panose="020F0502020204030204" pitchFamily="34" charset="0"/>
              </a:rPr>
              <a:t>Filing Decision</a:t>
            </a: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auto">
          <a:xfrm rot="16200000" flipH="1">
            <a:off x="4477140" y="3365500"/>
            <a:ext cx="215900" cy="368300"/>
          </a:xfrm>
          <a:prstGeom prst="rightArrow">
            <a:avLst>
              <a:gd name="adj1" fmla="val 50000"/>
              <a:gd name="adj2" fmla="val 50023"/>
            </a:avLst>
          </a:prstGeom>
          <a:noFill/>
          <a:ln w="12700">
            <a:solidFill>
              <a:srgbClr val="3365F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6598341" y="2649538"/>
            <a:ext cx="1371595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altLang="it-IT" sz="1800" dirty="0" err="1" smtClean="0">
                <a:solidFill>
                  <a:srgbClr val="FC0128"/>
                </a:solidFill>
                <a:latin typeface="Calibri" panose="020F0502020204030204" pitchFamily="34" charset="0"/>
              </a:rPr>
              <a:t>Decision</a:t>
            </a:r>
            <a:endParaRPr lang="it-IT" altLang="it-IT" sz="1800" dirty="0" smtClean="0">
              <a:solidFill>
                <a:srgbClr val="FC0128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altLang="it-IT" sz="1800" dirty="0" smtClean="0">
                <a:solidFill>
                  <a:srgbClr val="FC0128"/>
                </a:solidFill>
                <a:latin typeface="Calibri" panose="020F0502020204030204" pitchFamily="34" charset="0"/>
              </a:rPr>
              <a:t>Organization</a:t>
            </a:r>
            <a:endParaRPr lang="it-IT" altLang="it-IT" sz="1800" dirty="0">
              <a:solidFill>
                <a:srgbClr val="FC0128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4" name="Object 2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761893"/>
              </p:ext>
            </p:extLst>
          </p:nvPr>
        </p:nvGraphicFramePr>
        <p:xfrm>
          <a:off x="1637506" y="3776183"/>
          <a:ext cx="8540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8" name="ClipArt" r:id="rId7" imgW="852480" imgH="614160" progId="MS_ClipArt_Gallery.2">
                  <p:embed/>
                </p:oleObj>
              </mc:Choice>
              <mc:Fallback>
                <p:oleObj name="ClipArt" r:id="rId7" imgW="852480" imgH="61416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7506" y="3776183"/>
                        <a:ext cx="85407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utoShape 26"/>
          <p:cNvSpPr>
            <a:spLocks noChangeArrowheads="1"/>
          </p:cNvSpPr>
          <p:nvPr/>
        </p:nvSpPr>
        <p:spPr bwMode="auto">
          <a:xfrm rot="16200000" flipH="1">
            <a:off x="1943894" y="4432300"/>
            <a:ext cx="215900" cy="368300"/>
          </a:xfrm>
          <a:prstGeom prst="rightArrow">
            <a:avLst>
              <a:gd name="adj1" fmla="val 50000"/>
              <a:gd name="adj2" fmla="val 5002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3905810" y="3829050"/>
            <a:ext cx="1478739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altLang="it-IT" b="1">
                <a:solidFill>
                  <a:srgbClr val="3365FB"/>
                </a:solidFill>
                <a:latin typeface="Calibri" panose="020F0502020204030204" pitchFamily="34" charset="0"/>
              </a:rPr>
              <a:t>First Filing</a:t>
            </a:r>
          </a:p>
        </p:txBody>
      </p:sp>
      <p:sp>
        <p:nvSpPr>
          <p:cNvPr id="17" name="AutoShape 28"/>
          <p:cNvSpPr>
            <a:spLocks noChangeArrowheads="1"/>
          </p:cNvSpPr>
          <p:nvPr/>
        </p:nvSpPr>
        <p:spPr bwMode="auto">
          <a:xfrm rot="16200000" flipH="1">
            <a:off x="4477140" y="4432300"/>
            <a:ext cx="215900" cy="368300"/>
          </a:xfrm>
          <a:prstGeom prst="rightArrow">
            <a:avLst>
              <a:gd name="adj1" fmla="val 50000"/>
              <a:gd name="adj2" fmla="val 50023"/>
            </a:avLst>
          </a:prstGeom>
          <a:noFill/>
          <a:ln w="12700">
            <a:solidFill>
              <a:srgbClr val="3365F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6411461" y="3695685"/>
            <a:ext cx="1661866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altLang="it-IT" sz="1800" dirty="0" err="1" smtClean="0">
                <a:solidFill>
                  <a:srgbClr val="FC0128"/>
                </a:solidFill>
                <a:latin typeface="Calibri" panose="020F0502020204030204" pitchFamily="34" charset="0"/>
              </a:rPr>
              <a:t>Inventors</a:t>
            </a:r>
            <a:r>
              <a:rPr lang="it-IT" altLang="it-IT" sz="1800" dirty="0" smtClean="0">
                <a:solidFill>
                  <a:srgbClr val="FC0128"/>
                </a:solidFill>
                <a:latin typeface="Calibri" panose="020F0502020204030204" pitchFamily="34" charset="0"/>
              </a:rPr>
              <a:t>, </a:t>
            </a:r>
          </a:p>
          <a:p>
            <a:pPr algn="ctr"/>
            <a:r>
              <a:rPr lang="it-IT" altLang="it-IT" sz="1800" dirty="0" err="1">
                <a:solidFill>
                  <a:srgbClr val="FC0128"/>
                </a:solidFill>
                <a:latin typeface="Calibri" panose="020F0502020204030204" pitchFamily="34" charset="0"/>
              </a:rPr>
              <a:t>Patent</a:t>
            </a:r>
            <a:r>
              <a:rPr lang="it-IT" altLang="it-IT" sz="1800" dirty="0">
                <a:solidFill>
                  <a:srgbClr val="FC0128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800" dirty="0" err="1" smtClean="0">
                <a:solidFill>
                  <a:srgbClr val="FC0128"/>
                </a:solidFill>
                <a:latin typeface="Calibri" panose="020F0502020204030204" pitchFamily="34" charset="0"/>
              </a:rPr>
              <a:t>Attorney</a:t>
            </a:r>
            <a:endParaRPr lang="it-IT" altLang="it-IT" sz="1800" dirty="0">
              <a:solidFill>
                <a:srgbClr val="FC0128"/>
              </a:solidFill>
              <a:latin typeface="Calibri" panose="020F0502020204030204" pitchFamily="34" charset="0"/>
            </a:endParaRPr>
          </a:p>
        </p:txBody>
      </p:sp>
      <p:grpSp>
        <p:nvGrpSpPr>
          <p:cNvPr id="19" name="Group 31"/>
          <p:cNvGrpSpPr>
            <a:grpSpLocks/>
          </p:cNvGrpSpPr>
          <p:nvPr/>
        </p:nvGrpSpPr>
        <p:grpSpPr bwMode="auto">
          <a:xfrm>
            <a:off x="929481" y="5000113"/>
            <a:ext cx="2271713" cy="590550"/>
            <a:chOff x="599" y="3365"/>
            <a:chExt cx="1431" cy="372"/>
          </a:xfrm>
        </p:grpSpPr>
        <p:graphicFrame>
          <p:nvGraphicFramePr>
            <p:cNvPr id="20" name="Object 3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99" y="3384"/>
            <a:ext cx="509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9" name="ClipArt" r:id="rId9" imgW="806400" imgH="450720" progId="MS_ClipArt_Gallery.2">
                    <p:embed/>
                  </p:oleObj>
                </mc:Choice>
                <mc:Fallback>
                  <p:oleObj name="ClipArt" r:id="rId9" imgW="806400" imgH="45072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" y="3384"/>
                          <a:ext cx="509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51" y="3369"/>
            <a:ext cx="379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0" name="ClipArt" r:id="rId11" imgW="599760" imgH="512640" progId="MS_ClipArt_Gallery.2">
                    <p:embed/>
                  </p:oleObj>
                </mc:Choice>
                <mc:Fallback>
                  <p:oleObj name="ClipArt" r:id="rId11" imgW="599760" imgH="51264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1" y="3369"/>
                          <a:ext cx="379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3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220" y="3365"/>
            <a:ext cx="283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1" name="ClipArt" r:id="rId13" imgW="447480" imgH="588960" progId="MS_ClipArt_Gallery.2">
                    <p:embed/>
                  </p:oleObj>
                </mc:Choice>
                <mc:Fallback>
                  <p:oleObj name="ClipArt" r:id="rId13" imgW="447480" imgH="58896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0" y="3365"/>
                          <a:ext cx="283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3704216" y="4933950"/>
            <a:ext cx="1881927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altLang="it-IT" b="1">
                <a:solidFill>
                  <a:srgbClr val="3365FB"/>
                </a:solidFill>
                <a:latin typeface="Calibri" panose="020F0502020204030204" pitchFamily="34" charset="0"/>
              </a:rPr>
              <a:t>Further Filing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598333" y="4877047"/>
            <a:ext cx="1371595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altLang="it-IT" sz="1800" dirty="0" err="1" smtClean="0">
                <a:solidFill>
                  <a:srgbClr val="FC0128"/>
                </a:solidFill>
                <a:latin typeface="Calibri" panose="020F0502020204030204" pitchFamily="34" charset="0"/>
              </a:rPr>
              <a:t>Decision</a:t>
            </a:r>
            <a:endParaRPr lang="it-IT" altLang="it-IT" sz="1800" dirty="0" smtClean="0">
              <a:solidFill>
                <a:srgbClr val="FC0128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altLang="it-IT" sz="1800" dirty="0" smtClean="0">
                <a:solidFill>
                  <a:srgbClr val="FC0128"/>
                </a:solidFill>
                <a:latin typeface="Calibri" panose="020F0502020204030204" pitchFamily="34" charset="0"/>
              </a:rPr>
              <a:t>Organization</a:t>
            </a:r>
            <a:endParaRPr lang="it-IT" altLang="it-IT" sz="1800" dirty="0">
              <a:solidFill>
                <a:srgbClr val="FC012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1491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  <p:sp>
        <p:nvSpPr>
          <p:cNvPr id="3" name="Line 17"/>
          <p:cNvSpPr>
            <a:spLocks noChangeShapeType="1"/>
          </p:cNvSpPr>
          <p:nvPr/>
        </p:nvSpPr>
        <p:spPr bwMode="auto">
          <a:xfrm>
            <a:off x="990600" y="5059362"/>
            <a:ext cx="7315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4343400" y="4754562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366125" y="4659312"/>
            <a:ext cx="2728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endParaRPr lang="it-IT" altLang="it-IT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094035" y="5512109"/>
            <a:ext cx="24828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Filing</a:t>
            </a: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of the first </a:t>
            </a:r>
            <a:r>
              <a:rPr lang="it-IT" alt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application</a:t>
            </a:r>
            <a:endParaRPr lang="it-IT" altLang="it-IT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 flipH="1" flipV="1">
            <a:off x="4343400" y="2470272"/>
            <a:ext cx="0" cy="22080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1170872" y="3538196"/>
            <a:ext cx="30434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Keep confidential</a:t>
            </a:r>
            <a:endParaRPr lang="it-IT" alt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Decision on filing</a:t>
            </a:r>
            <a:endParaRPr lang="it-IT" altLang="it-IT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4601647" y="3538196"/>
            <a:ext cx="407018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Disclosure possible</a:t>
            </a:r>
            <a:endParaRPr lang="it-IT" alt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ecisions on further filing and how to use the patent</a:t>
            </a:r>
            <a:endParaRPr lang="it-IT" altLang="it-IT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1680591" y="2689927"/>
            <a:ext cx="58284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Internally           		Esternally      </a:t>
            </a:r>
            <a:endParaRPr lang="it-IT" altLang="it-IT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914400" y="5211762"/>
            <a:ext cx="74145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Generating invention                              </a:t>
            </a: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	Getting patent   </a:t>
            </a:r>
            <a:endParaRPr lang="it-IT" altLang="it-IT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16334" y="1601040"/>
            <a:ext cx="745236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When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first </a:t>
            </a:r>
            <a:r>
              <a:rPr lang="it-IT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filing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?</a:t>
            </a:r>
          </a:p>
          <a:p>
            <a:pPr algn="ctr"/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Before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any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disclosure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608013" y="876300"/>
            <a:ext cx="8170862" cy="719138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700" b="1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When</a:t>
            </a:r>
            <a:r>
              <a:rPr lang="it-IT" sz="2700" b="1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2700" b="1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filing</a:t>
            </a:r>
            <a:r>
              <a:rPr lang="it-IT" sz="2700" b="1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it-IT" sz="2700" b="1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patent</a:t>
            </a:r>
            <a:r>
              <a:rPr lang="it-IT" sz="2700" b="1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2700" b="1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application</a:t>
            </a:r>
            <a:endParaRPr lang="it-IT" sz="27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6072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46</a:t>
            </a:fld>
            <a:endParaRPr lang="it-IT"/>
          </a:p>
        </p:txBody>
      </p:sp>
      <p:sp>
        <p:nvSpPr>
          <p:cNvPr id="3" name="Titolo 2"/>
          <p:cNvSpPr txBox="1">
            <a:spLocks/>
          </p:cNvSpPr>
          <p:nvPr/>
        </p:nvSpPr>
        <p:spPr bwMode="auto">
          <a:xfrm>
            <a:off x="247650" y="1014034"/>
            <a:ext cx="86756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7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Decision</a:t>
            </a:r>
            <a:r>
              <a:rPr lang="it-IT" sz="27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on country </a:t>
            </a:r>
            <a:r>
              <a:rPr lang="it-IT" sz="27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coverage</a:t>
            </a:r>
            <a:endParaRPr lang="it-IT" sz="27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egnaposto contenuto 2"/>
          <p:cNvSpPr>
            <a:spLocks/>
          </p:cNvSpPr>
          <p:nvPr/>
        </p:nvSpPr>
        <p:spPr bwMode="auto">
          <a:xfrm>
            <a:off x="712941" y="1934689"/>
            <a:ext cx="8056985" cy="420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Countries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of manufacturing by the </a:t>
            </a:r>
            <a:r>
              <a:rPr 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owner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or </a:t>
            </a:r>
            <a:r>
              <a:rPr 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his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licensees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Countries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of manufacturing by the major competitors or </a:t>
            </a:r>
            <a:r>
              <a:rPr 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their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licensees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Countries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of </a:t>
            </a:r>
            <a:r>
              <a:rPr 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direct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or </a:t>
            </a:r>
            <a:r>
              <a:rPr 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indirect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selling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by the </a:t>
            </a:r>
            <a:r>
              <a:rPr 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owner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and/or competitors;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Countries where licensing opportunities can happen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Balance </a:t>
            </a:r>
            <a:r>
              <a:rPr 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between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costs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/benefits in </a:t>
            </a:r>
            <a:r>
              <a:rPr 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each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 country.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71703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47</a:t>
            </a:fld>
            <a:endParaRPr lang="it-IT"/>
          </a:p>
        </p:txBody>
      </p:sp>
      <p:cxnSp>
        <p:nvCxnSpPr>
          <p:cNvPr id="3" name="Straight Arrow Connector 252"/>
          <p:cNvCxnSpPr/>
          <p:nvPr/>
        </p:nvCxnSpPr>
        <p:spPr bwMode="auto">
          <a:xfrm>
            <a:off x="7908131" y="4340959"/>
            <a:ext cx="457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253"/>
          <p:cNvCxnSpPr/>
          <p:nvPr/>
        </p:nvCxnSpPr>
        <p:spPr bwMode="auto">
          <a:xfrm flipV="1">
            <a:off x="7870031" y="4112359"/>
            <a:ext cx="4572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254"/>
          <p:cNvCxnSpPr/>
          <p:nvPr/>
        </p:nvCxnSpPr>
        <p:spPr bwMode="auto">
          <a:xfrm>
            <a:off x="7870031" y="4340959"/>
            <a:ext cx="4572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55"/>
          <p:cNvSpPr txBox="1">
            <a:spLocks noChangeArrowheads="1"/>
          </p:cNvSpPr>
          <p:nvPr/>
        </p:nvSpPr>
        <p:spPr bwMode="auto">
          <a:xfrm>
            <a:off x="8348465" y="3998059"/>
            <a:ext cx="39786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UK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</a:rPr>
              <a:t>FR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cxnSp>
        <p:nvCxnSpPr>
          <p:cNvPr id="8" name="Straight Arrow Connector 300"/>
          <p:cNvCxnSpPr/>
          <p:nvPr/>
        </p:nvCxnSpPr>
        <p:spPr bwMode="auto">
          <a:xfrm>
            <a:off x="7450931" y="4337784"/>
            <a:ext cx="4572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103"/>
          <p:cNvCxnSpPr/>
          <p:nvPr/>
        </p:nvCxnSpPr>
        <p:spPr bwMode="auto">
          <a:xfrm flipV="1">
            <a:off x="2917030" y="3170237"/>
            <a:ext cx="723900" cy="6175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Brace 148"/>
          <p:cNvSpPr/>
          <p:nvPr/>
        </p:nvSpPr>
        <p:spPr bwMode="auto">
          <a:xfrm rot="16200000">
            <a:off x="2419921" y="4341916"/>
            <a:ext cx="143130" cy="2178242"/>
          </a:xfrm>
          <a:prstGeom prst="lef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1" name="TextBox 150"/>
          <p:cNvSpPr txBox="1">
            <a:spLocks noChangeArrowheads="1"/>
          </p:cNvSpPr>
          <p:nvPr/>
        </p:nvSpPr>
        <p:spPr bwMode="auto">
          <a:xfrm>
            <a:off x="2384075" y="5448392"/>
            <a:ext cx="684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2060"/>
                </a:solidFill>
              </a:rPr>
              <a:t>1 </a:t>
            </a:r>
            <a:r>
              <a:rPr lang="en-US" sz="1400" dirty="0" smtClean="0">
                <a:solidFill>
                  <a:srgbClr val="002060"/>
                </a:solidFill>
              </a:rPr>
              <a:t>year</a:t>
            </a:r>
            <a:endParaRPr lang="en-US" sz="1400" dirty="0">
              <a:solidFill>
                <a:srgbClr val="002060"/>
              </a:solidFill>
            </a:endParaRPr>
          </a:p>
        </p:txBody>
      </p:sp>
      <p:cxnSp>
        <p:nvCxnSpPr>
          <p:cNvPr id="12" name="Straight Arrow Connector 95"/>
          <p:cNvCxnSpPr/>
          <p:nvPr/>
        </p:nvCxnSpPr>
        <p:spPr bwMode="auto">
          <a:xfrm flipV="1">
            <a:off x="1378379" y="3790949"/>
            <a:ext cx="1575164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272"/>
          <p:cNvCxnSpPr>
            <a:stCxn id="17" idx="2"/>
            <a:endCxn id="10" idx="0"/>
          </p:cNvCxnSpPr>
          <p:nvPr/>
        </p:nvCxnSpPr>
        <p:spPr bwMode="auto">
          <a:xfrm>
            <a:off x="1392206" y="3529690"/>
            <a:ext cx="10159" cy="1829782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07"/>
          <p:cNvCxnSpPr/>
          <p:nvPr/>
        </p:nvCxnSpPr>
        <p:spPr bwMode="auto">
          <a:xfrm>
            <a:off x="2895816" y="3807329"/>
            <a:ext cx="7239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06"/>
          <p:cNvSpPr txBox="1">
            <a:spLocks noChangeArrowheads="1"/>
          </p:cNvSpPr>
          <p:nvPr/>
        </p:nvSpPr>
        <p:spPr bwMode="auto">
          <a:xfrm>
            <a:off x="3283843" y="4725860"/>
            <a:ext cx="593626" cy="646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PCT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cxnSp>
        <p:nvCxnSpPr>
          <p:cNvPr id="16" name="Straight Arrow Connector 279"/>
          <p:cNvCxnSpPr>
            <a:endCxn id="15" idx="0"/>
          </p:cNvCxnSpPr>
          <p:nvPr/>
        </p:nvCxnSpPr>
        <p:spPr bwMode="auto">
          <a:xfrm flipH="1">
            <a:off x="3580656" y="4337780"/>
            <a:ext cx="22175" cy="38808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93"/>
          <p:cNvSpPr txBox="1">
            <a:spLocks noChangeArrowheads="1"/>
          </p:cNvSpPr>
          <p:nvPr/>
        </p:nvSpPr>
        <p:spPr bwMode="auto">
          <a:xfrm>
            <a:off x="420625" y="2944915"/>
            <a:ext cx="1943161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First national filing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(i.e. Italian)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8" name="Left Brace 149"/>
          <p:cNvSpPr/>
          <p:nvPr/>
        </p:nvSpPr>
        <p:spPr bwMode="auto">
          <a:xfrm rot="16200000">
            <a:off x="3072242" y="4035320"/>
            <a:ext cx="231775" cy="3619500"/>
          </a:xfrm>
          <a:prstGeom prst="lef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9" name="TextBox 151"/>
          <p:cNvSpPr txBox="1">
            <a:spLocks noChangeArrowheads="1"/>
          </p:cNvSpPr>
          <p:nvPr/>
        </p:nvSpPr>
        <p:spPr bwMode="auto">
          <a:xfrm>
            <a:off x="2993126" y="5943766"/>
            <a:ext cx="12955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2060"/>
                </a:solidFill>
              </a:rPr>
              <a:t>30/31 </a:t>
            </a:r>
            <a:r>
              <a:rPr lang="en-US" sz="1400" dirty="0" smtClean="0">
                <a:solidFill>
                  <a:srgbClr val="002060"/>
                </a:solidFill>
              </a:rPr>
              <a:t>months</a:t>
            </a:r>
            <a:endParaRPr lang="en-US" sz="1400" dirty="0">
              <a:solidFill>
                <a:srgbClr val="002060"/>
              </a:solidFill>
            </a:endParaRPr>
          </a:p>
        </p:txBody>
      </p:sp>
      <p:cxnSp>
        <p:nvCxnSpPr>
          <p:cNvPr id="20" name="Straight Arrow Connector 277"/>
          <p:cNvCxnSpPr/>
          <p:nvPr/>
        </p:nvCxnSpPr>
        <p:spPr bwMode="auto">
          <a:xfrm>
            <a:off x="3602831" y="4344988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37"/>
          <p:cNvSpPr txBox="1">
            <a:spLocks noChangeArrowheads="1"/>
          </p:cNvSpPr>
          <p:nvPr/>
        </p:nvSpPr>
        <p:spPr bwMode="auto">
          <a:xfrm>
            <a:off x="3900740" y="5322049"/>
            <a:ext cx="3337773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National/regional phase after </a:t>
            </a:r>
            <a:r>
              <a:rPr lang="en-US" sz="1600" dirty="0" err="1" smtClean="0">
                <a:solidFill>
                  <a:srgbClr val="000000"/>
                </a:solidFill>
              </a:rPr>
              <a:t>PCT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81"/>
          <p:cNvCxnSpPr/>
          <p:nvPr/>
        </p:nvCxnSpPr>
        <p:spPr bwMode="auto">
          <a:xfrm>
            <a:off x="5136025" y="4352925"/>
            <a:ext cx="0" cy="969124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54"/>
          <p:cNvCxnSpPr/>
          <p:nvPr/>
        </p:nvCxnSpPr>
        <p:spPr bwMode="auto">
          <a:xfrm>
            <a:off x="4326731" y="2724150"/>
            <a:ext cx="457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61"/>
          <p:cNvCxnSpPr/>
          <p:nvPr/>
        </p:nvCxnSpPr>
        <p:spPr bwMode="auto">
          <a:xfrm>
            <a:off x="4326731" y="2914650"/>
            <a:ext cx="457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162"/>
          <p:cNvCxnSpPr/>
          <p:nvPr/>
        </p:nvCxnSpPr>
        <p:spPr bwMode="auto">
          <a:xfrm>
            <a:off x="4326731" y="3105150"/>
            <a:ext cx="457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63"/>
          <p:cNvSpPr txBox="1">
            <a:spLocks noChangeArrowheads="1"/>
          </p:cNvSpPr>
          <p:nvPr/>
        </p:nvSpPr>
        <p:spPr bwMode="auto">
          <a:xfrm>
            <a:off x="4760519" y="2421559"/>
            <a:ext cx="712387" cy="138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USPTO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CN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JPO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EPO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….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….</a:t>
            </a:r>
          </a:p>
        </p:txBody>
      </p:sp>
      <p:cxnSp>
        <p:nvCxnSpPr>
          <p:cNvPr id="27" name="Straight Arrow Connector 164"/>
          <p:cNvCxnSpPr/>
          <p:nvPr/>
        </p:nvCxnSpPr>
        <p:spPr bwMode="auto">
          <a:xfrm>
            <a:off x="4326731" y="3295650"/>
            <a:ext cx="457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ft Brace 166"/>
          <p:cNvSpPr/>
          <p:nvPr/>
        </p:nvSpPr>
        <p:spPr bwMode="auto">
          <a:xfrm>
            <a:off x="4098131" y="2433638"/>
            <a:ext cx="304800" cy="135731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9" name="TextBox 105"/>
          <p:cNvSpPr txBox="1">
            <a:spLocks noChangeArrowheads="1"/>
          </p:cNvSpPr>
          <p:nvPr/>
        </p:nvSpPr>
        <p:spPr bwMode="auto">
          <a:xfrm>
            <a:off x="2764631" y="1676400"/>
            <a:ext cx="2024063" cy="5848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Further filing </a:t>
            </a:r>
            <a:endParaRPr lang="en-US" sz="16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</a:rPr>
              <a:t>national/regional)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30" name="Straight Arrow Connector 268"/>
          <p:cNvCxnSpPr>
            <a:stCxn id="29" idx="2"/>
          </p:cNvCxnSpPr>
          <p:nvPr/>
        </p:nvCxnSpPr>
        <p:spPr bwMode="auto">
          <a:xfrm flipH="1">
            <a:off x="3640931" y="2261289"/>
            <a:ext cx="135732" cy="939111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75"/>
          <p:cNvCxnSpPr>
            <a:endCxn id="28" idx="1"/>
          </p:cNvCxnSpPr>
          <p:nvPr/>
        </p:nvCxnSpPr>
        <p:spPr bwMode="auto">
          <a:xfrm flipV="1">
            <a:off x="3636169" y="3113088"/>
            <a:ext cx="461962" cy="873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154"/>
          <p:cNvCxnSpPr/>
          <p:nvPr/>
        </p:nvCxnSpPr>
        <p:spPr bwMode="auto">
          <a:xfrm>
            <a:off x="4331494" y="2554288"/>
            <a:ext cx="457200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211"/>
          <p:cNvCxnSpPr/>
          <p:nvPr/>
        </p:nvCxnSpPr>
        <p:spPr bwMode="auto">
          <a:xfrm>
            <a:off x="5431631" y="2724150"/>
            <a:ext cx="7239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213"/>
          <p:cNvCxnSpPr/>
          <p:nvPr/>
        </p:nvCxnSpPr>
        <p:spPr bwMode="auto">
          <a:xfrm>
            <a:off x="5431631" y="2914650"/>
            <a:ext cx="7239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214"/>
          <p:cNvCxnSpPr/>
          <p:nvPr/>
        </p:nvCxnSpPr>
        <p:spPr bwMode="auto">
          <a:xfrm>
            <a:off x="5431631" y="3105150"/>
            <a:ext cx="7239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215"/>
          <p:cNvCxnSpPr/>
          <p:nvPr/>
        </p:nvCxnSpPr>
        <p:spPr bwMode="auto">
          <a:xfrm>
            <a:off x="5431631" y="3295650"/>
            <a:ext cx="7239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221"/>
          <p:cNvCxnSpPr/>
          <p:nvPr/>
        </p:nvCxnSpPr>
        <p:spPr bwMode="auto">
          <a:xfrm>
            <a:off x="6155531" y="3105150"/>
            <a:ext cx="457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222"/>
          <p:cNvCxnSpPr/>
          <p:nvPr/>
        </p:nvCxnSpPr>
        <p:spPr bwMode="auto">
          <a:xfrm flipV="1">
            <a:off x="6117431" y="2876550"/>
            <a:ext cx="4572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224"/>
          <p:cNvCxnSpPr/>
          <p:nvPr/>
        </p:nvCxnSpPr>
        <p:spPr bwMode="auto">
          <a:xfrm>
            <a:off x="6117431" y="3105150"/>
            <a:ext cx="4572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227"/>
          <p:cNvSpPr txBox="1">
            <a:spLocks noChangeArrowheads="1"/>
          </p:cNvSpPr>
          <p:nvPr/>
        </p:nvSpPr>
        <p:spPr bwMode="auto">
          <a:xfrm>
            <a:off x="6595866" y="2762218"/>
            <a:ext cx="397865" cy="83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UK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….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cxnSp>
        <p:nvCxnSpPr>
          <p:cNvPr id="41" name="Straight Arrow Connector 211"/>
          <p:cNvCxnSpPr/>
          <p:nvPr/>
        </p:nvCxnSpPr>
        <p:spPr bwMode="auto">
          <a:xfrm>
            <a:off x="5449094" y="2554288"/>
            <a:ext cx="723900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241"/>
          <p:cNvCxnSpPr/>
          <p:nvPr/>
        </p:nvCxnSpPr>
        <p:spPr bwMode="auto">
          <a:xfrm>
            <a:off x="5650590" y="3771043"/>
            <a:ext cx="457200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319"/>
          <p:cNvGrpSpPr>
            <a:grpSpLocks/>
          </p:cNvGrpSpPr>
          <p:nvPr/>
        </p:nvGrpSpPr>
        <p:grpSpPr bwMode="auto">
          <a:xfrm>
            <a:off x="5417227" y="3624993"/>
            <a:ext cx="2057400" cy="1384300"/>
            <a:chOff x="5753099" y="3928989"/>
            <a:chExt cx="2057400" cy="1384995"/>
          </a:xfrm>
        </p:grpSpPr>
        <p:cxnSp>
          <p:nvCxnSpPr>
            <p:cNvPr id="44" name="Straight Arrow Connector 241"/>
            <p:cNvCxnSpPr/>
            <p:nvPr/>
          </p:nvCxnSpPr>
          <p:spPr>
            <a:xfrm>
              <a:off x="5981699" y="4245060"/>
              <a:ext cx="457200" cy="15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242"/>
            <p:cNvCxnSpPr/>
            <p:nvPr/>
          </p:nvCxnSpPr>
          <p:spPr>
            <a:xfrm>
              <a:off x="5981699" y="4435655"/>
              <a:ext cx="457200" cy="15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243"/>
            <p:cNvCxnSpPr/>
            <p:nvPr/>
          </p:nvCxnSpPr>
          <p:spPr>
            <a:xfrm>
              <a:off x="5981699" y="4626251"/>
              <a:ext cx="457200" cy="15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244"/>
            <p:cNvSpPr txBox="1">
              <a:spLocks noChangeArrowheads="1"/>
            </p:cNvSpPr>
            <p:nvPr/>
          </p:nvSpPr>
          <p:spPr bwMode="auto">
            <a:xfrm>
              <a:off x="6415811" y="3928989"/>
              <a:ext cx="712503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USPTO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CN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JPO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EPO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FR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….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….</a:t>
              </a:r>
            </a:p>
          </p:txBody>
        </p:sp>
        <p:cxnSp>
          <p:nvCxnSpPr>
            <p:cNvPr id="48" name="Straight Arrow Connector 246"/>
            <p:cNvCxnSpPr/>
            <p:nvPr/>
          </p:nvCxnSpPr>
          <p:spPr>
            <a:xfrm>
              <a:off x="5981699" y="5234569"/>
              <a:ext cx="4572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Left Brace 247"/>
            <p:cNvSpPr/>
            <p:nvPr/>
          </p:nvSpPr>
          <p:spPr>
            <a:xfrm>
              <a:off x="5753099" y="3971873"/>
              <a:ext cx="304800" cy="1340523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cxnSp>
          <p:nvCxnSpPr>
            <p:cNvPr id="50" name="Straight Arrow Connector 248"/>
            <p:cNvCxnSpPr/>
            <p:nvPr/>
          </p:nvCxnSpPr>
          <p:spPr>
            <a:xfrm>
              <a:off x="7086599" y="4245060"/>
              <a:ext cx="723900" cy="15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249"/>
            <p:cNvCxnSpPr/>
            <p:nvPr/>
          </p:nvCxnSpPr>
          <p:spPr>
            <a:xfrm>
              <a:off x="7086599" y="4435655"/>
              <a:ext cx="723900" cy="15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250"/>
            <p:cNvCxnSpPr/>
            <p:nvPr/>
          </p:nvCxnSpPr>
          <p:spPr>
            <a:xfrm>
              <a:off x="7086599" y="4626251"/>
              <a:ext cx="723900" cy="15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291"/>
            <p:cNvCxnSpPr/>
            <p:nvPr/>
          </p:nvCxnSpPr>
          <p:spPr>
            <a:xfrm>
              <a:off x="5981699" y="4812082"/>
              <a:ext cx="4572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245"/>
          <p:cNvCxnSpPr/>
          <p:nvPr/>
        </p:nvCxnSpPr>
        <p:spPr bwMode="auto">
          <a:xfrm>
            <a:off x="6179227" y="4509230"/>
            <a:ext cx="4572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olo 2"/>
          <p:cNvSpPr txBox="1">
            <a:spLocks/>
          </p:cNvSpPr>
          <p:nvPr/>
        </p:nvSpPr>
        <p:spPr bwMode="auto">
          <a:xfrm>
            <a:off x="177901" y="911044"/>
            <a:ext cx="86756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Country </a:t>
            </a:r>
            <a:r>
              <a:rPr lang="it-IT" sz="2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coverage</a:t>
            </a:r>
            <a:r>
              <a:rPr lang="it-IT" sz="2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2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decision</a:t>
            </a:r>
            <a:r>
              <a:rPr lang="it-IT" sz="2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procedure (</a:t>
            </a:r>
            <a:r>
              <a:rPr lang="it-IT" sz="2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example</a:t>
            </a:r>
            <a:r>
              <a:rPr lang="it-IT" sz="2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it-IT" sz="2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1555421" y="4144796"/>
            <a:ext cx="169950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Trebuchet MS" panose="020B0603020202020204" pitchFamily="34" charset="0"/>
              </a:rPr>
              <a:t>Get</a:t>
            </a:r>
            <a:r>
              <a:rPr lang="it-IT" sz="1600" dirty="0" smtClean="0">
                <a:latin typeface="Trebuchet MS" panose="020B0603020202020204" pitchFamily="34" charset="0"/>
              </a:rPr>
              <a:t> </a:t>
            </a:r>
            <a:r>
              <a:rPr lang="it-IT" sz="1600" dirty="0" err="1" smtClean="0">
                <a:latin typeface="Trebuchet MS" panose="020B0603020202020204" pitchFamily="34" charset="0"/>
              </a:rPr>
              <a:t>preliminary</a:t>
            </a:r>
            <a:r>
              <a:rPr lang="it-IT" sz="1600" dirty="0" smtClean="0">
                <a:latin typeface="Trebuchet MS" panose="020B0603020202020204" pitchFamily="34" charset="0"/>
              </a:rPr>
              <a:t> </a:t>
            </a:r>
          </a:p>
          <a:p>
            <a:r>
              <a:rPr lang="it-IT" sz="1600" dirty="0"/>
              <a:t>o</a:t>
            </a:r>
            <a:r>
              <a:rPr lang="it-IT" sz="1600" dirty="0" smtClean="0"/>
              <a:t>pinion on </a:t>
            </a:r>
          </a:p>
          <a:p>
            <a:r>
              <a:rPr lang="it-IT" sz="1600" dirty="0" err="1" smtClean="0"/>
              <a:t>patentability</a:t>
            </a:r>
            <a:endParaRPr lang="it-IT" sz="1600" dirty="0">
              <a:latin typeface="Trebuchet MS" panose="020B0603020202020204" pitchFamily="34" charset="0"/>
            </a:endParaRPr>
          </a:p>
        </p:txBody>
      </p:sp>
      <p:cxnSp>
        <p:nvCxnSpPr>
          <p:cNvPr id="57" name="Connettore 2 56"/>
          <p:cNvCxnSpPr>
            <a:stCxn id="56" idx="2"/>
          </p:cNvCxnSpPr>
          <p:nvPr/>
        </p:nvCxnSpPr>
        <p:spPr>
          <a:xfrm>
            <a:off x="2405173" y="4975793"/>
            <a:ext cx="490643" cy="441505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34191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5" grpId="0" animBg="1"/>
      <p:bldP spid="17" grpId="0" animBg="1"/>
      <p:bldP spid="18" grpId="0" animBg="1"/>
      <p:bldP spid="19" grpId="0"/>
      <p:bldP spid="21" grpId="0" animBg="1"/>
      <p:bldP spid="26" grpId="0"/>
      <p:bldP spid="28" grpId="0" animBg="1"/>
      <p:bldP spid="29" grpId="0" animBg="1"/>
      <p:bldP spid="40" grpId="0"/>
      <p:bldP spid="5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000124"/>
            <a:ext cx="8229600" cy="836879"/>
          </a:xfrm>
        </p:spPr>
        <p:txBody>
          <a:bodyPr/>
          <a:lstStyle/>
          <a:p>
            <a:r>
              <a:rPr lang="en-US" dirty="0"/>
              <a:t>Rule 42 EPC</a:t>
            </a:r>
            <a:br>
              <a:rPr lang="en-US" dirty="0"/>
            </a:br>
            <a:r>
              <a:rPr lang="en-US" sz="2000" b="0" dirty="0" smtClean="0"/>
              <a:t>Content </a:t>
            </a:r>
            <a:r>
              <a:rPr lang="en-US" sz="2000" b="0" dirty="0"/>
              <a:t>of the </a:t>
            </a:r>
            <a:r>
              <a:rPr lang="en-US" sz="2000" b="0" dirty="0" smtClean="0"/>
              <a:t>description </a:t>
            </a:r>
            <a:r>
              <a:rPr lang="en-US" sz="2000" b="0" dirty="0"/>
              <a:t/>
            </a:r>
            <a:br>
              <a:rPr lang="en-US" sz="2000" b="0" dirty="0"/>
            </a:br>
            <a:endParaRPr lang="it-IT" b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80049"/>
            <a:ext cx="8229600" cy="4246114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description shall: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1800" dirty="0" smtClean="0"/>
              <a:t>specify </a:t>
            </a:r>
            <a:r>
              <a:rPr lang="en-US" sz="1800" dirty="0"/>
              <a:t>the technical field to which the invention relates;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1800" dirty="0" smtClean="0"/>
              <a:t>indicate </a:t>
            </a:r>
            <a:r>
              <a:rPr lang="en-US" sz="1800" dirty="0"/>
              <a:t>the background art which, as far as is known to the applicant,  can be </a:t>
            </a:r>
            <a:r>
              <a:rPr lang="en-US" sz="1800" dirty="0" smtClean="0"/>
              <a:t>regarded </a:t>
            </a:r>
            <a:r>
              <a:rPr lang="en-US" sz="1800" dirty="0"/>
              <a:t>as useful to understand the invention, draw up the European search report </a:t>
            </a:r>
            <a:r>
              <a:rPr lang="en-US" sz="1800" dirty="0" smtClean="0"/>
              <a:t>and </a:t>
            </a:r>
            <a:r>
              <a:rPr lang="en-US" sz="1800" dirty="0"/>
              <a:t>examine the European patent application,  and, preferably, cite the documents </a:t>
            </a:r>
            <a:r>
              <a:rPr lang="en-US" sz="1800" dirty="0" smtClean="0"/>
              <a:t>reflecting </a:t>
            </a:r>
            <a:r>
              <a:rPr lang="en-US" sz="1800" dirty="0"/>
              <a:t>such art;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1800" dirty="0" smtClean="0"/>
              <a:t>disclose </a:t>
            </a:r>
            <a:r>
              <a:rPr lang="en-US" sz="1800" dirty="0"/>
              <a:t>the invention, as claimed, in such terms that the technical problem, </a:t>
            </a:r>
            <a:r>
              <a:rPr lang="en-US" sz="1800" dirty="0" smtClean="0"/>
              <a:t>even </a:t>
            </a:r>
            <a:r>
              <a:rPr lang="en-US" sz="1800" dirty="0"/>
              <a:t>if not expressly stated as such, and its solution can be understood, and state any </a:t>
            </a:r>
            <a:r>
              <a:rPr lang="en-US" sz="1800" dirty="0" smtClean="0"/>
              <a:t>advantageous </a:t>
            </a:r>
            <a:r>
              <a:rPr lang="en-US" sz="1800" dirty="0"/>
              <a:t>effects of the invention with reference to the background art;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1800" dirty="0" smtClean="0"/>
              <a:t>briefly </a:t>
            </a:r>
            <a:r>
              <a:rPr lang="en-US" sz="1800" dirty="0"/>
              <a:t>describe the figures in the drawings, if any;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1800" dirty="0" smtClean="0"/>
              <a:t>describe </a:t>
            </a:r>
            <a:r>
              <a:rPr lang="en-US" sz="1800" dirty="0"/>
              <a:t>in detail at least one way of carrying out the invention claimed, using </a:t>
            </a:r>
            <a:r>
              <a:rPr lang="en-US" sz="1800" dirty="0" smtClean="0"/>
              <a:t>examples </a:t>
            </a:r>
            <a:r>
              <a:rPr lang="en-US" sz="1800" dirty="0"/>
              <a:t>where appropriate and referring to the drawings, if any</a:t>
            </a:r>
            <a:r>
              <a:rPr lang="en-US" sz="1800" dirty="0" smtClean="0"/>
              <a:t>;</a:t>
            </a:r>
          </a:p>
          <a:p>
            <a:pPr marL="0" indent="0">
              <a:buNone/>
            </a:pPr>
            <a:r>
              <a:rPr lang="en-US" sz="1800" dirty="0" smtClean="0"/>
              <a:t>[...]</a:t>
            </a:r>
            <a:endParaRPr lang="en-US" sz="1800" dirty="0"/>
          </a:p>
          <a:p>
            <a:endParaRPr lang="en-US" sz="2000" dirty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00827620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49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5456" y="1767342"/>
            <a:ext cx="8435975" cy="4372202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Drafting of a patent application must keep into account, since the beginning,</a:t>
            </a:r>
          </a:p>
          <a:p>
            <a:pPr marL="457200" indent="-457200">
              <a:buFontTx/>
              <a:buNone/>
            </a:pP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the real targets the granted patent will have:	</a:t>
            </a:r>
          </a:p>
          <a:p>
            <a:pPr marL="457200" indent="-457200">
              <a:buFontTx/>
              <a:buNone/>
            </a:pPr>
            <a:endParaRPr lang="it-IT" sz="2000" dirty="0" smtClean="0">
              <a:latin typeface="Calibri" panose="020F0502020204030204" pitchFamily="34" charset="0"/>
              <a:cs typeface="Times" pitchFamily="18" charset="0"/>
            </a:endParaRPr>
          </a:p>
          <a:p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at the time of its economic exploitation</a:t>
            </a:r>
            <a:r>
              <a:rPr lang="it-IT" sz="2000" dirty="0">
                <a:latin typeface="Calibri" panose="020F0502020204030204" pitchFamily="34" charset="0"/>
                <a:cs typeface="Times" pitchFamily="18" charset="0"/>
              </a:rPr>
              <a:t>;</a:t>
            </a:r>
            <a:endParaRPr lang="it-IT" sz="2000" dirty="0" smtClean="0">
              <a:latin typeface="Calibri" panose="020F0502020204030204" pitchFamily="34" charset="0"/>
              <a:cs typeface="Times" pitchFamily="18" charset="0"/>
            </a:endParaRPr>
          </a:p>
          <a:p>
            <a:endParaRPr lang="it-IT" sz="1100" dirty="0" smtClean="0">
              <a:latin typeface="Calibri" panose="020F0502020204030204" pitchFamily="34" charset="0"/>
              <a:cs typeface="Times" pitchFamily="18" charset="0"/>
            </a:endParaRPr>
          </a:p>
          <a:p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kinds of potential target users of the invention; </a:t>
            </a:r>
          </a:p>
          <a:p>
            <a:endParaRPr lang="it-IT" sz="1100" dirty="0" smtClean="0">
              <a:latin typeface="Calibri" panose="020F0502020204030204" pitchFamily="34" charset="0"/>
              <a:cs typeface="Times" pitchFamily="18" charset="0"/>
            </a:endParaRPr>
          </a:p>
          <a:p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… other factors (in)dependent of the intrinsic technical value of the invention;    </a:t>
            </a:r>
          </a:p>
          <a:p>
            <a:pPr lvl="1">
              <a:buFontTx/>
              <a:buNone/>
            </a:pPr>
            <a:endParaRPr lang="it-IT" sz="2000" dirty="0" smtClean="0">
              <a:latin typeface="Calibri" panose="020F0502020204030204" pitchFamily="34" charset="0"/>
              <a:cs typeface="Times" pitchFamily="18" charset="0"/>
            </a:endParaRPr>
          </a:p>
          <a:p>
            <a:pPr marL="57150" indent="0">
              <a:buNone/>
            </a:pPr>
            <a:r>
              <a:rPr lang="it-IT" sz="2000" dirty="0">
                <a:latin typeface="Calibri" panose="020F0502020204030204" pitchFamily="34" charset="0"/>
                <a:cs typeface="Times" pitchFamily="18" charset="0"/>
              </a:rPr>
              <a:t>w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ith the purpose to get the best protection vis-à-vis the target users.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08013" y="1108312"/>
            <a:ext cx="8170862" cy="719138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600" b="1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Problems</a:t>
            </a:r>
            <a:endParaRPr lang="it-IT" sz="26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872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95350" y="981075"/>
            <a:ext cx="7061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600" b="1" dirty="0" err="1" smtClean="0">
                <a:latin typeface="Calibri" panose="020F0502020204030204" pitchFamily="34" charset="0"/>
              </a:rPr>
              <a:t>Approach</a:t>
            </a:r>
            <a:r>
              <a:rPr lang="it-IT" sz="2600" b="1" dirty="0" smtClean="0">
                <a:latin typeface="Calibri" panose="020F0502020204030204" pitchFamily="34" charset="0"/>
              </a:rPr>
              <a:t>, </a:t>
            </a:r>
            <a:r>
              <a:rPr lang="it-IT" sz="2600" b="1" dirty="0" err="1" smtClean="0">
                <a:latin typeface="Calibri" panose="020F0502020204030204" pitchFamily="34" charset="0"/>
              </a:rPr>
              <a:t>philophy</a:t>
            </a:r>
            <a:r>
              <a:rPr lang="it-IT" sz="2600" b="1" dirty="0" smtClean="0">
                <a:latin typeface="Calibri" panose="020F0502020204030204" pitchFamily="34" charset="0"/>
              </a:rPr>
              <a:t> &amp; </a:t>
            </a:r>
            <a:r>
              <a:rPr lang="it-IT" sz="2600" b="1" dirty="0" err="1" smtClean="0">
                <a:latin typeface="Calibri" panose="020F0502020204030204" pitchFamily="34" charset="0"/>
              </a:rPr>
              <a:t>values</a:t>
            </a:r>
            <a:endParaRPr lang="it-IT" sz="2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C:\Users\carmela.rotundo\AppData\Local\Microsoft\Windows\Temporary Internet Files\Content.IE5\P674ZHCI\MC9003228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825" y="2259013"/>
            <a:ext cx="1466850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18"/>
          <p:cNvSpPr>
            <a:spLocks noChangeArrowheads="1"/>
          </p:cNvSpPr>
          <p:nvPr/>
        </p:nvSpPr>
        <p:spPr bwMode="auto">
          <a:xfrm>
            <a:off x="3265487" y="1811337"/>
            <a:ext cx="5475287" cy="453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1" indent="-285750" algn="l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it-IT" sz="1800" b="1" dirty="0" smtClean="0">
                <a:latin typeface="Calibri" panose="020F0502020204030204" pitchFamily="34" charset="0"/>
              </a:rPr>
              <a:t> </a:t>
            </a:r>
            <a:r>
              <a:rPr lang="it-IT" sz="1800" b="1" dirty="0" err="1" smtClean="0">
                <a:latin typeface="Calibri" panose="020F0502020204030204" pitchFamily="34" charset="0"/>
              </a:rPr>
              <a:t>Services</a:t>
            </a:r>
            <a:r>
              <a:rPr lang="it-IT" sz="1800" b="1" dirty="0" smtClean="0">
                <a:latin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</a:rPr>
              <a:t>tailored</a:t>
            </a:r>
            <a:r>
              <a:rPr lang="it-IT" sz="1800" b="1" dirty="0">
                <a:latin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</a:rPr>
              <a:t>to</a:t>
            </a:r>
            <a:r>
              <a:rPr lang="it-IT" sz="1800" b="1" dirty="0">
                <a:latin typeface="Calibri" panose="020F0502020204030204" pitchFamily="34" charset="0"/>
              </a:rPr>
              <a:t> client’s </a:t>
            </a:r>
            <a:r>
              <a:rPr lang="it-IT" sz="1800" b="1" dirty="0" err="1" smtClean="0">
                <a:latin typeface="Calibri" panose="020F0502020204030204" pitchFamily="34" charset="0"/>
              </a:rPr>
              <a:t>requirements</a:t>
            </a:r>
            <a:endParaRPr lang="it-IT" sz="1800" b="1" dirty="0" smtClean="0">
              <a:latin typeface="Calibri" panose="020F0502020204030204" pitchFamily="34" charset="0"/>
            </a:endParaRPr>
          </a:p>
          <a:p>
            <a:pPr marL="285750" lvl="1" indent="-285750" algn="l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it-IT" sz="1200" b="1" dirty="0">
              <a:latin typeface="Calibri" panose="020F0502020204030204" pitchFamily="34" charset="0"/>
            </a:endParaRPr>
          </a:p>
          <a:p>
            <a:pPr marL="285750" lvl="1" indent="-285750" algn="l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it-IT" sz="1800" b="1" dirty="0" smtClean="0">
                <a:latin typeface="Calibri" panose="020F0502020204030204" pitchFamily="34" charset="0"/>
              </a:rPr>
              <a:t> Industrial </a:t>
            </a:r>
            <a:r>
              <a:rPr lang="it-IT" sz="1800" b="1" dirty="0">
                <a:latin typeface="Calibri" panose="020F0502020204030204" pitchFamily="34" charset="0"/>
              </a:rPr>
              <a:t>background</a:t>
            </a:r>
          </a:p>
          <a:p>
            <a:pPr marL="285750" lvl="1" indent="-285750" algn="l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it-IT" sz="1200" b="1" dirty="0" smtClean="0">
              <a:latin typeface="Calibri" panose="020F0502020204030204" pitchFamily="34" charset="0"/>
            </a:endParaRPr>
          </a:p>
          <a:p>
            <a:pPr marL="285750" lvl="1" indent="-285750" algn="l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it-IT" sz="1800" b="1" dirty="0" smtClean="0">
                <a:latin typeface="Calibri" panose="020F0502020204030204" pitchFamily="34" charset="0"/>
              </a:rPr>
              <a:t> </a:t>
            </a:r>
            <a:r>
              <a:rPr lang="it-IT" sz="1800" b="1" dirty="0" err="1" smtClean="0">
                <a:latin typeface="Calibri" panose="020F0502020204030204" pitchFamily="34" charset="0"/>
              </a:rPr>
              <a:t>Our</a:t>
            </a:r>
            <a:r>
              <a:rPr lang="it-IT" sz="1800" b="1" dirty="0" smtClean="0">
                <a:latin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</a:rPr>
              <a:t>clients</a:t>
            </a:r>
            <a:r>
              <a:rPr lang="it-IT" sz="1800" b="1" dirty="0">
                <a:latin typeface="Calibri" panose="020F0502020204030204" pitchFamily="34" charset="0"/>
              </a:rPr>
              <a:t> can </a:t>
            </a:r>
            <a:r>
              <a:rPr lang="it-IT" sz="1800" b="1" dirty="0" err="1">
                <a:latin typeface="Calibri" panose="020F0502020204030204" pitchFamily="34" charset="0"/>
              </a:rPr>
              <a:t>rely</a:t>
            </a:r>
            <a:r>
              <a:rPr lang="it-IT" sz="1800" b="1" dirty="0">
                <a:latin typeface="Calibri" panose="020F0502020204030204" pitchFamily="34" charset="0"/>
              </a:rPr>
              <a:t> on </a:t>
            </a:r>
            <a:r>
              <a:rPr lang="it-IT" sz="1800" b="1" dirty="0" err="1">
                <a:latin typeface="Calibri" panose="020F0502020204030204" pitchFamily="34" charset="0"/>
              </a:rPr>
              <a:t>our</a:t>
            </a:r>
            <a:r>
              <a:rPr lang="it-IT" sz="1800" b="1" dirty="0">
                <a:latin typeface="Calibri" panose="020F0502020204030204" pitchFamily="34" charset="0"/>
              </a:rPr>
              <a:t>:</a:t>
            </a:r>
            <a:endParaRPr lang="en-US" sz="1800" b="1" dirty="0">
              <a:latin typeface="Calibri" panose="020F0502020204030204" pitchFamily="34" charset="0"/>
            </a:endParaRPr>
          </a:p>
          <a:p>
            <a:pPr marL="742950" lvl="2" indent="-285750" algn="l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latin typeface="Calibri" panose="020F0502020204030204" pitchFamily="34" charset="0"/>
              </a:rPr>
              <a:t> Confidentiality</a:t>
            </a:r>
            <a:r>
              <a:rPr lang="en-US" sz="1800" dirty="0">
                <a:latin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i="1" dirty="0">
                <a:latin typeface="Calibri" panose="020F0502020204030204" pitchFamily="34" charset="0"/>
              </a:rPr>
              <a:t>(under all aspects and in compliance with different international legislations)</a:t>
            </a:r>
          </a:p>
          <a:p>
            <a:pPr marL="742950" lvl="2" indent="-285750" algn="l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latin typeface="Calibri" panose="020F0502020204030204" pitchFamily="34" charset="0"/>
              </a:rPr>
              <a:t> Integrity</a:t>
            </a:r>
            <a:r>
              <a:rPr lang="en-US" sz="1800" dirty="0">
                <a:latin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i="1" dirty="0">
                <a:latin typeface="Calibri" panose="020F0502020204030204" pitchFamily="34" charset="0"/>
              </a:rPr>
              <a:t>(our policy is not to have more than one client in the same field)</a:t>
            </a:r>
          </a:p>
          <a:p>
            <a:pPr marL="742950" lvl="2" indent="-285750" algn="l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latin typeface="Calibri" panose="020F0502020204030204" pitchFamily="34" charset="0"/>
              </a:rPr>
              <a:t> Availability </a:t>
            </a:r>
            <a:r>
              <a:rPr lang="en-US" sz="1800" i="1" dirty="0" smtClean="0">
                <a:latin typeface="Calibri" panose="020F0502020204030204" pitchFamily="34" charset="0"/>
              </a:rPr>
              <a:t>(</a:t>
            </a:r>
            <a:r>
              <a:rPr lang="en-US" sz="1800" i="1" dirty="0">
                <a:latin typeface="Calibri" panose="020F0502020204030204" pitchFamily="34" charset="0"/>
              </a:rPr>
              <a:t>24/7)</a:t>
            </a:r>
          </a:p>
          <a:p>
            <a:pPr marL="285750" lvl="1" indent="-285750" algn="l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1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83046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50</a:t>
            </a:fld>
            <a:endParaRPr lang="it-IT"/>
          </a:p>
        </p:txBody>
      </p:sp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57200" y="1139031"/>
            <a:ext cx="8229600" cy="808037"/>
          </a:xfrm>
        </p:spPr>
        <p:txBody>
          <a:bodyPr/>
          <a:lstStyle/>
          <a:p>
            <a:r>
              <a:rPr lang="it-IT" altLang="it-IT" sz="2600" b="1" dirty="0" smtClean="0">
                <a:latin typeface="Calibri" panose="020F0502020204030204" pitchFamily="34" charset="0"/>
                <a:ea typeface="ＭＳ Ｐゴシック" pitchFamily="34" charset="-128"/>
              </a:rPr>
              <a:t>The </a:t>
            </a:r>
            <a:r>
              <a:rPr lang="it-IT" altLang="it-IT" sz="2600" b="1" dirty="0" err="1" smtClean="0">
                <a:latin typeface="Calibri" panose="020F0502020204030204" pitchFamily="34" charset="0"/>
                <a:ea typeface="ＭＳ Ｐゴシック" pitchFamily="34" charset="-128"/>
              </a:rPr>
              <a:t>quality</a:t>
            </a:r>
            <a:r>
              <a:rPr lang="it-IT" altLang="it-IT" sz="2600" b="1" dirty="0" smtClean="0">
                <a:latin typeface="Calibri" panose="020F0502020204030204" pitchFamily="34" charset="0"/>
                <a:ea typeface="ＭＳ Ｐゴシック" pitchFamily="34" charset="-128"/>
              </a:rPr>
              <a:t> of a </a:t>
            </a:r>
            <a:r>
              <a:rPr lang="it-IT" altLang="it-IT" sz="2600" b="1" dirty="0" err="1" smtClean="0">
                <a:latin typeface="Calibri" panose="020F0502020204030204" pitchFamily="34" charset="0"/>
                <a:ea typeface="ＭＳ Ｐゴシック" pitchFamily="34" charset="-128"/>
              </a:rPr>
              <a:t>patent</a:t>
            </a:r>
            <a:r>
              <a:rPr lang="it-IT" altLang="it-IT" sz="2600" b="1" dirty="0" smtClean="0">
                <a:latin typeface="Calibri" panose="020F0502020204030204" pitchFamily="34" charset="0"/>
                <a:ea typeface="ＭＳ Ｐゴシック" pitchFamily="34" charset="-128"/>
              </a:rPr>
              <a:t> (</a:t>
            </a:r>
            <a:r>
              <a:rPr lang="it-IT" altLang="it-IT" sz="2600" b="1" dirty="0" err="1" smtClean="0">
                <a:latin typeface="Calibri" panose="020F0502020204030204" pitchFamily="34" charset="0"/>
                <a:ea typeface="ＭＳ Ｐゴシック" pitchFamily="34" charset="-128"/>
              </a:rPr>
              <a:t>application</a:t>
            </a:r>
            <a:r>
              <a:rPr lang="it-IT" altLang="it-IT" sz="2600" b="1" dirty="0" smtClean="0">
                <a:latin typeface="Calibri" panose="020F0502020204030204" pitchFamily="34" charset="0"/>
                <a:ea typeface="ＭＳ Ｐゴシック" pitchFamily="34" charset="-128"/>
              </a:rPr>
              <a:t>) </a:t>
            </a:r>
            <a:r>
              <a:rPr lang="it-IT" altLang="it-IT" sz="2600" b="1" dirty="0" err="1" smtClean="0">
                <a:latin typeface="Calibri" panose="020F0502020204030204" pitchFamily="34" charset="0"/>
                <a:ea typeface="ＭＳ Ｐゴシック" pitchFamily="34" charset="-128"/>
              </a:rPr>
              <a:t>starts</a:t>
            </a:r>
            <a:r>
              <a:rPr lang="it-IT" altLang="it-IT" sz="2600" b="1" dirty="0" smtClean="0">
                <a:latin typeface="Calibri" panose="020F0502020204030204" pitchFamily="34" charset="0"/>
                <a:ea typeface="ＭＳ Ｐゴシック" pitchFamily="34" charset="-128"/>
              </a:rPr>
              <a:t> with a </a:t>
            </a:r>
            <a:r>
              <a:rPr lang="it-IT" altLang="it-IT" sz="2600" b="1" dirty="0" err="1" smtClean="0">
                <a:latin typeface="Calibri" panose="020F0502020204030204" pitchFamily="34" charset="0"/>
                <a:ea typeface="ＭＳ Ｐゴシック" pitchFamily="34" charset="-128"/>
              </a:rPr>
              <a:t>comprehensive</a:t>
            </a:r>
            <a:r>
              <a:rPr lang="it-IT" altLang="it-IT" sz="2600" b="1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600" b="1" dirty="0" err="1" smtClean="0">
                <a:latin typeface="Calibri" panose="020F0502020204030204" pitchFamily="34" charset="0"/>
                <a:ea typeface="ＭＳ Ｐゴシック" pitchFamily="34" charset="-128"/>
              </a:rPr>
              <a:t>search</a:t>
            </a:r>
            <a:r>
              <a:rPr lang="it-IT" altLang="it-IT" sz="2600" b="1" dirty="0" smtClean="0">
                <a:latin typeface="Calibri" panose="020F0502020204030204" pitchFamily="34" charset="0"/>
                <a:ea typeface="ＭＳ Ｐゴシック" pitchFamily="34" charset="-128"/>
              </a:rPr>
              <a:t> for </a:t>
            </a:r>
            <a:r>
              <a:rPr lang="it-IT" altLang="it-IT" sz="2600" b="1" dirty="0" err="1" smtClean="0">
                <a:latin typeface="Calibri" panose="020F0502020204030204" pitchFamily="34" charset="0"/>
                <a:ea typeface="ＭＳ Ｐゴシック" pitchFamily="34" charset="-128"/>
              </a:rPr>
              <a:t>prior</a:t>
            </a:r>
            <a:r>
              <a:rPr lang="it-IT" altLang="it-IT" sz="2600" b="1" dirty="0" smtClean="0">
                <a:latin typeface="Calibri" panose="020F0502020204030204" pitchFamily="34" charset="0"/>
                <a:ea typeface="ＭＳ Ｐゴシック" pitchFamily="34" charset="-128"/>
              </a:rPr>
              <a:t> art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457200" y="2443349"/>
            <a:ext cx="8229600" cy="3529940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It is important to perform a prior art search before drafting a patent application</a:t>
            </a:r>
          </a:p>
          <a:p>
            <a:pPr algn="just">
              <a:spcBef>
                <a:spcPts val="1200"/>
              </a:spcBef>
            </a:pP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A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prior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art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document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cited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in the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introductory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part of the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application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is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potentially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less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dangerous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with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respect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to the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possibility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that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this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document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will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be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used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against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the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patent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(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application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) in the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examination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procedure or in a Court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litigation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In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fact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citing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it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in the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patent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application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allows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to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explain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why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this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document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is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not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pertinent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to the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invention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320331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51</a:t>
            </a:fld>
            <a:endParaRPr lang="it-IT"/>
          </a:p>
        </p:txBody>
      </p:sp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57200" y="1057275"/>
            <a:ext cx="8229600" cy="808038"/>
          </a:xfrm>
        </p:spPr>
        <p:txBody>
          <a:bodyPr/>
          <a:lstStyle/>
          <a:p>
            <a:r>
              <a:rPr lang="it-IT" altLang="it-IT" sz="2600" b="1" dirty="0" err="1" smtClean="0">
                <a:latin typeface="Calibri" panose="020F0502020204030204" pitchFamily="34" charset="0"/>
                <a:ea typeface="ＭＳ Ｐゴシック" pitchFamily="34" charset="-128"/>
              </a:rPr>
              <a:t>Further</a:t>
            </a:r>
            <a:r>
              <a:rPr lang="it-IT" altLang="it-IT" sz="2600" b="1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600" b="1" dirty="0" err="1" smtClean="0">
                <a:latin typeface="Calibri" panose="020F0502020204030204" pitchFamily="34" charset="0"/>
                <a:ea typeface="ＭＳ Ｐゴシック" pitchFamily="34" charset="-128"/>
              </a:rPr>
              <a:t>advantages</a:t>
            </a:r>
            <a:r>
              <a:rPr lang="it-IT" altLang="it-IT" sz="2600" b="1" dirty="0" smtClean="0">
                <a:latin typeface="Calibri" panose="020F0502020204030204" pitchFamily="34" charset="0"/>
                <a:ea typeface="ＭＳ Ｐゴシック" pitchFamily="34" charset="-128"/>
              </a:rPr>
              <a:t> of a </a:t>
            </a:r>
            <a:r>
              <a:rPr lang="it-IT" altLang="it-IT" sz="2600" b="1" dirty="0" err="1" smtClean="0">
                <a:latin typeface="Calibri" panose="020F0502020204030204" pitchFamily="34" charset="0"/>
                <a:ea typeface="ＭＳ Ｐゴシック" pitchFamily="34" charset="-128"/>
              </a:rPr>
              <a:t>preliminary</a:t>
            </a:r>
            <a:r>
              <a:rPr lang="it-IT" altLang="it-IT" sz="2600" b="1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br>
              <a:rPr lang="it-IT" altLang="it-IT" sz="2600" b="1" dirty="0" smtClean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it-IT" altLang="it-IT" sz="2600" b="1" dirty="0" err="1" smtClean="0">
                <a:latin typeface="Calibri" panose="020F0502020204030204" pitchFamily="34" charset="0"/>
                <a:ea typeface="ＭＳ Ｐゴシック" pitchFamily="34" charset="-128"/>
              </a:rPr>
              <a:t>search</a:t>
            </a:r>
            <a:r>
              <a:rPr lang="it-IT" altLang="it-IT" sz="2600" b="1" dirty="0" smtClean="0">
                <a:latin typeface="Calibri" panose="020F0502020204030204" pitchFamily="34" charset="0"/>
                <a:ea typeface="ＭＳ Ｐゴシック" pitchFamily="34" charset="-128"/>
              </a:rPr>
              <a:t> for </a:t>
            </a:r>
            <a:r>
              <a:rPr lang="it-IT" altLang="it-IT" sz="2600" b="1" dirty="0" err="1" smtClean="0">
                <a:latin typeface="Calibri" panose="020F0502020204030204" pitchFamily="34" charset="0"/>
                <a:ea typeface="ＭＳ Ｐゴシック" pitchFamily="34" charset="-128"/>
              </a:rPr>
              <a:t>prior</a:t>
            </a:r>
            <a:r>
              <a:rPr lang="it-IT" altLang="it-IT" sz="2600" b="1" dirty="0" smtClean="0">
                <a:latin typeface="Calibri" panose="020F0502020204030204" pitchFamily="34" charset="0"/>
                <a:ea typeface="ＭＳ Ｐゴシック" pitchFamily="34" charset="-128"/>
              </a:rPr>
              <a:t> art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717550" y="2120179"/>
            <a:ext cx="7772400" cy="3198482"/>
          </a:xfrm>
        </p:spPr>
        <p:txBody>
          <a:bodyPr/>
          <a:lstStyle/>
          <a:p>
            <a:endParaRPr lang="it-IT" altLang="it-IT" sz="2000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0" indent="0" algn="just">
              <a:buNone/>
            </a:pP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This search allows to:</a:t>
            </a:r>
          </a:p>
          <a:p>
            <a:pPr algn="just"/>
            <a:endParaRPr lang="it-IT" altLang="it-IT" sz="2000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algn="just"/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Avoid using technical solutions subject of valid patents held by competitors;</a:t>
            </a:r>
          </a:p>
          <a:p>
            <a:pPr algn="just"/>
            <a:endParaRPr lang="it-IT" altLang="it-IT" sz="2000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algn="just"/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Avoid spending useless efforts in the design of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technical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solutions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already known in the relating art.</a:t>
            </a:r>
          </a:p>
        </p:txBody>
      </p:sp>
    </p:spTree>
    <p:extLst>
      <p:ext uri="{BB962C8B-B14F-4D97-AF65-F5344CB8AC3E}">
        <p14:creationId xmlns:p14="http://schemas.microsoft.com/office/powerpoint/2010/main" val="3790447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52</a:t>
            </a:fld>
            <a:endParaRPr lang="it-IT"/>
          </a:p>
        </p:txBody>
      </p:sp>
      <p:sp>
        <p:nvSpPr>
          <p:cNvPr id="3" name="Titolo 1"/>
          <p:cNvSpPr>
            <a:spLocks noGrp="1"/>
          </p:cNvSpPr>
          <p:nvPr>
            <p:ph type="title" idx="4294967295"/>
          </p:nvPr>
        </p:nvSpPr>
        <p:spPr>
          <a:xfrm>
            <a:off x="973138" y="1206893"/>
            <a:ext cx="7197725" cy="719137"/>
          </a:xfrm>
        </p:spPr>
        <p:txBody>
          <a:bodyPr/>
          <a:lstStyle/>
          <a:p>
            <a:r>
              <a:rPr lang="it-IT" altLang="it-IT" sz="2600" b="1" dirty="0" smtClean="0">
                <a:latin typeface="Calibri" panose="020F0502020204030204" pitchFamily="34" charset="0"/>
                <a:ea typeface="ＭＳ Ｐゴシック" pitchFamily="34" charset="-128"/>
              </a:rPr>
              <a:t>Prior art search </a:t>
            </a:r>
            <a:br>
              <a:rPr lang="it-IT" altLang="it-IT" sz="2600" b="1" dirty="0" smtClean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it-IT" altLang="it-IT" sz="2000" dirty="0">
                <a:latin typeface="Calibri" panose="020F0502020204030204" pitchFamily="34" charset="0"/>
                <a:ea typeface="ＭＳ Ｐゴシック" pitchFamily="34" charset="-128"/>
              </a:rPr>
              <a:t>A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n advantage for the Italian patent applications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4294967295"/>
          </p:nvPr>
        </p:nvSpPr>
        <p:spPr>
          <a:xfrm>
            <a:off x="442913" y="2386754"/>
            <a:ext cx="8043862" cy="3255508"/>
          </a:xfrm>
        </p:spPr>
        <p:txBody>
          <a:bodyPr/>
          <a:lstStyle/>
          <a:p>
            <a:pPr algn="just">
              <a:spcBef>
                <a:spcPts val="1800"/>
              </a:spcBef>
            </a:pP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By an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agreement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with the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Italian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patent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office, the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European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Patent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Office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performs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a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search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for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prior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art and a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preliminary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opinion on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patentability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for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any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new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Italian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patent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applications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.</a:t>
            </a:r>
          </a:p>
          <a:p>
            <a:pPr algn="just">
              <a:spcBef>
                <a:spcPts val="1800"/>
              </a:spcBef>
            </a:pP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This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is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a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toll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-free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tool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(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payed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by the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Italian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PTO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)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available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before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the end of the 1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year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priority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period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,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therefore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very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useful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for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helping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deciding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on the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further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filing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of the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application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abroad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.</a:t>
            </a:r>
          </a:p>
          <a:p>
            <a:pPr algn="just">
              <a:spcBef>
                <a:spcPts val="1800"/>
              </a:spcBef>
            </a:pP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In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addition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it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is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possible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to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have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a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partial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reibursement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of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this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fee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in case of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further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filing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a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European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or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PCT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application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, to the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extent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that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this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search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is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also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used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in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those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proceedings</a:t>
            </a:r>
            <a:r>
              <a:rPr lang="it-IT" altLang="it-IT" sz="2000" dirty="0" smtClean="0">
                <a:latin typeface="Calibri" panose="020F0502020204030204" pitchFamily="34" charset="0"/>
                <a:ea typeface="ＭＳ Ｐゴシック" pitchFamily="34" charset="-128"/>
              </a:rPr>
              <a:t>.  </a:t>
            </a:r>
            <a:endParaRPr lang="it-IT" altLang="it-IT" sz="2400" dirty="0" smtClean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903009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53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183691" y="1029037"/>
            <a:ext cx="68315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latin typeface="Calibri" panose="020F0502020204030204" pitchFamily="34" charset="0"/>
              </a:rPr>
              <a:t>Preliminary </a:t>
            </a:r>
            <a:r>
              <a:rPr lang="it-IT" sz="2800" b="1" dirty="0" err="1" smtClean="0">
                <a:latin typeface="Calibri" panose="020F0502020204030204" pitchFamily="34" charset="0"/>
              </a:rPr>
              <a:t>evaluation</a:t>
            </a:r>
            <a:r>
              <a:rPr lang="it-IT" sz="2800" b="1" dirty="0" smtClean="0">
                <a:latin typeface="Calibri" panose="020F0502020204030204" pitchFamily="34" charset="0"/>
              </a:rPr>
              <a:t> of the state of the art</a:t>
            </a:r>
          </a:p>
          <a:p>
            <a:pPr algn="ctr"/>
            <a:endParaRPr lang="it-IT" sz="2800" b="1" dirty="0">
              <a:latin typeface="Calibri" panose="020F0502020204030204" pitchFamily="34" charset="0"/>
            </a:endParaRPr>
          </a:p>
          <a:p>
            <a:pPr algn="ctr"/>
            <a:r>
              <a:rPr lang="it-IT" sz="2800" b="1" dirty="0" err="1" smtClean="0">
                <a:latin typeface="Calibri" panose="020F0502020204030204" pitchFamily="34" charset="0"/>
              </a:rPr>
              <a:t>PRIOR</a:t>
            </a:r>
            <a:r>
              <a:rPr lang="it-IT" sz="2800" b="1" dirty="0" smtClean="0">
                <a:latin typeface="Calibri" panose="020F0502020204030204" pitchFamily="34" charset="0"/>
              </a:rPr>
              <a:t> ART SEARCH</a:t>
            </a:r>
            <a:endParaRPr lang="it-IT" sz="1800" b="1" dirty="0">
              <a:latin typeface="Calibri" panose="020F0502020204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00506" y="4117259"/>
            <a:ext cx="236728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alibri" panose="020F0502020204030204" pitchFamily="34" charset="0"/>
              </a:rPr>
              <a:t>Generation of </a:t>
            </a:r>
            <a:r>
              <a:rPr lang="it-IT" dirty="0" err="1" smtClean="0">
                <a:latin typeface="Calibri" panose="020F0502020204030204" pitchFamily="34" charset="0"/>
              </a:rPr>
              <a:t>own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IPRs</a:t>
            </a:r>
            <a:endParaRPr lang="it-IT" dirty="0" smtClean="0">
              <a:latin typeface="Calibri" panose="020F0502020204030204" pitchFamily="34" charset="0"/>
            </a:endParaRPr>
          </a:p>
          <a:p>
            <a:pPr algn="ctr"/>
            <a:endParaRPr lang="it-IT" dirty="0" smtClean="0">
              <a:latin typeface="Calibri" panose="020F0502020204030204" pitchFamily="34" charset="0"/>
            </a:endParaRPr>
          </a:p>
          <a:p>
            <a:pPr algn="ctr"/>
            <a:r>
              <a:rPr lang="it-IT" dirty="0" err="1">
                <a:latin typeface="Calibri" panose="020F0502020204030204" pitchFamily="34" charset="0"/>
              </a:rPr>
              <a:t>Patentability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evaluation</a:t>
            </a:r>
            <a:endParaRPr lang="it-IT" dirty="0">
              <a:latin typeface="Calibri" panose="020F050202020403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99906" y="4117259"/>
            <a:ext cx="2877855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alibri" panose="020F0502020204030204" pitchFamily="34" charset="0"/>
              </a:rPr>
              <a:t>Use of third parties </a:t>
            </a:r>
            <a:r>
              <a:rPr lang="it-IT" dirty="0" err="1" smtClean="0">
                <a:latin typeface="Calibri" panose="020F0502020204030204" pitchFamily="34" charset="0"/>
              </a:rPr>
              <a:t>IPRs</a:t>
            </a:r>
            <a:endParaRPr lang="it-IT" dirty="0" smtClean="0">
              <a:latin typeface="Calibri" panose="020F0502020204030204" pitchFamily="34" charset="0"/>
            </a:endParaRPr>
          </a:p>
          <a:p>
            <a:pPr algn="ctr"/>
            <a:endParaRPr lang="it-IT" dirty="0" smtClean="0">
              <a:latin typeface="Calibri" panose="020F0502020204030204" pitchFamily="34" charset="0"/>
            </a:endParaRPr>
          </a:p>
          <a:p>
            <a:pPr algn="ctr"/>
            <a:endParaRPr lang="it-IT" dirty="0" smtClean="0">
              <a:latin typeface="Calibri" panose="020F0502020204030204" pitchFamily="34" charset="0"/>
            </a:endParaRPr>
          </a:p>
          <a:p>
            <a:pPr algn="ctr"/>
            <a:r>
              <a:rPr lang="it-IT" dirty="0" err="1">
                <a:latin typeface="Calibri" panose="020F0502020204030204" pitchFamily="34" charset="0"/>
              </a:rPr>
              <a:t>Freedom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smtClean="0">
                <a:latin typeface="Calibri" panose="020F0502020204030204" pitchFamily="34" charset="0"/>
              </a:rPr>
              <a:t>to operate</a:t>
            </a:r>
            <a:endParaRPr lang="it-IT" dirty="0">
              <a:latin typeface="Calibri" panose="020F0502020204030204" pitchFamily="34" charset="0"/>
            </a:endParaRPr>
          </a:p>
          <a:p>
            <a:pPr algn="ctr"/>
            <a:r>
              <a:rPr lang="it-IT" dirty="0" err="1" smtClean="0">
                <a:latin typeface="Calibri" panose="020F0502020204030204" pitchFamily="34" charset="0"/>
              </a:rPr>
              <a:t>evaluation</a:t>
            </a:r>
            <a:endParaRPr lang="it-IT" dirty="0" smtClean="0">
              <a:latin typeface="Calibri" panose="020F0502020204030204" pitchFamily="34" charset="0"/>
            </a:endParaRPr>
          </a:p>
        </p:txBody>
      </p:sp>
      <p:sp>
        <p:nvSpPr>
          <p:cNvPr id="7" name="Freccia in giù 6"/>
          <p:cNvSpPr/>
          <p:nvPr/>
        </p:nvSpPr>
        <p:spPr>
          <a:xfrm rot="1920620">
            <a:off x="3169719" y="2601289"/>
            <a:ext cx="518286" cy="1226151"/>
          </a:xfrm>
          <a:prstGeom prst="downArrow">
            <a:avLst/>
          </a:prstGeom>
          <a:solidFill>
            <a:srgbClr val="062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anose="020F0502020204030204" pitchFamily="34" charset="0"/>
            </a:endParaRPr>
          </a:p>
        </p:txBody>
      </p:sp>
      <p:sp>
        <p:nvSpPr>
          <p:cNvPr id="8" name="Freccia in giù 7"/>
          <p:cNvSpPr/>
          <p:nvPr/>
        </p:nvSpPr>
        <p:spPr>
          <a:xfrm rot="19627534">
            <a:off x="5373124" y="2599070"/>
            <a:ext cx="551987" cy="1230586"/>
          </a:xfrm>
          <a:prstGeom prst="downArrow">
            <a:avLst/>
          </a:prstGeom>
          <a:solidFill>
            <a:srgbClr val="062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anose="020F050202020403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83691" y="4698994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Calibri" panose="020F0502020204030204" pitchFamily="34" charset="0"/>
              </a:rPr>
              <a:t>1)</a:t>
            </a:r>
            <a:endParaRPr lang="it-IT" sz="2400" b="1" dirty="0">
              <a:latin typeface="Calibri" panose="020F050202020403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866774" y="4698996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Calibri" panose="020F0502020204030204" pitchFamily="34" charset="0"/>
              </a:rPr>
              <a:t>2)</a:t>
            </a:r>
            <a:endParaRPr lang="it-IT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071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54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074419" y="1723649"/>
            <a:ext cx="170395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err="1">
                <a:latin typeface="Calibri" panose="020F0502020204030204" pitchFamily="34" charset="0"/>
              </a:rPr>
              <a:t>Designing</a:t>
            </a:r>
            <a:r>
              <a:rPr lang="it-IT" sz="1800" dirty="0">
                <a:latin typeface="Calibri" panose="020F0502020204030204" pitchFamily="34" charset="0"/>
              </a:rPr>
              <a:t>/</a:t>
            </a:r>
          </a:p>
          <a:p>
            <a:pPr algn="ctr"/>
            <a:r>
              <a:rPr lang="it-IT" sz="1800" dirty="0" err="1">
                <a:latin typeface="Calibri" panose="020F0502020204030204" pitchFamily="34" charset="0"/>
              </a:rPr>
              <a:t>Prototyping</a:t>
            </a:r>
            <a:r>
              <a:rPr lang="it-IT" sz="1800" dirty="0"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it-IT" sz="1800" dirty="0">
                <a:latin typeface="Calibri" panose="020F0502020204030204" pitchFamily="34" charset="0"/>
              </a:rPr>
              <a:t>Start - end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078895" y="1862148"/>
            <a:ext cx="256306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latin typeface="Calibri" panose="020F0502020204030204" pitchFamily="34" charset="0"/>
              </a:rPr>
              <a:t>Market </a:t>
            </a:r>
            <a:r>
              <a:rPr lang="it-IT" sz="1800" dirty="0" err="1" smtClean="0">
                <a:latin typeface="Calibri" panose="020F0502020204030204" pitchFamily="34" charset="0"/>
              </a:rPr>
              <a:t>evaluation</a:t>
            </a:r>
            <a:r>
              <a:rPr lang="it-IT" sz="1800" dirty="0" smtClean="0">
                <a:latin typeface="Calibri" panose="020F0502020204030204" pitchFamily="34" charset="0"/>
              </a:rPr>
              <a:t> of  </a:t>
            </a:r>
            <a:r>
              <a:rPr lang="it-IT" sz="1800" dirty="0" err="1" smtClean="0">
                <a:latin typeface="Calibri" panose="020F0502020204030204" pitchFamily="34" charset="0"/>
              </a:rPr>
              <a:t>existing</a:t>
            </a:r>
            <a:r>
              <a:rPr lang="it-IT" sz="1800" dirty="0">
                <a:latin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</a:rPr>
              <a:t>similar</a:t>
            </a:r>
            <a:r>
              <a:rPr lang="it-IT" sz="1800" dirty="0">
                <a:latin typeface="Calibri" panose="020F0502020204030204" pitchFamily="34" charset="0"/>
              </a:rPr>
              <a:t> </a:t>
            </a:r>
            <a:r>
              <a:rPr lang="it-IT" sz="1800" dirty="0" err="1" smtClean="0">
                <a:latin typeface="Calibri" panose="020F0502020204030204" pitchFamily="34" charset="0"/>
              </a:rPr>
              <a:t>products</a:t>
            </a:r>
            <a:r>
              <a:rPr lang="it-IT" sz="1800" dirty="0" smtClean="0">
                <a:latin typeface="Calibri" panose="020F0502020204030204" pitchFamily="34" charset="0"/>
              </a:rPr>
              <a:t> </a:t>
            </a:r>
            <a:endParaRPr lang="it-IT" sz="1800" dirty="0">
              <a:latin typeface="Calibri" panose="020F0502020204030204" pitchFamily="34" charset="0"/>
            </a:endParaRPr>
          </a:p>
        </p:txBody>
      </p:sp>
      <p:cxnSp>
        <p:nvCxnSpPr>
          <p:cNvPr id="6" name="Connettore 2 5"/>
          <p:cNvCxnSpPr>
            <a:stCxn id="3" idx="3"/>
            <a:endCxn id="13" idx="1"/>
          </p:cNvCxnSpPr>
          <p:nvPr/>
        </p:nvCxnSpPr>
        <p:spPr>
          <a:xfrm flipV="1">
            <a:off x="2778376" y="2046815"/>
            <a:ext cx="638122" cy="138499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5041308" y="3180453"/>
            <a:ext cx="27036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800" dirty="0" err="1">
                <a:latin typeface="Calibri" panose="020F0502020204030204" pitchFamily="34" charset="0"/>
              </a:rPr>
              <a:t>Possible</a:t>
            </a:r>
            <a:r>
              <a:rPr lang="it-IT" sz="1800" dirty="0">
                <a:latin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</a:rPr>
              <a:t>patent</a:t>
            </a:r>
            <a:r>
              <a:rPr lang="it-IT" sz="1800" dirty="0">
                <a:latin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</a:rPr>
              <a:t>application</a:t>
            </a:r>
            <a:endParaRPr lang="it-IT" sz="1800" dirty="0">
              <a:latin typeface="Calibri" panose="020F050202020403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08165" y="3667762"/>
            <a:ext cx="32527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800" dirty="0">
                <a:latin typeface="Calibri" panose="020F0502020204030204" pitchFamily="34" charset="0"/>
              </a:rPr>
              <a:t>Start </a:t>
            </a:r>
            <a:r>
              <a:rPr lang="it-IT" sz="1800" dirty="0" err="1" smtClean="0">
                <a:latin typeface="Calibri" panose="020F0502020204030204" pitchFamily="34" charset="0"/>
              </a:rPr>
              <a:t>selling</a:t>
            </a:r>
            <a:r>
              <a:rPr lang="it-IT" sz="1800" dirty="0" smtClean="0">
                <a:latin typeface="Calibri" panose="020F0502020204030204" pitchFamily="34" charset="0"/>
              </a:rPr>
              <a:t>/</a:t>
            </a:r>
            <a:r>
              <a:rPr lang="it-IT" sz="1800" dirty="0" err="1" smtClean="0">
                <a:latin typeface="Calibri" panose="020F0502020204030204" pitchFamily="34" charset="0"/>
              </a:rPr>
              <a:t>using</a:t>
            </a:r>
            <a:r>
              <a:rPr lang="it-IT" sz="1800" dirty="0" smtClean="0">
                <a:latin typeface="Calibri" panose="020F0502020204030204" pitchFamily="34" charset="0"/>
              </a:rPr>
              <a:t> </a:t>
            </a:r>
            <a:r>
              <a:rPr lang="it-IT" sz="1800" dirty="0">
                <a:latin typeface="Calibri" panose="020F0502020204030204" pitchFamily="34" charset="0"/>
              </a:rPr>
              <a:t>on the market</a:t>
            </a:r>
          </a:p>
        </p:txBody>
      </p:sp>
      <p:cxnSp>
        <p:nvCxnSpPr>
          <p:cNvPr id="9" name="Connettore 2 8"/>
          <p:cNvCxnSpPr>
            <a:stCxn id="13" idx="2"/>
            <a:endCxn id="7" idx="0"/>
          </p:cNvCxnSpPr>
          <p:nvPr/>
        </p:nvCxnSpPr>
        <p:spPr>
          <a:xfrm>
            <a:off x="4562389" y="2369980"/>
            <a:ext cx="1830732" cy="810473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7" idx="1"/>
            <a:endCxn id="8" idx="3"/>
          </p:cNvCxnSpPr>
          <p:nvPr/>
        </p:nvCxnSpPr>
        <p:spPr>
          <a:xfrm flipH="1">
            <a:off x="4160915" y="3365119"/>
            <a:ext cx="880393" cy="487309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626165" y="4867325"/>
            <a:ext cx="684329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latin typeface="Calibri" panose="020F0502020204030204" pitchFamily="34" charset="0"/>
              </a:rPr>
              <a:t>RISK </a:t>
            </a:r>
            <a:r>
              <a:rPr lang="it-IT" sz="1800" dirty="0" err="1">
                <a:latin typeface="Calibri" panose="020F0502020204030204" pitchFamily="34" charset="0"/>
              </a:rPr>
              <a:t>ASSESSMENT</a:t>
            </a:r>
            <a:r>
              <a:rPr lang="it-IT" sz="1800" dirty="0">
                <a:latin typeface="Calibri" panose="020F0502020204030204" pitchFamily="34" charset="0"/>
              </a:rPr>
              <a:t> </a:t>
            </a:r>
            <a:r>
              <a:rPr lang="it-IT" sz="1800" dirty="0" smtClean="0">
                <a:latin typeface="Calibri" panose="020F0502020204030204" pitchFamily="34" charset="0"/>
              </a:rPr>
              <a:t>for USE OF THIRD PARTIES </a:t>
            </a:r>
            <a:r>
              <a:rPr lang="it-IT" sz="1800" dirty="0" err="1">
                <a:latin typeface="Calibri" panose="020F0502020204030204" pitchFamily="34" charset="0"/>
              </a:rPr>
              <a:t>IPRs</a:t>
            </a:r>
            <a:r>
              <a:rPr lang="it-IT" sz="1800" dirty="0">
                <a:latin typeface="Calibri" panose="020F0502020204030204" pitchFamily="34" charset="0"/>
              </a:rPr>
              <a:t> </a:t>
            </a:r>
            <a:r>
              <a:rPr lang="it-IT" sz="1800" dirty="0" err="1" smtClean="0">
                <a:latin typeface="Calibri" panose="020F0502020204030204" pitchFamily="34" charset="0"/>
              </a:rPr>
              <a:t>AVAILABLE</a:t>
            </a:r>
            <a:endParaRPr lang="it-IT" sz="1800" dirty="0" smtClean="0">
              <a:latin typeface="Calibri" panose="020F0502020204030204" pitchFamily="34" charset="0"/>
            </a:endParaRPr>
          </a:p>
          <a:p>
            <a:pPr algn="ctr"/>
            <a:r>
              <a:rPr lang="it-IT" sz="1800" dirty="0" smtClean="0">
                <a:latin typeface="Calibri" panose="020F0502020204030204" pitchFamily="34" charset="0"/>
              </a:rPr>
              <a:t>TECHNICAL </a:t>
            </a:r>
            <a:r>
              <a:rPr lang="it-IT" sz="1800" dirty="0">
                <a:latin typeface="Calibri" panose="020F0502020204030204" pitchFamily="34" charset="0"/>
              </a:rPr>
              <a:t>INFORMATION </a:t>
            </a:r>
            <a:r>
              <a:rPr lang="it-IT" sz="1800" dirty="0" smtClean="0">
                <a:latin typeface="Calibri" panose="020F0502020204030204" pitchFamily="34" charset="0"/>
              </a:rPr>
              <a:t>on </a:t>
            </a:r>
            <a:r>
              <a:rPr lang="it-IT" sz="1800" dirty="0">
                <a:latin typeface="Calibri" panose="020F0502020204030204" pitchFamily="34" charset="0"/>
              </a:rPr>
              <a:t>THIRD PARTIES </a:t>
            </a:r>
            <a:r>
              <a:rPr lang="it-IT" sz="1800" dirty="0" err="1">
                <a:latin typeface="Calibri" panose="020F0502020204030204" pitchFamily="34" charset="0"/>
              </a:rPr>
              <a:t>IPRs</a:t>
            </a:r>
            <a:r>
              <a:rPr lang="it-IT" sz="1800" dirty="0">
                <a:latin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</a:rPr>
              <a:t>AVAILABLE</a:t>
            </a:r>
            <a:endParaRPr lang="it-IT" sz="1800" dirty="0">
              <a:latin typeface="Calibri" panose="020F0502020204030204" pitchFamily="34" charset="0"/>
            </a:endParaRPr>
          </a:p>
          <a:p>
            <a:pPr algn="ctr"/>
            <a:r>
              <a:rPr lang="it-IT" sz="1800" dirty="0" err="1" smtClean="0">
                <a:latin typeface="Calibri" panose="020F0502020204030204" pitchFamily="34" charset="0"/>
              </a:rPr>
              <a:t>CORRECT</a:t>
            </a:r>
            <a:r>
              <a:rPr lang="it-IT" sz="1800" dirty="0" smtClean="0">
                <a:latin typeface="Calibri" panose="020F0502020204030204" pitchFamily="34" charset="0"/>
              </a:rPr>
              <a:t> </a:t>
            </a:r>
            <a:r>
              <a:rPr lang="it-IT" sz="1800" dirty="0" err="1" smtClean="0">
                <a:latin typeface="Calibri" panose="020F0502020204030204" pitchFamily="34" charset="0"/>
              </a:rPr>
              <a:t>PROTECTION</a:t>
            </a:r>
            <a:r>
              <a:rPr lang="it-IT" sz="1800" dirty="0" smtClean="0">
                <a:latin typeface="Calibri" panose="020F0502020204030204" pitchFamily="34" charset="0"/>
              </a:rPr>
              <a:t> of </a:t>
            </a:r>
            <a:r>
              <a:rPr lang="it-IT" sz="1800" dirty="0" err="1" smtClean="0">
                <a:latin typeface="Calibri" panose="020F0502020204030204" pitchFamily="34" charset="0"/>
              </a:rPr>
              <a:t>OWN</a:t>
            </a:r>
            <a:r>
              <a:rPr lang="it-IT" sz="1800" dirty="0" smtClean="0">
                <a:latin typeface="Calibri" panose="020F0502020204030204" pitchFamily="34" charset="0"/>
              </a:rPr>
              <a:t> </a:t>
            </a:r>
            <a:r>
              <a:rPr lang="it-IT" sz="1800" dirty="0" err="1" smtClean="0">
                <a:latin typeface="Calibri" panose="020F0502020204030204" pitchFamily="34" charset="0"/>
              </a:rPr>
              <a:t>IPRs</a:t>
            </a:r>
            <a:r>
              <a:rPr lang="it-IT" sz="1800" dirty="0" smtClean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it-IT" sz="1800" cap="all" dirty="0" err="1" smtClean="0">
                <a:latin typeface="Calibri" panose="020F0502020204030204" pitchFamily="34" charset="0"/>
              </a:rPr>
              <a:t>agreements</a:t>
            </a:r>
            <a:r>
              <a:rPr lang="it-IT" sz="1800" cap="all" dirty="0" smtClean="0">
                <a:latin typeface="Calibri" panose="020F0502020204030204" pitchFamily="34" charset="0"/>
              </a:rPr>
              <a:t> with </a:t>
            </a:r>
            <a:r>
              <a:rPr lang="it-IT" sz="1800" cap="all" dirty="0" err="1" smtClean="0">
                <a:latin typeface="Calibri" panose="020F0502020204030204" pitchFamily="34" charset="0"/>
              </a:rPr>
              <a:t>third</a:t>
            </a:r>
            <a:r>
              <a:rPr lang="it-IT" sz="1800" cap="all" dirty="0" smtClean="0">
                <a:latin typeface="Calibri" panose="020F0502020204030204" pitchFamily="34" charset="0"/>
              </a:rPr>
              <a:t> parties </a:t>
            </a:r>
            <a:r>
              <a:rPr lang="it-IT" sz="1800" cap="all" dirty="0" err="1" smtClean="0">
                <a:latin typeface="Calibri" panose="020F0502020204030204" pitchFamily="34" charset="0"/>
              </a:rPr>
              <a:t>IPRS</a:t>
            </a:r>
            <a:r>
              <a:rPr lang="it-IT" sz="1800" cap="all" dirty="0" smtClean="0">
                <a:latin typeface="Calibri" panose="020F0502020204030204" pitchFamily="34" charset="0"/>
              </a:rPr>
              <a:t> </a:t>
            </a:r>
            <a:r>
              <a:rPr lang="it-IT" sz="1800" cap="all" dirty="0" err="1" smtClean="0">
                <a:latin typeface="Calibri" panose="020F0502020204030204" pitchFamily="34" charset="0"/>
              </a:rPr>
              <a:t>owners</a:t>
            </a:r>
            <a:endParaRPr lang="it-IT" sz="1800" cap="all" dirty="0">
              <a:latin typeface="Calibri" panose="020F0502020204030204" pitchFamily="34" charset="0"/>
            </a:endParaRPr>
          </a:p>
        </p:txBody>
      </p:sp>
      <p:sp>
        <p:nvSpPr>
          <p:cNvPr id="12" name="Freccia in giù 11"/>
          <p:cNvSpPr/>
          <p:nvPr/>
        </p:nvSpPr>
        <p:spPr>
          <a:xfrm>
            <a:off x="4312227" y="4207467"/>
            <a:ext cx="452791" cy="43204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latin typeface="Calibri" panose="020F050202020403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416498" y="1723649"/>
            <a:ext cx="229178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800" dirty="0" err="1" smtClean="0">
                <a:latin typeface="Calibri" panose="020F0502020204030204" pitchFamily="34" charset="0"/>
              </a:rPr>
              <a:t>Patent</a:t>
            </a:r>
            <a:r>
              <a:rPr lang="it-IT" sz="1800" dirty="0" smtClean="0">
                <a:latin typeface="Calibri" panose="020F0502020204030204" pitchFamily="34" charset="0"/>
              </a:rPr>
              <a:t> state of the art </a:t>
            </a:r>
          </a:p>
          <a:p>
            <a:pPr algn="ctr"/>
            <a:r>
              <a:rPr lang="it-IT" sz="1800" dirty="0" err="1" smtClean="0">
                <a:latin typeface="Calibri" panose="020F0502020204030204" pitchFamily="34" charset="0"/>
              </a:rPr>
              <a:t>analysis</a:t>
            </a:r>
            <a:endParaRPr lang="it-IT" sz="1800" dirty="0">
              <a:latin typeface="Calibri" panose="020F0502020204030204" pitchFamily="34" charset="0"/>
            </a:endParaRPr>
          </a:p>
        </p:txBody>
      </p:sp>
      <p:cxnSp>
        <p:nvCxnSpPr>
          <p:cNvPr id="14" name="Connettore 2 13"/>
          <p:cNvCxnSpPr>
            <a:stCxn id="13" idx="3"/>
            <a:endCxn id="5" idx="1"/>
          </p:cNvCxnSpPr>
          <p:nvPr/>
        </p:nvCxnSpPr>
        <p:spPr>
          <a:xfrm>
            <a:off x="5708279" y="2046815"/>
            <a:ext cx="370616" cy="138499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13" idx="2"/>
            <a:endCxn id="8" idx="0"/>
          </p:cNvCxnSpPr>
          <p:nvPr/>
        </p:nvCxnSpPr>
        <p:spPr>
          <a:xfrm flipH="1">
            <a:off x="2534540" y="2369980"/>
            <a:ext cx="2027849" cy="12977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corrado.borsano.METROCONSULT\Desktop\BREVETTI\simboli per disegni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25" y="4680549"/>
            <a:ext cx="1459448" cy="12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corrado.borsano.METROCONSULT\Desktop\BREVETTI\simboli per disegni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140" y="2826477"/>
            <a:ext cx="722816" cy="138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2"/>
          <p:cNvSpPr txBox="1"/>
          <p:nvPr/>
        </p:nvSpPr>
        <p:spPr>
          <a:xfrm>
            <a:off x="3025833" y="1029037"/>
            <a:ext cx="3147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latin typeface="Calibri" panose="020F0502020204030204" pitchFamily="34" charset="0"/>
              </a:rPr>
              <a:t>A </a:t>
            </a:r>
            <a:r>
              <a:rPr lang="it-IT" sz="2800" b="1" dirty="0" err="1" smtClean="0">
                <a:latin typeface="Calibri" panose="020F0502020204030204" pitchFamily="34" charset="0"/>
              </a:rPr>
              <a:t>correct</a:t>
            </a:r>
            <a:r>
              <a:rPr lang="it-IT" sz="2800" b="1" dirty="0" smtClean="0">
                <a:latin typeface="Calibri" panose="020F0502020204030204" pitchFamily="34" charset="0"/>
              </a:rPr>
              <a:t> procedure</a:t>
            </a:r>
            <a:endParaRPr lang="it-IT" sz="1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0708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55</a:t>
            </a:fld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title"/>
          </p:nvPr>
        </p:nvSpPr>
        <p:spPr>
          <a:xfrm>
            <a:off x="439738" y="1032806"/>
            <a:ext cx="8229600" cy="1143000"/>
          </a:xfrm>
          <a:noFill/>
          <a:ln/>
        </p:spPr>
        <p:txBody>
          <a:bodyPr/>
          <a:lstStyle/>
          <a:p>
            <a:r>
              <a:rPr lang="it-IT" b="1" dirty="0" err="1"/>
              <a:t>Patent</a:t>
            </a:r>
            <a:r>
              <a:rPr lang="it-IT" b="1" dirty="0"/>
              <a:t> </a:t>
            </a:r>
            <a:r>
              <a:rPr lang="it-IT" b="1" dirty="0" err="1"/>
              <a:t>Application</a:t>
            </a:r>
            <a:endParaRPr lang="it-IT" b="1" dirty="0"/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50800" y="2182813"/>
            <a:ext cx="9047163" cy="3605212"/>
            <a:chOff x="32" y="1375"/>
            <a:chExt cx="5699" cy="2271"/>
          </a:xfrm>
        </p:grpSpPr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32" y="1375"/>
              <a:ext cx="5699" cy="1566"/>
              <a:chOff x="32" y="1375"/>
              <a:chExt cx="5699" cy="1566"/>
            </a:xfrm>
          </p:grpSpPr>
          <p:grpSp>
            <p:nvGrpSpPr>
              <p:cNvPr id="15" name="Group 12"/>
              <p:cNvGrpSpPr>
                <a:grpSpLocks/>
              </p:cNvGrpSpPr>
              <p:nvPr/>
            </p:nvGrpSpPr>
            <p:grpSpPr bwMode="auto">
              <a:xfrm>
                <a:off x="32" y="1375"/>
                <a:ext cx="1044" cy="1374"/>
                <a:chOff x="32" y="1375"/>
                <a:chExt cx="1044" cy="1374"/>
              </a:xfrm>
            </p:grpSpPr>
            <p:sp>
              <p:nvSpPr>
                <p:cNvPr id="40" name="Rectangle 7"/>
                <p:cNvSpPr>
                  <a:spLocks noChangeArrowheads="1"/>
                </p:cNvSpPr>
                <p:nvPr/>
              </p:nvSpPr>
              <p:spPr bwMode="auto">
                <a:xfrm>
                  <a:off x="153" y="1471"/>
                  <a:ext cx="923" cy="1278"/>
                </a:xfrm>
                <a:prstGeom prst="rect">
                  <a:avLst/>
                </a:prstGeom>
                <a:solidFill>
                  <a:srgbClr val="062058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41" name="Group 11"/>
                <p:cNvGrpSpPr>
                  <a:grpSpLocks/>
                </p:cNvGrpSpPr>
                <p:nvPr/>
              </p:nvGrpSpPr>
              <p:grpSpPr bwMode="auto">
                <a:xfrm>
                  <a:off x="32" y="1375"/>
                  <a:ext cx="970" cy="1278"/>
                  <a:chOff x="32" y="1375"/>
                  <a:chExt cx="970" cy="1278"/>
                </a:xfrm>
              </p:grpSpPr>
              <p:sp>
                <p:nvSpPr>
                  <p:cNvPr id="4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57" y="1375"/>
                    <a:ext cx="923" cy="1278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4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86" y="1383"/>
                    <a:ext cx="861" cy="22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r>
                      <a:rPr lang="it-IT" sz="1800" u="sng">
                        <a:solidFill>
                          <a:srgbClr val="FC0128"/>
                        </a:solidFill>
                        <a:latin typeface="FuturaA Bk BT" pitchFamily="34" charset="0"/>
                      </a:rPr>
                      <a:t>Introduction</a:t>
                    </a:r>
                  </a:p>
                </p:txBody>
              </p:sp>
              <p:sp>
                <p:nvSpPr>
                  <p:cNvPr id="4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2" y="1680"/>
                    <a:ext cx="970" cy="86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r>
                      <a:rPr lang="it-IT" sz="1400" dirty="0">
                        <a:latin typeface="FuturaA Bk BT" pitchFamily="34" charset="0"/>
                      </a:rPr>
                      <a:t>- Closest prior art</a:t>
                    </a:r>
                  </a:p>
                  <a:p>
                    <a:r>
                      <a:rPr lang="it-IT" sz="1400" dirty="0">
                        <a:latin typeface="FuturaA Bk BT" pitchFamily="34" charset="0"/>
                      </a:rPr>
                      <a:t>- Problem</a:t>
                    </a:r>
                  </a:p>
                  <a:p>
                    <a:r>
                      <a:rPr lang="it-IT" sz="1400" dirty="0">
                        <a:latin typeface="FuturaA Bk BT" pitchFamily="34" charset="0"/>
                      </a:rPr>
                      <a:t>- Object</a:t>
                    </a:r>
                  </a:p>
                  <a:p>
                    <a:r>
                      <a:rPr lang="it-IT" sz="1400" dirty="0">
                        <a:latin typeface="FuturaA Bk BT" pitchFamily="34" charset="0"/>
                      </a:rPr>
                      <a:t>- Essential feat.</a:t>
                    </a:r>
                  </a:p>
                  <a:p>
                    <a:r>
                      <a:rPr lang="it-IT" sz="1400" dirty="0">
                        <a:latin typeface="FuturaA Bk BT" pitchFamily="34" charset="0"/>
                      </a:rPr>
                      <a:t>- Effect</a:t>
                    </a:r>
                  </a:p>
                  <a:p>
                    <a:r>
                      <a:rPr lang="it-IT" sz="1400" dirty="0">
                        <a:latin typeface="FuturaA Bk BT" pitchFamily="34" charset="0"/>
                      </a:rPr>
                      <a:t>- Other features</a:t>
                    </a:r>
                  </a:p>
                </p:txBody>
              </p:sp>
            </p:grpSp>
          </p:grpSp>
          <p:grpSp>
            <p:nvGrpSpPr>
              <p:cNvPr id="16" name="Group 20"/>
              <p:cNvGrpSpPr>
                <a:grpSpLocks/>
              </p:cNvGrpSpPr>
              <p:nvPr/>
            </p:nvGrpSpPr>
            <p:grpSpPr bwMode="auto">
              <a:xfrm>
                <a:off x="1166" y="1375"/>
                <a:ext cx="1236" cy="1566"/>
                <a:chOff x="1166" y="1375"/>
                <a:chExt cx="1236" cy="1566"/>
              </a:xfrm>
            </p:grpSpPr>
            <p:sp>
              <p:nvSpPr>
                <p:cNvPr id="33" name="Rectangle 13"/>
                <p:cNvSpPr>
                  <a:spLocks noChangeArrowheads="1"/>
                </p:cNvSpPr>
                <p:nvPr/>
              </p:nvSpPr>
              <p:spPr bwMode="auto">
                <a:xfrm>
                  <a:off x="1479" y="1663"/>
                  <a:ext cx="923" cy="1278"/>
                </a:xfrm>
                <a:prstGeom prst="rect">
                  <a:avLst/>
                </a:prstGeom>
                <a:solidFill>
                  <a:srgbClr val="062058"/>
                </a:solidFill>
                <a:ln w="12700">
                  <a:solidFill>
                    <a:srgbClr val="DEDFE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34" name="Rectangle 14"/>
                <p:cNvSpPr>
                  <a:spLocks noChangeArrowheads="1"/>
                </p:cNvSpPr>
                <p:nvPr/>
              </p:nvSpPr>
              <p:spPr bwMode="auto">
                <a:xfrm>
                  <a:off x="1383" y="1567"/>
                  <a:ext cx="923" cy="1278"/>
                </a:xfrm>
                <a:prstGeom prst="rect">
                  <a:avLst/>
                </a:prstGeom>
                <a:solidFill>
                  <a:srgbClr val="062058"/>
                </a:solidFill>
                <a:ln w="12700">
                  <a:solidFill>
                    <a:srgbClr val="DEDFE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35" name="Rectangle 15"/>
                <p:cNvSpPr>
                  <a:spLocks noChangeArrowheads="1"/>
                </p:cNvSpPr>
                <p:nvPr/>
              </p:nvSpPr>
              <p:spPr bwMode="auto">
                <a:xfrm>
                  <a:off x="1287" y="1471"/>
                  <a:ext cx="923" cy="1278"/>
                </a:xfrm>
                <a:prstGeom prst="rect">
                  <a:avLst/>
                </a:prstGeom>
                <a:solidFill>
                  <a:srgbClr val="062058"/>
                </a:solidFill>
                <a:ln w="12700">
                  <a:solidFill>
                    <a:srgbClr val="DEDFE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36" name="Group 19"/>
                <p:cNvGrpSpPr>
                  <a:grpSpLocks/>
                </p:cNvGrpSpPr>
                <p:nvPr/>
              </p:nvGrpSpPr>
              <p:grpSpPr bwMode="auto">
                <a:xfrm>
                  <a:off x="1166" y="1375"/>
                  <a:ext cx="948" cy="1278"/>
                  <a:chOff x="1166" y="1375"/>
                  <a:chExt cx="948" cy="1278"/>
                </a:xfrm>
              </p:grpSpPr>
              <p:sp>
                <p:nvSpPr>
                  <p:cNvPr id="3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1375"/>
                    <a:ext cx="923" cy="1278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3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220" y="1383"/>
                    <a:ext cx="818" cy="22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r>
                      <a:rPr lang="it-IT" sz="1800" u="sng">
                        <a:solidFill>
                          <a:srgbClr val="FC0128"/>
                        </a:solidFill>
                        <a:latin typeface="FuturaA Bk BT" pitchFamily="34" charset="0"/>
                      </a:rPr>
                      <a:t>Description</a:t>
                    </a:r>
                  </a:p>
                </p:txBody>
              </p:sp>
              <p:sp>
                <p:nvSpPr>
                  <p:cNvPr id="3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166" y="1680"/>
                    <a:ext cx="804" cy="19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r>
                      <a:rPr lang="it-IT" sz="1400">
                        <a:latin typeface="FuturaA Bk BT" pitchFamily="34" charset="0"/>
                      </a:rPr>
                      <a:t>- Embodiment</a:t>
                    </a:r>
                  </a:p>
                </p:txBody>
              </p:sp>
            </p:grpSp>
          </p:grpSp>
          <p:grpSp>
            <p:nvGrpSpPr>
              <p:cNvPr id="17" name="Group 26"/>
              <p:cNvGrpSpPr>
                <a:grpSpLocks/>
              </p:cNvGrpSpPr>
              <p:nvPr/>
            </p:nvGrpSpPr>
            <p:grpSpPr bwMode="auto">
              <a:xfrm>
                <a:off x="2496" y="1375"/>
                <a:ext cx="1046" cy="1374"/>
                <a:chOff x="2496" y="1375"/>
                <a:chExt cx="1046" cy="1374"/>
              </a:xfrm>
            </p:grpSpPr>
            <p:sp>
              <p:nvSpPr>
                <p:cNvPr id="28" name="Rectangle 21"/>
                <p:cNvSpPr>
                  <a:spLocks noChangeArrowheads="1"/>
                </p:cNvSpPr>
                <p:nvPr/>
              </p:nvSpPr>
              <p:spPr bwMode="auto">
                <a:xfrm>
                  <a:off x="2619" y="1471"/>
                  <a:ext cx="923" cy="1278"/>
                </a:xfrm>
                <a:prstGeom prst="rect">
                  <a:avLst/>
                </a:prstGeom>
                <a:solidFill>
                  <a:srgbClr val="062058"/>
                </a:solidFill>
                <a:ln w="12700">
                  <a:solidFill>
                    <a:srgbClr val="DEDFE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29" name="Group 25"/>
                <p:cNvGrpSpPr>
                  <a:grpSpLocks/>
                </p:cNvGrpSpPr>
                <p:nvPr/>
              </p:nvGrpSpPr>
              <p:grpSpPr bwMode="auto">
                <a:xfrm>
                  <a:off x="2496" y="1375"/>
                  <a:ext cx="950" cy="1278"/>
                  <a:chOff x="2496" y="1375"/>
                  <a:chExt cx="950" cy="1278"/>
                </a:xfrm>
              </p:grpSpPr>
              <p:sp>
                <p:nvSpPr>
                  <p:cNvPr id="30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523" y="1375"/>
                    <a:ext cx="923" cy="1278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31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705" y="1383"/>
                    <a:ext cx="551" cy="22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r>
                      <a:rPr lang="it-IT" sz="1800" u="sng">
                        <a:solidFill>
                          <a:srgbClr val="FC0128"/>
                        </a:solidFill>
                        <a:latin typeface="FuturaA Bk BT" pitchFamily="34" charset="0"/>
                      </a:rPr>
                      <a:t>Claims</a:t>
                    </a:r>
                  </a:p>
                </p:txBody>
              </p:sp>
              <p:sp>
                <p:nvSpPr>
                  <p:cNvPr id="3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1680"/>
                    <a:ext cx="798" cy="32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r>
                      <a:rPr lang="it-IT" sz="1400">
                        <a:latin typeface="FuturaA Bk BT" pitchFamily="34" charset="0"/>
                      </a:rPr>
                      <a:t>- Independent</a:t>
                    </a:r>
                  </a:p>
                  <a:p>
                    <a:r>
                      <a:rPr lang="it-IT" sz="1400">
                        <a:latin typeface="FuturaA Bk BT" pitchFamily="34" charset="0"/>
                      </a:rPr>
                      <a:t>- Dependent</a:t>
                    </a:r>
                  </a:p>
                </p:txBody>
              </p:sp>
            </p:grpSp>
          </p:grpSp>
          <p:grpSp>
            <p:nvGrpSpPr>
              <p:cNvPr id="18" name="Group 32"/>
              <p:cNvGrpSpPr>
                <a:grpSpLocks/>
              </p:cNvGrpSpPr>
              <p:nvPr/>
            </p:nvGrpSpPr>
            <p:grpSpPr bwMode="auto">
              <a:xfrm>
                <a:off x="4712" y="1375"/>
                <a:ext cx="1019" cy="1374"/>
                <a:chOff x="4712" y="1375"/>
                <a:chExt cx="1019" cy="1374"/>
              </a:xfrm>
            </p:grpSpPr>
            <p:sp>
              <p:nvSpPr>
                <p:cNvPr id="23" name="Rectangle 27"/>
                <p:cNvSpPr>
                  <a:spLocks noChangeArrowheads="1"/>
                </p:cNvSpPr>
                <p:nvPr/>
              </p:nvSpPr>
              <p:spPr bwMode="auto">
                <a:xfrm>
                  <a:off x="4808" y="1471"/>
                  <a:ext cx="923" cy="1278"/>
                </a:xfrm>
                <a:prstGeom prst="rect">
                  <a:avLst/>
                </a:prstGeom>
                <a:solidFill>
                  <a:srgbClr val="062058"/>
                </a:solidFill>
                <a:ln w="12700">
                  <a:solidFill>
                    <a:srgbClr val="DEDFE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24" name="Group 31"/>
                <p:cNvGrpSpPr>
                  <a:grpSpLocks/>
                </p:cNvGrpSpPr>
                <p:nvPr/>
              </p:nvGrpSpPr>
              <p:grpSpPr bwMode="auto">
                <a:xfrm>
                  <a:off x="4712" y="1375"/>
                  <a:ext cx="923" cy="1278"/>
                  <a:chOff x="4712" y="1375"/>
                  <a:chExt cx="923" cy="1278"/>
                </a:xfrm>
              </p:grpSpPr>
              <p:sp>
                <p:nvSpPr>
                  <p:cNvPr id="25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712" y="1375"/>
                    <a:ext cx="923" cy="1278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6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894" y="1383"/>
                    <a:ext cx="567" cy="22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r>
                      <a:rPr lang="it-IT" sz="1800" u="sng">
                        <a:solidFill>
                          <a:srgbClr val="FC0128"/>
                        </a:solidFill>
                        <a:latin typeface="FuturaA Bk BT" pitchFamily="34" charset="0"/>
                      </a:rPr>
                      <a:t>Figures</a:t>
                    </a:r>
                  </a:p>
                </p:txBody>
              </p:sp>
              <p:graphicFrame>
                <p:nvGraphicFramePr>
                  <p:cNvPr id="27" name="Object 0">
                    <a:hlinkClick r:id="" action="ppaction://ole?verb=0"/>
                  </p:cNvPr>
                  <p:cNvGraphicFramePr>
                    <a:graphicFrameLocks/>
                  </p:cNvGraphicFramePr>
                  <p:nvPr/>
                </p:nvGraphicFramePr>
                <p:xfrm>
                  <a:off x="4821" y="1817"/>
                  <a:ext cx="736" cy="38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2545" name="ClipArt" r:id="rId3" imgW="1166760" imgH="610920" progId="">
                          <p:embed/>
                        </p:oleObj>
                      </mc:Choice>
                      <mc:Fallback>
                        <p:oleObj name="ClipArt" r:id="rId3" imgW="1166760" imgH="610920" progId="">
                          <p:embed/>
                          <p:pic>
                            <p:nvPicPr>
                              <p:cNvPr id="0" name=""/>
                              <p:cNvPicPr>
                                <a:picLocks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821" y="1817"/>
                                <a:ext cx="736" cy="38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12700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grpSp>
            <p:nvGrpSpPr>
              <p:cNvPr id="19" name="Group 36"/>
              <p:cNvGrpSpPr>
                <a:grpSpLocks/>
              </p:cNvGrpSpPr>
              <p:nvPr/>
            </p:nvGrpSpPr>
            <p:grpSpPr bwMode="auto">
              <a:xfrm>
                <a:off x="3638" y="1375"/>
                <a:ext cx="950" cy="1278"/>
                <a:chOff x="3638" y="1375"/>
                <a:chExt cx="950" cy="1278"/>
              </a:xfrm>
            </p:grpSpPr>
            <p:sp>
              <p:nvSpPr>
                <p:cNvPr id="20" name="Rectangle 33"/>
                <p:cNvSpPr>
                  <a:spLocks noChangeArrowheads="1"/>
                </p:cNvSpPr>
                <p:nvPr/>
              </p:nvSpPr>
              <p:spPr bwMode="auto">
                <a:xfrm>
                  <a:off x="3665" y="1375"/>
                  <a:ext cx="923" cy="1278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1" name="Rectangle 34"/>
                <p:cNvSpPr>
                  <a:spLocks noChangeArrowheads="1"/>
                </p:cNvSpPr>
                <p:nvPr/>
              </p:nvSpPr>
              <p:spPr bwMode="auto">
                <a:xfrm>
                  <a:off x="3847" y="1383"/>
                  <a:ext cx="617" cy="22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it-IT" sz="1800" u="sng">
                      <a:solidFill>
                        <a:srgbClr val="FC0128"/>
                      </a:solidFill>
                      <a:latin typeface="FuturaA Bk BT" pitchFamily="34" charset="0"/>
                    </a:rPr>
                    <a:t>Abstract</a:t>
                  </a:r>
                </a:p>
              </p:txBody>
            </p:sp>
            <p:sp>
              <p:nvSpPr>
                <p:cNvPr id="22" name="Rectangle 35"/>
                <p:cNvSpPr>
                  <a:spLocks noChangeArrowheads="1"/>
                </p:cNvSpPr>
                <p:nvPr/>
              </p:nvSpPr>
              <p:spPr bwMode="auto">
                <a:xfrm>
                  <a:off x="3638" y="1680"/>
                  <a:ext cx="579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it-IT" sz="1400">
                      <a:latin typeface="FuturaA Bk BT" pitchFamily="34" charset="0"/>
                    </a:rPr>
                    <a:t>- Abstract</a:t>
                  </a:r>
                </a:p>
              </p:txBody>
            </p:sp>
          </p:grpSp>
        </p:grpSp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154" y="3107"/>
              <a:ext cx="5574" cy="155"/>
              <a:chOff x="154" y="3107"/>
              <a:chExt cx="5574" cy="155"/>
            </a:xfrm>
          </p:grpSpPr>
          <p:sp>
            <p:nvSpPr>
              <p:cNvPr id="9" name="Line 38"/>
              <p:cNvSpPr>
                <a:spLocks noChangeShapeType="1"/>
              </p:cNvSpPr>
              <p:nvPr/>
            </p:nvSpPr>
            <p:spPr bwMode="auto">
              <a:xfrm>
                <a:off x="253" y="3187"/>
                <a:ext cx="2456" cy="0"/>
              </a:xfrm>
              <a:prstGeom prst="line">
                <a:avLst/>
              </a:prstGeom>
              <a:noFill/>
              <a:ln w="25400">
                <a:solidFill>
                  <a:srgbClr val="3365F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" name="Line 39"/>
              <p:cNvSpPr>
                <a:spLocks noChangeShapeType="1"/>
              </p:cNvSpPr>
              <p:nvPr/>
            </p:nvSpPr>
            <p:spPr bwMode="auto">
              <a:xfrm>
                <a:off x="2754" y="3204"/>
                <a:ext cx="55" cy="55"/>
              </a:xfrm>
              <a:prstGeom prst="line">
                <a:avLst/>
              </a:prstGeom>
              <a:noFill/>
              <a:ln w="25400">
                <a:solidFill>
                  <a:srgbClr val="3365F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Line 40"/>
              <p:cNvSpPr>
                <a:spLocks noChangeShapeType="1"/>
              </p:cNvSpPr>
              <p:nvPr/>
            </p:nvSpPr>
            <p:spPr bwMode="auto">
              <a:xfrm flipH="1">
                <a:off x="2805" y="3207"/>
                <a:ext cx="151" cy="55"/>
              </a:xfrm>
              <a:prstGeom prst="line">
                <a:avLst/>
              </a:prstGeom>
              <a:noFill/>
              <a:ln w="25400">
                <a:solidFill>
                  <a:srgbClr val="3365F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Line 41"/>
              <p:cNvSpPr>
                <a:spLocks noChangeShapeType="1"/>
              </p:cNvSpPr>
              <p:nvPr/>
            </p:nvSpPr>
            <p:spPr bwMode="auto">
              <a:xfrm>
                <a:off x="2948" y="3187"/>
                <a:ext cx="2628" cy="0"/>
              </a:xfrm>
              <a:prstGeom prst="line">
                <a:avLst/>
              </a:prstGeom>
              <a:noFill/>
              <a:ln w="25400">
                <a:solidFill>
                  <a:srgbClr val="3365F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Line 42"/>
              <p:cNvSpPr>
                <a:spLocks noChangeShapeType="1"/>
              </p:cNvSpPr>
              <p:nvPr/>
            </p:nvSpPr>
            <p:spPr bwMode="auto">
              <a:xfrm flipH="1">
                <a:off x="5577" y="3108"/>
                <a:ext cx="151" cy="55"/>
              </a:xfrm>
              <a:prstGeom prst="line">
                <a:avLst/>
              </a:prstGeom>
              <a:noFill/>
              <a:ln w="25400">
                <a:solidFill>
                  <a:srgbClr val="3365F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Line 43"/>
              <p:cNvSpPr>
                <a:spLocks noChangeShapeType="1"/>
              </p:cNvSpPr>
              <p:nvPr/>
            </p:nvSpPr>
            <p:spPr bwMode="auto">
              <a:xfrm>
                <a:off x="154" y="3107"/>
                <a:ext cx="55" cy="55"/>
              </a:xfrm>
              <a:prstGeom prst="line">
                <a:avLst/>
              </a:prstGeom>
              <a:noFill/>
              <a:ln w="25400">
                <a:solidFill>
                  <a:srgbClr val="3365F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45"/>
            <p:cNvSpPr>
              <a:spLocks noChangeArrowheads="1"/>
            </p:cNvSpPr>
            <p:nvPr/>
          </p:nvSpPr>
          <p:spPr bwMode="auto">
            <a:xfrm>
              <a:off x="1981" y="3321"/>
              <a:ext cx="186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it-IT" sz="2800">
                  <a:solidFill>
                    <a:srgbClr val="3365FB"/>
                  </a:solidFill>
                  <a:latin typeface="FuturaA Bk BT" pitchFamily="34" charset="0"/>
                </a:rPr>
                <a:t>Patent application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473559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56</a:t>
            </a:fld>
            <a:endParaRPr lang="it-IT"/>
          </a:p>
        </p:txBody>
      </p:sp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57200" y="941966"/>
            <a:ext cx="8229600" cy="808037"/>
          </a:xfrm>
        </p:spPr>
        <p:txBody>
          <a:bodyPr/>
          <a:lstStyle/>
          <a:p>
            <a:r>
              <a:rPr lang="it-IT" sz="2600" b="1" dirty="0" err="1" smtClean="0">
                <a:latin typeface="Calibri" panose="020F0502020204030204" pitchFamily="34" charset="0"/>
                <a:cs typeface="Times" pitchFamily="18" charset="0"/>
              </a:rPr>
              <a:t>Essential</a:t>
            </a:r>
            <a:r>
              <a:rPr lang="it-IT" sz="2600" b="1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600" b="1" dirty="0" err="1" smtClean="0">
                <a:latin typeface="Calibri" panose="020F0502020204030204" pitchFamily="34" charset="0"/>
                <a:cs typeface="Times" pitchFamily="18" charset="0"/>
              </a:rPr>
              <a:t>elements</a:t>
            </a:r>
            <a:r>
              <a:rPr lang="it-IT" sz="2600" b="1" dirty="0" smtClean="0">
                <a:latin typeface="Calibri" panose="020F0502020204030204" pitchFamily="34" charset="0"/>
                <a:cs typeface="Times" pitchFamily="18" charset="0"/>
              </a:rPr>
              <a:t> of a </a:t>
            </a:r>
            <a:r>
              <a:rPr lang="it-IT" sz="2600" b="1" dirty="0" err="1" smtClean="0">
                <a:latin typeface="Calibri" panose="020F0502020204030204" pitchFamily="34" charset="0"/>
                <a:cs typeface="Times" pitchFamily="18" charset="0"/>
              </a:rPr>
              <a:t>patent</a:t>
            </a:r>
            <a:r>
              <a:rPr lang="it-IT" sz="2600" b="1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600" b="1" dirty="0" err="1" smtClean="0">
                <a:latin typeface="Calibri" panose="020F0502020204030204" pitchFamily="34" charset="0"/>
                <a:cs typeface="Times" pitchFamily="18" charset="0"/>
              </a:rPr>
              <a:t>application</a:t>
            </a:r>
            <a:endParaRPr lang="it-IT" sz="2600" b="1" dirty="0" smtClean="0">
              <a:latin typeface="Calibri" panose="020F0502020204030204" pitchFamily="34" charset="0"/>
              <a:cs typeface="Times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9748" y="1620466"/>
            <a:ext cx="8424863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it-IT" b="1" dirty="0" err="1" smtClean="0">
                <a:latin typeface="Calibri" panose="020F0502020204030204" pitchFamily="34" charset="0"/>
              </a:rPr>
              <a:t>One</a:t>
            </a:r>
            <a:r>
              <a:rPr lang="it-IT" b="1" dirty="0" smtClean="0">
                <a:latin typeface="Calibri" panose="020F0502020204030204" pitchFamily="34" charset="0"/>
              </a:rPr>
              <a:t> </a:t>
            </a:r>
            <a:r>
              <a:rPr lang="it-IT" b="1" dirty="0" err="1" smtClean="0">
                <a:latin typeface="Calibri" panose="020F0502020204030204" pitchFamily="34" charset="0"/>
              </a:rPr>
              <a:t>invention</a:t>
            </a:r>
            <a:r>
              <a:rPr lang="it-IT" b="1" dirty="0" smtClean="0">
                <a:latin typeface="Calibri" panose="020F0502020204030204" pitchFamily="34" charset="0"/>
              </a:rPr>
              <a:t> </a:t>
            </a:r>
            <a:r>
              <a:rPr lang="it-IT" b="1" dirty="0" err="1" smtClean="0">
                <a:latin typeface="Calibri" panose="020F0502020204030204" pitchFamily="34" charset="0"/>
              </a:rPr>
              <a:t>only</a:t>
            </a:r>
            <a:r>
              <a:rPr lang="it-IT" b="1" dirty="0" smtClean="0">
                <a:latin typeface="Calibri" panose="020F0502020204030204" pitchFamily="34" charset="0"/>
              </a:rPr>
              <a:t> </a:t>
            </a:r>
            <a:endParaRPr lang="it-IT" dirty="0">
              <a:latin typeface="Calibri" panose="020F0502020204030204" pitchFamily="34" charset="0"/>
            </a:endParaRPr>
          </a:p>
          <a:p>
            <a:pPr marL="0" indent="0" eaLnBrk="1" hangingPunct="1"/>
            <a:r>
              <a:rPr lang="it-IT" sz="1800" dirty="0" err="1" smtClean="0">
                <a:latin typeface="Calibri" panose="020F0502020204030204" pitchFamily="34" charset="0"/>
              </a:rPr>
              <a:t>Various</a:t>
            </a:r>
            <a:r>
              <a:rPr lang="it-IT" sz="1800" dirty="0" smtClean="0">
                <a:latin typeface="Calibri" panose="020F0502020204030204" pitchFamily="34" charset="0"/>
              </a:rPr>
              <a:t> </a:t>
            </a:r>
            <a:r>
              <a:rPr lang="it-IT" sz="1800" dirty="0" err="1" smtClean="0">
                <a:latin typeface="Calibri" panose="020F0502020204030204" pitchFamily="34" charset="0"/>
              </a:rPr>
              <a:t>aspects</a:t>
            </a:r>
            <a:r>
              <a:rPr lang="it-IT" sz="1800" dirty="0" smtClean="0">
                <a:latin typeface="Calibri" panose="020F0502020204030204" pitchFamily="34" charset="0"/>
              </a:rPr>
              <a:t> of a </a:t>
            </a:r>
            <a:r>
              <a:rPr lang="it-IT" sz="1800" dirty="0" err="1" smtClean="0">
                <a:latin typeface="Calibri" panose="020F0502020204030204" pitchFamily="34" charset="0"/>
              </a:rPr>
              <a:t>complex</a:t>
            </a:r>
            <a:r>
              <a:rPr lang="it-IT" sz="1800" dirty="0" smtClean="0">
                <a:latin typeface="Calibri" panose="020F0502020204030204" pitchFamily="34" charset="0"/>
              </a:rPr>
              <a:t> </a:t>
            </a:r>
            <a:r>
              <a:rPr lang="it-IT" sz="1800" dirty="0" err="1" smtClean="0">
                <a:latin typeface="Calibri" panose="020F0502020204030204" pitchFamily="34" charset="0"/>
              </a:rPr>
              <a:t>invention</a:t>
            </a:r>
            <a:r>
              <a:rPr lang="it-IT" sz="1800" dirty="0" smtClean="0">
                <a:latin typeface="Calibri" panose="020F0502020204030204" pitchFamily="34" charset="0"/>
              </a:rPr>
              <a:t> </a:t>
            </a:r>
            <a:r>
              <a:rPr lang="it-IT" sz="1800" dirty="0" err="1" smtClean="0">
                <a:latin typeface="Calibri" panose="020F0502020204030204" pitchFamily="34" charset="0"/>
              </a:rPr>
              <a:t>linked</a:t>
            </a:r>
            <a:r>
              <a:rPr lang="it-IT" sz="1800" dirty="0" smtClean="0">
                <a:latin typeface="Calibri" panose="020F0502020204030204" pitchFamily="34" charset="0"/>
              </a:rPr>
              <a:t> by a </a:t>
            </a:r>
            <a:r>
              <a:rPr lang="it-IT" sz="1800" dirty="0" err="1" smtClean="0">
                <a:latin typeface="Calibri" panose="020F0502020204030204" pitchFamily="34" charset="0"/>
              </a:rPr>
              <a:t>unifying</a:t>
            </a:r>
            <a:r>
              <a:rPr lang="it-IT" sz="1800" dirty="0" smtClean="0">
                <a:latin typeface="Calibri" panose="020F0502020204030204" pitchFamily="34" charset="0"/>
              </a:rPr>
              <a:t> </a:t>
            </a:r>
            <a:r>
              <a:rPr lang="it-IT" sz="1800" dirty="0" err="1" smtClean="0">
                <a:latin typeface="Calibri" panose="020F0502020204030204" pitchFamily="34" charset="0"/>
              </a:rPr>
              <a:t>concept</a:t>
            </a:r>
            <a:endParaRPr lang="it-IT" sz="1800" dirty="0" smtClean="0">
              <a:latin typeface="Calibri" panose="020F0502020204030204" pitchFamily="34" charset="0"/>
            </a:endParaRPr>
          </a:p>
          <a:p>
            <a:pPr marL="0" indent="0" eaLnBrk="1" hangingPunct="1"/>
            <a:endParaRPr lang="it-IT" sz="1800" dirty="0"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it-IT" b="1" dirty="0" smtClean="0">
                <a:latin typeface="Calibri" panose="020F0502020204030204" pitchFamily="34" charset="0"/>
              </a:rPr>
              <a:t>Title </a:t>
            </a:r>
            <a:endParaRPr lang="it-IT" dirty="0"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endParaRPr lang="it-IT" dirty="0"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it-IT" b="1" dirty="0" smtClean="0">
                <a:latin typeface="Calibri" panose="020F0502020204030204" pitchFamily="34" charset="0"/>
              </a:rPr>
              <a:t>Description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</a:p>
          <a:p>
            <a:pPr marL="0" indent="0" eaLnBrk="1" hangingPunct="1"/>
            <a:r>
              <a:rPr lang="it-IT" sz="1800" dirty="0" smtClean="0">
                <a:latin typeface="Calibri" panose="020F0502020204030204" pitchFamily="34" charset="0"/>
              </a:rPr>
              <a:t>It must allow a technical expert to implement the invention correctly, without performing further</a:t>
            </a:r>
            <a:r>
              <a:rPr lang="it-IT" sz="1800" dirty="0">
                <a:latin typeface="Calibri" panose="020F0502020204030204" pitchFamily="34" charset="0"/>
              </a:rPr>
              <a:t> </a:t>
            </a:r>
            <a:r>
              <a:rPr lang="it-IT" sz="1800" dirty="0" smtClean="0">
                <a:latin typeface="Calibri" panose="020F0502020204030204" pitchFamily="34" charset="0"/>
              </a:rPr>
              <a:t>undue technical efforts, applying only his technical background knowledge</a:t>
            </a:r>
            <a:endParaRPr lang="it-IT" sz="1800" dirty="0">
              <a:latin typeface="Calibri" panose="020F0502020204030204" pitchFamily="34" charset="0"/>
            </a:endParaRPr>
          </a:p>
          <a:p>
            <a:pPr marL="0" indent="0" eaLnBrk="1" hangingPunct="1"/>
            <a:endParaRPr lang="it-IT" dirty="0"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it-IT" b="1" dirty="0" smtClean="0">
                <a:latin typeface="Calibri" panose="020F0502020204030204" pitchFamily="34" charset="0"/>
              </a:rPr>
              <a:t>Claims </a:t>
            </a:r>
          </a:p>
          <a:p>
            <a:pPr marL="0" indent="0" eaLnBrk="1" hangingPunct="1"/>
            <a:r>
              <a:rPr lang="it-IT" sz="1800" dirty="0" smtClean="0">
                <a:latin typeface="Calibri" panose="020F0502020204030204" pitchFamily="34" charset="0"/>
              </a:rPr>
              <a:t>Defining the wanted scope of legal patent protection</a:t>
            </a:r>
            <a:r>
              <a:rPr lang="it-IT" sz="1800" dirty="0">
                <a:latin typeface="Calibri" panose="020F0502020204030204" pitchFamily="34" charset="0"/>
              </a:rPr>
              <a:t> in terms of technical features </a:t>
            </a:r>
            <a:endParaRPr lang="it-IT" dirty="0"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endParaRPr lang="it-IT" dirty="0"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it-IT" b="1" dirty="0" smtClean="0">
                <a:latin typeface="Calibri" panose="020F0502020204030204" pitchFamily="34" charset="0"/>
              </a:rPr>
              <a:t>Drawings </a:t>
            </a:r>
          </a:p>
          <a:p>
            <a:pPr marL="0" indent="0" eaLnBrk="1" hangingPunct="1"/>
            <a:r>
              <a:rPr lang="it-IT" sz="1800" dirty="0" err="1" smtClean="0">
                <a:latin typeface="Calibri" panose="020F0502020204030204" pitchFamily="34" charset="0"/>
              </a:rPr>
              <a:t>Generally</a:t>
            </a:r>
            <a:r>
              <a:rPr lang="it-IT" sz="1800" dirty="0" smtClean="0">
                <a:latin typeface="Calibri" panose="020F0502020204030204" pitchFamily="34" charset="0"/>
              </a:rPr>
              <a:t> </a:t>
            </a:r>
            <a:r>
              <a:rPr lang="it-IT" sz="1800" dirty="0" err="1" smtClean="0">
                <a:latin typeface="Calibri" panose="020F0502020204030204" pitchFamily="34" charset="0"/>
              </a:rPr>
              <a:t>necessary</a:t>
            </a:r>
            <a:r>
              <a:rPr lang="it-IT" sz="1800" dirty="0" smtClean="0">
                <a:latin typeface="Calibri" panose="020F0502020204030204" pitchFamily="34" charset="0"/>
              </a:rPr>
              <a:t> for the understanding of the </a:t>
            </a:r>
            <a:r>
              <a:rPr lang="it-IT" sz="1800" dirty="0" err="1" smtClean="0">
                <a:latin typeface="Calibri" panose="020F0502020204030204" pitchFamily="34" charset="0"/>
              </a:rPr>
              <a:t>description</a:t>
            </a:r>
            <a:r>
              <a:rPr lang="it-IT" sz="1800" dirty="0" smtClean="0">
                <a:latin typeface="Calibri" panose="020F0502020204030204" pitchFamily="34" charset="0"/>
              </a:rPr>
              <a:t>  </a:t>
            </a:r>
            <a:endParaRPr lang="it-IT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163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57</a:t>
            </a:fld>
            <a:endParaRPr lang="it-IT"/>
          </a:p>
        </p:txBody>
      </p:sp>
      <p:sp>
        <p:nvSpPr>
          <p:cNvPr id="3" name="Rettangolo 4"/>
          <p:cNvSpPr>
            <a:spLocks noChangeArrowheads="1"/>
          </p:cNvSpPr>
          <p:nvPr/>
        </p:nvSpPr>
        <p:spPr bwMode="auto">
          <a:xfrm>
            <a:off x="358775" y="2224088"/>
            <a:ext cx="825528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 panose="020F0502020204030204" pitchFamily="34" charset="0"/>
              </a:rPr>
              <a:t>The task of the </a:t>
            </a:r>
            <a:r>
              <a:rPr lang="it-IT" dirty="0" err="1" smtClean="0">
                <a:latin typeface="Calibri" panose="020F0502020204030204" pitchFamily="34" charset="0"/>
              </a:rPr>
              <a:t>description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is</a:t>
            </a:r>
            <a:r>
              <a:rPr lang="it-IT" dirty="0" smtClean="0">
                <a:latin typeface="Calibri" panose="020F0502020204030204" pitchFamily="34" charset="0"/>
              </a:rPr>
              <a:t> to </a:t>
            </a:r>
            <a:r>
              <a:rPr lang="it-IT" dirty="0" err="1" smtClean="0">
                <a:latin typeface="Calibri" panose="020F0502020204030204" pitchFamily="34" charset="0"/>
              </a:rPr>
              <a:t>demonstrate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that</a:t>
            </a:r>
            <a:r>
              <a:rPr lang="it-IT" dirty="0" smtClean="0">
                <a:latin typeface="Calibri" panose="020F0502020204030204" pitchFamily="34" charset="0"/>
              </a:rPr>
              <a:t> at </a:t>
            </a:r>
            <a:r>
              <a:rPr lang="it-IT" dirty="0" err="1" smtClean="0">
                <a:latin typeface="Calibri" panose="020F0502020204030204" pitchFamily="34" charset="0"/>
              </a:rPr>
              <a:t>least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one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embodiment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example</a:t>
            </a:r>
            <a:r>
              <a:rPr lang="it-IT" dirty="0" smtClean="0">
                <a:latin typeface="Calibri" panose="020F0502020204030204" pitchFamily="34" charset="0"/>
              </a:rPr>
              <a:t> of the </a:t>
            </a:r>
            <a:r>
              <a:rPr lang="it-IT" dirty="0" err="1" smtClean="0">
                <a:latin typeface="Calibri" panose="020F0502020204030204" pitchFamily="34" charset="0"/>
              </a:rPr>
              <a:t>invention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is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feasible</a:t>
            </a:r>
            <a:r>
              <a:rPr lang="it-IT" dirty="0" smtClean="0">
                <a:latin typeface="Calibri" panose="020F0502020204030204" pitchFamily="34" charset="0"/>
              </a:rPr>
              <a:t>.</a:t>
            </a:r>
            <a:endParaRPr lang="it-IT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Calibri" panose="020F0502020204030204" pitchFamily="34" charset="0"/>
              </a:rPr>
              <a:t>It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is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important</a:t>
            </a:r>
            <a:r>
              <a:rPr lang="it-IT" dirty="0" smtClean="0">
                <a:latin typeface="Calibri" panose="020F0502020204030204" pitchFamily="34" charset="0"/>
              </a:rPr>
              <a:t> to include in the part of the </a:t>
            </a:r>
            <a:r>
              <a:rPr lang="it-IT" dirty="0" err="1" smtClean="0">
                <a:latin typeface="Calibri" panose="020F0502020204030204" pitchFamily="34" charset="0"/>
              </a:rPr>
              <a:t>description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all</a:t>
            </a:r>
            <a:r>
              <a:rPr lang="it-IT" dirty="0" smtClean="0">
                <a:latin typeface="Calibri" panose="020F0502020204030204" pitchFamily="34" charset="0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</a:rPr>
              <a:t>necessary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details</a:t>
            </a:r>
            <a:r>
              <a:rPr lang="it-IT" dirty="0" smtClean="0">
                <a:latin typeface="Calibri" panose="020F0502020204030204" pitchFamily="34" charset="0"/>
              </a:rPr>
              <a:t> for the </a:t>
            </a:r>
            <a:r>
              <a:rPr lang="it-IT" dirty="0" err="1" smtClean="0">
                <a:latin typeface="Calibri" panose="020F0502020204030204" pitchFamily="34" charset="0"/>
              </a:rPr>
              <a:t>correct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technical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understanding</a:t>
            </a:r>
            <a:r>
              <a:rPr lang="it-IT" dirty="0" smtClean="0">
                <a:latin typeface="Calibri" panose="020F0502020204030204" pitchFamily="34" charset="0"/>
              </a:rPr>
              <a:t>, </a:t>
            </a:r>
            <a:r>
              <a:rPr lang="it-IT" dirty="0" err="1" smtClean="0">
                <a:latin typeface="Calibri" panose="020F0502020204030204" pitchFamily="34" charset="0"/>
              </a:rPr>
              <a:t>if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necessary</a:t>
            </a:r>
            <a:r>
              <a:rPr lang="it-IT" dirty="0" smtClean="0">
                <a:latin typeface="Calibri" panose="020F0502020204030204" pitchFamily="34" charset="0"/>
              </a:rPr>
              <a:t> with the help of </a:t>
            </a:r>
            <a:r>
              <a:rPr lang="it-IT" dirty="0" err="1" smtClean="0">
                <a:latin typeface="Calibri" panose="020F0502020204030204" pitchFamily="34" charset="0"/>
              </a:rPr>
              <a:t>drawings</a:t>
            </a:r>
            <a:r>
              <a:rPr lang="it-IT" dirty="0" smtClean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 panose="020F0502020204030204" pitchFamily="34" charset="0"/>
              </a:rPr>
              <a:t>An </a:t>
            </a:r>
            <a:r>
              <a:rPr lang="it-IT" dirty="0" err="1" smtClean="0">
                <a:latin typeface="Calibri" panose="020F0502020204030204" pitchFamily="34" charset="0"/>
              </a:rPr>
              <a:t>insufficient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description</a:t>
            </a:r>
            <a:r>
              <a:rPr lang="it-IT" dirty="0" smtClean="0">
                <a:latin typeface="Calibri" panose="020F0502020204030204" pitchFamily="34" charset="0"/>
              </a:rPr>
              <a:t> can put the </a:t>
            </a:r>
            <a:r>
              <a:rPr lang="it-IT" dirty="0" err="1" smtClean="0">
                <a:latin typeface="Calibri" panose="020F0502020204030204" pitchFamily="34" charset="0"/>
              </a:rPr>
              <a:t>validity</a:t>
            </a:r>
            <a:r>
              <a:rPr lang="it-IT" dirty="0" smtClean="0">
                <a:latin typeface="Calibri" panose="020F0502020204030204" pitchFamily="34" charset="0"/>
              </a:rPr>
              <a:t> of the </a:t>
            </a:r>
            <a:r>
              <a:rPr lang="it-IT" dirty="0" err="1" smtClean="0">
                <a:latin typeface="Calibri" panose="020F0502020204030204" pitchFamily="34" charset="0"/>
              </a:rPr>
              <a:t>patent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</a:rPr>
              <a:t>at </a:t>
            </a:r>
            <a:r>
              <a:rPr lang="it-IT" dirty="0" err="1">
                <a:latin typeface="Calibri" panose="020F0502020204030204" pitchFamily="34" charset="0"/>
              </a:rPr>
              <a:t>risk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smtClean="0">
                <a:latin typeface="Calibri" panose="020F0502020204030204" pitchFamily="34" charset="0"/>
              </a:rPr>
              <a:t>, </a:t>
            </a:r>
            <a:r>
              <a:rPr lang="it-IT" dirty="0" err="1" smtClean="0">
                <a:latin typeface="Calibri" panose="020F0502020204030204" pitchFamily="34" charset="0"/>
              </a:rPr>
              <a:t>also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after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granting</a:t>
            </a:r>
            <a:r>
              <a:rPr lang="it-IT" dirty="0" smtClean="0">
                <a:latin typeface="Calibri" panose="020F0502020204030204" pitchFamily="34" charset="0"/>
              </a:rPr>
              <a:t>, with a </a:t>
            </a:r>
            <a:r>
              <a:rPr lang="it-IT" dirty="0" err="1" smtClean="0">
                <a:latin typeface="Calibri" panose="020F0502020204030204" pitchFamily="34" charset="0"/>
              </a:rPr>
              <a:t>possible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nullity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action</a:t>
            </a:r>
            <a:r>
              <a:rPr lang="it-IT" dirty="0" smtClean="0">
                <a:latin typeface="Calibri" panose="020F0502020204030204" pitchFamily="34" charset="0"/>
              </a:rPr>
              <a:t>, and </a:t>
            </a:r>
            <a:r>
              <a:rPr lang="it-IT" dirty="0" err="1" smtClean="0">
                <a:latin typeface="Calibri" panose="020F0502020204030204" pitchFamily="34" charset="0"/>
              </a:rPr>
              <a:t>cannot</a:t>
            </a:r>
            <a:r>
              <a:rPr lang="it-IT" dirty="0" smtClean="0">
                <a:latin typeface="Calibri" panose="020F0502020204030204" pitchFamily="34" charset="0"/>
              </a:rPr>
              <a:t> be </a:t>
            </a:r>
            <a:r>
              <a:rPr lang="it-IT" dirty="0" err="1" smtClean="0">
                <a:latin typeface="Calibri" panose="020F0502020204030204" pitchFamily="34" charset="0"/>
              </a:rPr>
              <a:t>recovered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after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filing</a:t>
            </a:r>
            <a:r>
              <a:rPr lang="it-IT" dirty="0" smtClean="0">
                <a:latin typeface="Calibri" panose="020F0502020204030204" pitchFamily="34" charset="0"/>
              </a:rPr>
              <a:t>, </a:t>
            </a:r>
            <a:r>
              <a:rPr lang="it-IT" dirty="0" err="1" smtClean="0">
                <a:latin typeface="Calibri" panose="020F0502020204030204" pitchFamily="34" charset="0"/>
              </a:rPr>
              <a:t>as</a:t>
            </a:r>
            <a:r>
              <a:rPr lang="it-IT" dirty="0" smtClean="0">
                <a:latin typeface="Calibri" panose="020F0502020204030204" pitchFamily="34" charset="0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</a:rPr>
              <a:t>application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cannot</a:t>
            </a:r>
            <a:r>
              <a:rPr lang="it-IT" dirty="0" smtClean="0">
                <a:latin typeface="Calibri" panose="020F0502020204030204" pitchFamily="34" charset="0"/>
              </a:rPr>
              <a:t> be </a:t>
            </a:r>
            <a:r>
              <a:rPr lang="it-IT" dirty="0" err="1" smtClean="0">
                <a:latin typeface="Calibri" panose="020F0502020204030204" pitchFamily="34" charset="0"/>
              </a:rPr>
              <a:t>improved</a:t>
            </a:r>
            <a:r>
              <a:rPr lang="it-IT" dirty="0" smtClean="0">
                <a:latin typeface="Calibri" panose="020F0502020204030204" pitchFamily="34" charset="0"/>
              </a:rPr>
              <a:t> with </a:t>
            </a:r>
            <a:r>
              <a:rPr lang="it-IT" dirty="0" err="1" smtClean="0">
                <a:latin typeface="Calibri" panose="020F0502020204030204" pitchFamily="34" charset="0"/>
              </a:rPr>
              <a:t>added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matter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later</a:t>
            </a:r>
            <a:r>
              <a:rPr lang="it-IT" dirty="0" smtClean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8775" y="1111250"/>
            <a:ext cx="8424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it-IT" sz="2600" b="1" dirty="0" smtClean="0">
                <a:latin typeface="Calibri" panose="020F0502020204030204" pitchFamily="34" charset="0"/>
              </a:rPr>
              <a:t>The </a:t>
            </a:r>
            <a:r>
              <a:rPr lang="it-IT" sz="2600" b="1" dirty="0" err="1" smtClean="0">
                <a:latin typeface="Calibri" panose="020F0502020204030204" pitchFamily="34" charset="0"/>
              </a:rPr>
              <a:t>function</a:t>
            </a:r>
            <a:r>
              <a:rPr lang="it-IT" sz="2600" b="1" dirty="0" smtClean="0">
                <a:latin typeface="Calibri" panose="020F0502020204030204" pitchFamily="34" charset="0"/>
              </a:rPr>
              <a:t> of the </a:t>
            </a:r>
            <a:r>
              <a:rPr lang="it-IT" sz="2600" b="1" dirty="0" err="1" smtClean="0">
                <a:latin typeface="Calibri" panose="020F0502020204030204" pitchFamily="34" charset="0"/>
              </a:rPr>
              <a:t>description</a:t>
            </a:r>
            <a:r>
              <a:rPr lang="it-IT" sz="2600" i="1" dirty="0" smtClean="0">
                <a:latin typeface="Calibri" panose="020F0502020204030204" pitchFamily="34" charset="0"/>
              </a:rPr>
              <a:t> </a:t>
            </a:r>
            <a:r>
              <a:rPr lang="it-IT" sz="2600" dirty="0" smtClean="0">
                <a:latin typeface="Calibri" panose="020F0502020204030204" pitchFamily="34" charset="0"/>
              </a:rPr>
              <a:t> </a:t>
            </a:r>
            <a:endParaRPr lang="it-IT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7304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58</a:t>
            </a:fld>
            <a:endParaRPr lang="it-IT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33845" y="1052512"/>
            <a:ext cx="8052955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 eaLnBrk="1" hangingPunct="1">
              <a:spcBef>
                <a:spcPct val="20000"/>
              </a:spcBef>
            </a:pPr>
            <a:endParaRPr lang="it-IT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it-IT" dirty="0" smtClean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it-IT" dirty="0"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it-IT" dirty="0" smtClean="0"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it-IT" dirty="0"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 panose="020F0502020204030204" pitchFamily="34" charset="0"/>
              </a:rPr>
              <a:t>Usefulness (Utility Patent</a:t>
            </a:r>
            <a:r>
              <a:rPr lang="it-IT" dirty="0">
                <a:latin typeface="Calibri" panose="020F0502020204030204" pitchFamily="34" charset="0"/>
              </a:rPr>
              <a:t>)</a:t>
            </a:r>
            <a:endParaRPr lang="it-IT" dirty="0" smtClean="0"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it-IT" dirty="0" smtClean="0"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Calibri" panose="020F0502020204030204" pitchFamily="34" charset="0"/>
              </a:rPr>
              <a:t>Enabling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disclosure</a:t>
            </a:r>
            <a:r>
              <a:rPr lang="it-IT" dirty="0" smtClean="0">
                <a:latin typeface="Calibri" panose="020F0502020204030204" pitchFamily="34" charset="0"/>
              </a:rPr>
              <a:t> (</a:t>
            </a:r>
            <a:r>
              <a:rPr lang="it-IT" dirty="0" err="1" smtClean="0">
                <a:latin typeface="Calibri" panose="020F0502020204030204" pitchFamily="34" charset="0"/>
              </a:rPr>
              <a:t>very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detailed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embodiment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examples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needed</a:t>
            </a:r>
            <a:r>
              <a:rPr lang="it-IT" dirty="0" smtClean="0">
                <a:latin typeface="Calibri" panose="020F0502020204030204" pitchFamily="34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it-IT" dirty="0" smtClean="0"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 panose="020F0502020204030204" pitchFamily="34" charset="0"/>
              </a:rPr>
              <a:t>Best mode </a:t>
            </a:r>
            <a:r>
              <a:rPr lang="it-IT" dirty="0" err="1" smtClean="0">
                <a:latin typeface="Calibri" panose="020F0502020204030204" pitchFamily="34" charset="0"/>
              </a:rPr>
              <a:t>description</a:t>
            </a:r>
            <a:r>
              <a:rPr lang="it-IT" dirty="0" smtClean="0">
                <a:latin typeface="Calibri" panose="020F0502020204030204" pitchFamily="34" charset="0"/>
              </a:rPr>
              <a:t> (</a:t>
            </a:r>
            <a:r>
              <a:rPr lang="it-IT" dirty="0" err="1" smtClean="0">
                <a:latin typeface="Calibri" panose="020F0502020204030204" pitchFamily="34" charset="0"/>
              </a:rPr>
              <a:t>obligation</a:t>
            </a:r>
            <a:r>
              <a:rPr lang="it-IT" dirty="0" smtClean="0">
                <a:latin typeface="Calibri" panose="020F0502020204030204" pitchFamily="34" charset="0"/>
              </a:rPr>
              <a:t> to </a:t>
            </a:r>
            <a:r>
              <a:rPr lang="it-IT" dirty="0" err="1" smtClean="0">
                <a:latin typeface="Calibri" panose="020F0502020204030204" pitchFamily="34" charset="0"/>
              </a:rPr>
              <a:t>not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deliberately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describe</a:t>
            </a:r>
            <a:r>
              <a:rPr lang="it-IT" dirty="0" smtClean="0">
                <a:latin typeface="Calibri" panose="020F0502020204030204" pitchFamily="34" charset="0"/>
              </a:rPr>
              <a:t> non </a:t>
            </a:r>
            <a:r>
              <a:rPr lang="it-IT" dirty="0" err="1" smtClean="0">
                <a:latin typeface="Calibri" panose="020F0502020204030204" pitchFamily="34" charset="0"/>
              </a:rPr>
              <a:t>optimal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embodiments</a:t>
            </a:r>
            <a:r>
              <a:rPr lang="it-IT" dirty="0" smtClean="0">
                <a:latin typeface="Calibri" panose="020F0502020204030204" pitchFamily="34" charset="0"/>
              </a:rPr>
              <a:t>)</a:t>
            </a:r>
          </a:p>
          <a:p>
            <a:pPr algn="ctr" eaLnBrk="1" hangingPunct="1">
              <a:spcBef>
                <a:spcPct val="20000"/>
              </a:spcBef>
            </a:pPr>
            <a:endParaRPr lang="it-IT" sz="1400" dirty="0">
              <a:latin typeface="Calibri" panose="020F0502020204030204" pitchFamily="34" charset="0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1203223"/>
            <a:ext cx="8229600" cy="808037"/>
          </a:xfrm>
        </p:spPr>
        <p:txBody>
          <a:bodyPr/>
          <a:lstStyle/>
          <a:p>
            <a:r>
              <a:rPr lang="it-IT" dirty="0" smtClean="0">
                <a:latin typeface="Calibri" panose="020F0502020204030204" pitchFamily="34" charset="0"/>
                <a:cs typeface="Times" pitchFamily="18" charset="0"/>
              </a:rPr>
              <a:t>Criteria in USA</a:t>
            </a:r>
            <a:br>
              <a:rPr lang="it-IT" dirty="0" smtClean="0">
                <a:latin typeface="Calibri" panose="020F0502020204030204" pitchFamily="34" charset="0"/>
                <a:cs typeface="Times" pitchFamily="18" charset="0"/>
              </a:rPr>
            </a:br>
            <a:r>
              <a:rPr lang="it-IT" sz="2000" b="0" dirty="0" smtClean="0">
                <a:latin typeface="Calibri" panose="020F0502020204030204" pitchFamily="34" charset="0"/>
                <a:cs typeface="Times" pitchFamily="18" charset="0"/>
              </a:rPr>
              <a:t>Some </a:t>
            </a:r>
            <a:r>
              <a:rPr lang="it-IT" sz="2000" b="0" dirty="0">
                <a:latin typeface="Calibri" panose="020F0502020204030204" pitchFamily="34" charset="0"/>
                <a:cs typeface="Times" pitchFamily="18" charset="0"/>
              </a:rPr>
              <a:t>differences with respect to </a:t>
            </a:r>
            <a:r>
              <a:rPr lang="it-IT" sz="2000" b="0" dirty="0" smtClean="0">
                <a:latin typeface="Calibri" panose="020F0502020204030204" pitchFamily="34" charset="0"/>
                <a:cs typeface="Times" pitchFamily="18" charset="0"/>
              </a:rPr>
              <a:t>Europe</a:t>
            </a:r>
            <a:r>
              <a:rPr lang="it-IT" sz="2000" b="0" dirty="0">
                <a:latin typeface="Calibri" panose="020F0502020204030204" pitchFamily="34" charset="0"/>
                <a:cs typeface="Times" pitchFamily="18" charset="0"/>
              </a:rPr>
              <a:t/>
            </a:r>
            <a:br>
              <a:rPr lang="it-IT" sz="2000" b="0" dirty="0">
                <a:latin typeface="Calibri" panose="020F0502020204030204" pitchFamily="34" charset="0"/>
                <a:cs typeface="Times" pitchFamily="18" charset="0"/>
              </a:rPr>
            </a:br>
            <a:r>
              <a:rPr lang="it-IT" sz="2600" dirty="0" smtClean="0">
                <a:latin typeface="Calibri" panose="020F0502020204030204" pitchFamily="34" charset="0"/>
                <a:cs typeface="Times" pitchFamily="18" charset="0"/>
              </a:rPr>
              <a:t/>
            </a:r>
            <a:br>
              <a:rPr lang="it-IT" sz="2600" dirty="0" smtClean="0">
                <a:latin typeface="Calibri" panose="020F0502020204030204" pitchFamily="34" charset="0"/>
                <a:cs typeface="Times" pitchFamily="18" charset="0"/>
              </a:rPr>
            </a:br>
            <a:r>
              <a:rPr lang="it-IT" sz="2600" dirty="0">
                <a:latin typeface="Calibri" panose="020F0502020204030204" pitchFamily="34" charset="0"/>
                <a:cs typeface="Times" pitchFamily="18" charset="0"/>
              </a:rPr>
              <a:t/>
            </a:r>
            <a:br>
              <a:rPr lang="it-IT" sz="2600" dirty="0">
                <a:latin typeface="Calibri" panose="020F0502020204030204" pitchFamily="34" charset="0"/>
                <a:cs typeface="Times" pitchFamily="18" charset="0"/>
              </a:rPr>
            </a:br>
            <a:endParaRPr lang="it-IT" sz="2600" b="1" dirty="0" smtClean="0">
              <a:latin typeface="Calibri" panose="020F0502020204030204" pitchFamily="34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8189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59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7813" y="1948832"/>
            <a:ext cx="8174037" cy="3668197"/>
          </a:xfrm>
        </p:spPr>
        <p:txBody>
          <a:bodyPr/>
          <a:lstStyle/>
          <a:p>
            <a:pPr>
              <a:buFontTx/>
              <a:buNone/>
            </a:pP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	</a:t>
            </a:r>
          </a:p>
          <a:p>
            <a:pPr>
              <a:buFontTx/>
              <a:buNone/>
            </a:pP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	The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claims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must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satisfy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two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requirements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: </a:t>
            </a:r>
          </a:p>
          <a:p>
            <a:pPr marL="800100" lvl="1" indent="-342900">
              <a:buFont typeface="Calibri" pitchFamily="34" charset="0"/>
              <a:buAutoNum type="arabicPeriod"/>
            </a:pPr>
            <a:endParaRPr lang="it-IT" sz="2000" dirty="0" smtClean="0">
              <a:latin typeface="Calibri" panose="020F0502020204030204" pitchFamily="34" charset="0"/>
              <a:cs typeface="Times" pitchFamily="18" charset="0"/>
            </a:endParaRPr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The Owner willingness to include in his exclusive right as much as possible of the contents of the patent;</a:t>
            </a:r>
          </a:p>
          <a:p>
            <a:pPr marL="800100" lvl="1" indent="-342900">
              <a:buFont typeface="Calibri" pitchFamily="34" charset="0"/>
              <a:buAutoNum type="arabicPeriod"/>
            </a:pPr>
            <a:endParaRPr lang="it-IT" sz="2000" dirty="0" smtClean="0">
              <a:latin typeface="Calibri" panose="020F0502020204030204" pitchFamily="34" charset="0"/>
              <a:cs typeface="Times" pitchFamily="18" charset="0"/>
            </a:endParaRPr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The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third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party right to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understand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as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much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as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possible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the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real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«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boundaries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» of the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owner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rights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granted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.</a:t>
            </a:r>
          </a:p>
          <a:p>
            <a:pPr marL="0" indent="0">
              <a:buNone/>
            </a:pPr>
            <a:endParaRPr lang="it-IT" sz="2000" dirty="0" smtClean="0">
              <a:latin typeface="Calibri" panose="020F0502020204030204" pitchFamily="34" charset="0"/>
              <a:cs typeface="Times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8775" y="1111250"/>
            <a:ext cx="8424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it-IT" sz="2600" b="1" dirty="0" smtClean="0">
                <a:latin typeface="Calibri" panose="020F0502020204030204" pitchFamily="34" charset="0"/>
              </a:rPr>
              <a:t>The function of the claims</a:t>
            </a:r>
            <a:endParaRPr lang="it-IT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0092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84213" y="1372266"/>
            <a:ext cx="7775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rebuchet MS" charset="0"/>
              </a:rPr>
              <a:t>HIGHLY QUALIFIED PROFESSIONALS</a:t>
            </a:r>
            <a:endParaRPr lang="en-US" sz="3000" b="1">
              <a:latin typeface="Trebuchet MS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33425" y="2348805"/>
            <a:ext cx="7726363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latin typeface="Trebuchet MS" charset="0"/>
              </a:rPr>
              <a:t>All our IP professionals </a:t>
            </a:r>
            <a:r>
              <a:rPr lang="en-US" sz="2000" dirty="0">
                <a:latin typeface="Trebuchet MS" charset="0"/>
              </a:rPr>
              <a:t>are chartered </a:t>
            </a:r>
            <a:r>
              <a:rPr lang="en-US" sz="2000" dirty="0" smtClean="0">
                <a:latin typeface="Trebuchet MS" charset="0"/>
              </a:rPr>
              <a:t>attorneys at the Italian and International level </a:t>
            </a:r>
            <a:endParaRPr lang="en-US" sz="2000" dirty="0">
              <a:latin typeface="Trebuchet MS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Trebuchet MS" charset="0"/>
              </a:rPr>
              <a:t>Strong contribution to articles in Italian and international IP magazines (such as INTA Bulletin, MIP, WTR)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Trebuchet MS" charset="0"/>
              </a:rPr>
              <a:t>Members </a:t>
            </a:r>
            <a:r>
              <a:rPr lang="en-US" sz="2000" dirty="0" smtClean="0">
                <a:latin typeface="Trebuchet MS" charset="0"/>
              </a:rPr>
              <a:t>of </a:t>
            </a:r>
            <a:r>
              <a:rPr lang="en-US" sz="2000" dirty="0">
                <a:latin typeface="Trebuchet MS" charset="0"/>
              </a:rPr>
              <a:t>relevant international associations</a:t>
            </a:r>
            <a:br>
              <a:rPr lang="en-US" sz="2000" dirty="0">
                <a:latin typeface="Trebuchet MS" charset="0"/>
              </a:rPr>
            </a:br>
            <a:r>
              <a:rPr lang="en-US" sz="2000" dirty="0">
                <a:latin typeface="Trebuchet MS" charset="0"/>
              </a:rPr>
              <a:t>(INTA, ECTA, LES, AIPPI, MARQUES, INDICAM)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Trebuchet MS" charset="0"/>
              </a:rPr>
              <a:t>Always present at major conventions with booths and hospitality </a:t>
            </a:r>
            <a:r>
              <a:rPr lang="en-US" sz="2000" dirty="0" smtClean="0">
                <a:latin typeface="Trebuchet MS" charset="0"/>
              </a:rPr>
              <a:t>suites</a:t>
            </a:r>
            <a:endParaRPr lang="en-US" sz="2000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43377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60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094663" cy="3969327"/>
          </a:xfrm>
        </p:spPr>
        <p:txBody>
          <a:bodyPr/>
          <a:lstStyle/>
          <a:p>
            <a:endParaRPr lang="it-IT" sz="2000" dirty="0" smtClean="0">
              <a:latin typeface="Calibri" panose="020F0502020204030204" pitchFamily="34" charset="0"/>
              <a:cs typeface="Times" pitchFamily="18" charset="0"/>
            </a:endParaRPr>
          </a:p>
          <a:p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The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claim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drafting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is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the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most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complicated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and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challenging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part of the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professional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activity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of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patent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application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«building up» by the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Patent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Attorney</a:t>
            </a:r>
            <a:endParaRPr lang="it-IT" sz="2000" dirty="0" smtClean="0">
              <a:latin typeface="Calibri" panose="020F0502020204030204" pitchFamily="34" charset="0"/>
              <a:cs typeface="Times" pitchFamily="18" charset="0"/>
            </a:endParaRPr>
          </a:p>
          <a:p>
            <a:endParaRPr lang="it-IT" sz="2000" dirty="0" smtClean="0">
              <a:latin typeface="Calibri" panose="020F0502020204030204" pitchFamily="34" charset="0"/>
              <a:cs typeface="Times" pitchFamily="18" charset="0"/>
            </a:endParaRPr>
          </a:p>
          <a:p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The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Patent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Attorney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must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consider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not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only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the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level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of 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protection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according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to the state of the art at the time of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drafting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,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but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he must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also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foresee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,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as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much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as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possible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, the future trends of the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related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technology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,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as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the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patent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life can be up to 20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years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; the competitors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will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try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to design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around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for the full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patent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life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possibly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using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new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technologies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and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knowledges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, to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avoid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using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that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patent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.</a:t>
            </a:r>
          </a:p>
          <a:p>
            <a:endParaRPr lang="it-IT" sz="2000" dirty="0" smtClean="0">
              <a:latin typeface="Calibri" panose="020F0502020204030204" pitchFamily="34" charset="0"/>
              <a:cs typeface="Times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8775" y="1111250"/>
            <a:ext cx="84248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it-IT" sz="2700" b="1" dirty="0" smtClean="0">
                <a:latin typeface="Calibri" panose="020F0502020204030204" pitchFamily="34" charset="0"/>
              </a:rPr>
              <a:t>Importance of the claims</a:t>
            </a:r>
            <a:endParaRPr lang="it-IT" sz="27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4840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61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646772" y="2932758"/>
            <a:ext cx="80030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it-IT" i="1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The claims shall define the matter for which protection is sought in terms of the </a:t>
            </a:r>
            <a:r>
              <a:rPr lang="en-US" u="sng" dirty="0">
                <a:latin typeface="Calibri" panose="020F0502020204030204" pitchFamily="34" charset="0"/>
              </a:rPr>
              <a:t>technical features</a:t>
            </a:r>
            <a:r>
              <a:rPr lang="en-US" dirty="0">
                <a:latin typeface="Calibri" panose="020F0502020204030204" pitchFamily="34" charset="0"/>
              </a:rPr>
              <a:t> of the </a:t>
            </a:r>
            <a:r>
              <a:rPr lang="en-US" dirty="0" smtClean="0">
                <a:latin typeface="Calibri" panose="020F0502020204030204" pitchFamily="34" charset="0"/>
              </a:rPr>
              <a:t>i</a:t>
            </a:r>
            <a:r>
              <a:rPr lang="en-US" u="sng" dirty="0" smtClean="0">
                <a:latin typeface="Calibri" panose="020F0502020204030204" pitchFamily="34" charset="0"/>
              </a:rPr>
              <a:t>nvention</a:t>
            </a:r>
            <a:r>
              <a:rPr lang="en-US" dirty="0">
                <a:latin typeface="Calibri" panose="020F0502020204030204" pitchFamily="34" charset="0"/>
              </a:rPr>
              <a:t>.</a:t>
            </a:r>
            <a:endParaRPr lang="it-IT" dirty="0">
              <a:latin typeface="Calibri" panose="020F050202020403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8775" y="1111250"/>
            <a:ext cx="8424863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it-IT" sz="2700" b="1" dirty="0" smtClean="0">
                <a:latin typeface="Calibri" panose="020F0502020204030204" pitchFamily="34" charset="0"/>
              </a:rPr>
              <a:t>Rule 43 EPC</a:t>
            </a:r>
          </a:p>
          <a:p>
            <a:pPr algn="ctr" eaLnBrk="1" hangingPunct="1"/>
            <a:r>
              <a:rPr lang="it-IT" dirty="0" smtClean="0">
                <a:latin typeface="Calibri" panose="020F0502020204030204" pitchFamily="34" charset="0"/>
              </a:rPr>
              <a:t>Form and Content of Claims</a:t>
            </a:r>
            <a:endParaRPr lang="it-IT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92907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62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86909" y="1825880"/>
            <a:ext cx="5391807" cy="1382272"/>
          </a:xfrm>
        </p:spPr>
        <p:txBody>
          <a:bodyPr/>
          <a:lstStyle/>
          <a:p>
            <a:pPr algn="ctr">
              <a:buNone/>
            </a:pP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Optimization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of the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protection</a:t>
            </a:r>
            <a:endParaRPr lang="it-IT" sz="2000" dirty="0" smtClean="0">
              <a:latin typeface="Calibri" panose="020F0502020204030204" pitchFamily="34" charset="0"/>
              <a:cs typeface="Times" pitchFamily="18" charset="0"/>
            </a:endParaRPr>
          </a:p>
          <a:p>
            <a:pPr algn="ctr">
              <a:buNone/>
            </a:pP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Matching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patent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claims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with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product</a:t>
            </a:r>
            <a:r>
              <a:rPr lang="it-IT" sz="2000" dirty="0" smtClean="0">
                <a:latin typeface="Calibri" panose="020F0502020204030204" pitchFamily="34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Times" pitchFamily="18" charset="0"/>
              </a:rPr>
              <a:t>features</a:t>
            </a:r>
            <a:endParaRPr lang="it-IT" sz="2000" dirty="0" smtClean="0">
              <a:latin typeface="Calibri" panose="020F0502020204030204" pitchFamily="34" charset="0"/>
              <a:cs typeface="Times" pitchFamily="18" charset="0"/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4279284" y="2649589"/>
            <a:ext cx="729810" cy="777260"/>
          </a:xfrm>
          <a:prstGeom prst="downArrow">
            <a:avLst/>
          </a:prstGeom>
          <a:solidFill>
            <a:srgbClr val="06205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457201" y="3538480"/>
            <a:ext cx="8229600" cy="73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" pitchFamily="18" charset="0"/>
              </a:rPr>
              <a:t>Different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" pitchFamily="18" charset="0"/>
              </a:rPr>
              <a:t>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" pitchFamily="18" charset="0"/>
              </a:rPr>
              <a:t>kinds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" pitchFamily="18" charset="0"/>
              </a:rPr>
              <a:t> of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" pitchFamily="18" charset="0"/>
              </a:rPr>
              <a:t>claims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" pitchFamily="18" charset="0"/>
              </a:rPr>
              <a:t>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" pitchFamily="18" charset="0"/>
              </a:rPr>
              <a:t>address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" pitchFamily="18" charset="0"/>
              </a:rPr>
              <a:t>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" pitchFamily="18" charset="0"/>
              </a:rPr>
              <a:t>different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" pitchFamily="18" charset="0"/>
              </a:rPr>
              <a:t>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" pitchFamily="18" charset="0"/>
              </a:rPr>
              <a:t>kinds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" pitchFamily="18" charset="0"/>
              </a:rPr>
              <a:t> of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" pitchFamily="18" charset="0"/>
              </a:rPr>
              <a:t>patent</a:t>
            </a:r>
            <a:r>
              <a:rPr kumimoji="0" lang="it-IT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" pitchFamily="18" charset="0"/>
              </a:rPr>
              <a:t> </a:t>
            </a:r>
            <a:r>
              <a:rPr kumimoji="0" lang="it-IT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" pitchFamily="18" charset="0"/>
              </a:rPr>
              <a:t>users</a:t>
            </a: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00124"/>
            <a:ext cx="8229600" cy="836879"/>
          </a:xfrm>
        </p:spPr>
        <p:txBody>
          <a:bodyPr/>
          <a:lstStyle/>
          <a:p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kinds</a:t>
            </a:r>
            <a:r>
              <a:rPr lang="it-IT" dirty="0" smtClean="0"/>
              <a:t> of claims</a:t>
            </a:r>
            <a:endParaRPr lang="it-IT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1335505" y="4241684"/>
            <a:ext cx="6617369" cy="19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it-IT" sz="1800" kern="0" dirty="0" smtClean="0">
                <a:latin typeface="Calibri" panose="020F0502020204030204" pitchFamily="34" charset="0"/>
                <a:cs typeface="Times" pitchFamily="18" charset="0"/>
              </a:rPr>
              <a:t>Typically: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1050" kern="0" dirty="0" smtClean="0">
              <a:latin typeface="Calibri" panose="020F0502020204030204" pitchFamily="34" charset="0"/>
              <a:cs typeface="Times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800" kern="0" dirty="0" smtClean="0">
                <a:latin typeface="Calibri" panose="020F0502020204030204" pitchFamily="34" charset="0"/>
                <a:cs typeface="Times" pitchFamily="18" charset="0"/>
              </a:rPr>
              <a:t>Apparatus claims address manufacturers / sellers of the whole </a:t>
            </a:r>
            <a:r>
              <a:rPr lang="it-IT" sz="1800" kern="0" dirty="0" err="1" smtClean="0">
                <a:latin typeface="Calibri" panose="020F0502020204030204" pitchFamily="34" charset="0"/>
                <a:cs typeface="Times" pitchFamily="18" charset="0"/>
              </a:rPr>
              <a:t>system</a:t>
            </a:r>
            <a:r>
              <a:rPr lang="it-IT" sz="1800" kern="0" dirty="0" smtClean="0">
                <a:latin typeface="Calibri" panose="020F0502020204030204" pitchFamily="34" charset="0"/>
                <a:cs typeface="Times" pitchFamily="18" charset="0"/>
              </a:rPr>
              <a:t> or parts of it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1000" kern="0" dirty="0" smtClean="0">
              <a:latin typeface="Calibri" panose="020F0502020204030204" pitchFamily="34" charset="0"/>
              <a:cs typeface="Times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800" kern="0" dirty="0" smtClean="0">
                <a:latin typeface="Calibri" panose="020F0502020204030204" pitchFamily="34" charset="0"/>
                <a:cs typeface="Times" pitchFamily="18" charset="0"/>
              </a:rPr>
              <a:t>Method claims address the users of the </a:t>
            </a:r>
            <a:r>
              <a:rPr lang="it-IT" sz="1800" kern="0" dirty="0" err="1" smtClean="0">
                <a:latin typeface="Calibri" panose="020F0502020204030204" pitchFamily="34" charset="0"/>
                <a:cs typeface="Times" pitchFamily="18" charset="0"/>
              </a:rPr>
              <a:t>system</a:t>
            </a:r>
            <a:r>
              <a:rPr lang="it-IT" sz="1800" kern="0" dirty="0" smtClean="0">
                <a:latin typeface="Calibri" panose="020F0502020204030204" pitchFamily="34" charset="0"/>
                <a:cs typeface="Times" pitchFamily="18" charset="0"/>
              </a:rPr>
              <a:t> or parts of it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1800" kern="0" dirty="0" smtClean="0">
              <a:latin typeface="Calibri" panose="020F0502020204030204" pitchFamily="34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5442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63</a:t>
            </a:fld>
            <a:endParaRPr lang="it-IT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53291" y="1963881"/>
            <a:ext cx="8437418" cy="380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 eaLnBrk="1" hangingPunct="1">
              <a:spcBef>
                <a:spcPct val="20000"/>
              </a:spcBef>
            </a:pP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EP Convention refers to different "categories" of claim 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("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products, process, apparatus or use"). 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……………………………………..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there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are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only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two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basic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kinds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of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claim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it-IT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claims </a:t>
            </a: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to a physical entity (product, apparatus)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it-IT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it-IT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it-IT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it-IT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claims</a:t>
            </a: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to an </a:t>
            </a:r>
            <a:r>
              <a:rPr lang="it-IT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activity</a:t>
            </a: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it-IT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process</a:t>
            </a: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, use).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00124"/>
            <a:ext cx="8229600" cy="836879"/>
          </a:xfrm>
        </p:spPr>
        <p:txBody>
          <a:bodyPr/>
          <a:lstStyle/>
          <a:p>
            <a:r>
              <a:rPr lang="it-IT" dirty="0" smtClean="0"/>
              <a:t>Guidelines EPO (1)</a:t>
            </a:r>
            <a:br>
              <a:rPr lang="it-IT" dirty="0" smtClean="0"/>
            </a:br>
            <a:r>
              <a:rPr lang="it-IT" sz="2000" b="0" dirty="0" smtClean="0"/>
              <a:t>Kind of claims</a:t>
            </a:r>
            <a:endParaRPr lang="it-IT" sz="2000" b="0" dirty="0"/>
          </a:p>
        </p:txBody>
      </p:sp>
    </p:spTree>
    <p:extLst>
      <p:ext uri="{BB962C8B-B14F-4D97-AF65-F5344CB8AC3E}">
        <p14:creationId xmlns:p14="http://schemas.microsoft.com/office/powerpoint/2010/main" val="25952130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64</a:t>
            </a:fld>
            <a:endParaRPr lang="it-IT"/>
          </a:p>
        </p:txBody>
      </p:sp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282132" y="2041302"/>
            <a:ext cx="8404667" cy="415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first basic kind of claim (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"</a:t>
            </a: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product claim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"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includes: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substance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or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compositions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(e.g.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chemical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compound or a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mixture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of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compounds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as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well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as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any</a:t>
            </a:r>
            <a:r>
              <a:rPr lang="it-IT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it-IT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physical</a:t>
            </a:r>
            <a:r>
              <a:rPr lang="it-IT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it-IT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entity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(e.g.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object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article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apparatus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, machine, or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system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of co-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operating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apparatus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which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is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produced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by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man's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technical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skill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The second basic kind of claim (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"</a:t>
            </a: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process claim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"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) is applicable 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to: 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all</a:t>
            </a:r>
            <a:r>
              <a:rPr lang="it-IT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it-IT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kinds</a:t>
            </a:r>
            <a:r>
              <a:rPr lang="it-IT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of </a:t>
            </a:r>
            <a:r>
              <a:rPr lang="it-IT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activities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in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which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the use of some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material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product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for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effecting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the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process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is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implied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also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software </a:t>
            </a:r>
            <a:r>
              <a:rPr 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inventions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); 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activity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may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be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exercised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upon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material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products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upon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energy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upon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other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processes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as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in control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processes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), (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also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software </a:t>
            </a:r>
            <a:r>
              <a:rPr 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inventions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  <a:endParaRPr lang="it-IT" dirty="0">
              <a:latin typeface="Calibri" panose="020F0502020204030204" pitchFamily="34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00124"/>
            <a:ext cx="8229600" cy="836879"/>
          </a:xfrm>
        </p:spPr>
        <p:txBody>
          <a:bodyPr/>
          <a:lstStyle/>
          <a:p>
            <a:r>
              <a:rPr lang="it-IT" dirty="0" smtClean="0"/>
              <a:t>Guidelines EPO (2)</a:t>
            </a:r>
            <a:br>
              <a:rPr lang="it-IT" dirty="0" smtClean="0"/>
            </a:br>
            <a:r>
              <a:rPr lang="it-IT" sz="2000" b="0" dirty="0" smtClean="0"/>
              <a:t>Kind of claims</a:t>
            </a:r>
            <a:endParaRPr lang="it-IT" sz="2000" b="0" dirty="0"/>
          </a:p>
        </p:txBody>
      </p:sp>
    </p:spTree>
    <p:extLst>
      <p:ext uri="{BB962C8B-B14F-4D97-AF65-F5344CB8AC3E}">
        <p14:creationId xmlns:p14="http://schemas.microsoft.com/office/powerpoint/2010/main" val="235245760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65</a:t>
            </a:fld>
            <a:endParaRPr lang="it-IT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000124"/>
            <a:ext cx="8229600" cy="836879"/>
          </a:xfrm>
        </p:spPr>
        <p:txBody>
          <a:bodyPr/>
          <a:lstStyle/>
          <a:p>
            <a:r>
              <a:rPr lang="it-IT" dirty="0" smtClean="0"/>
              <a:t>Different kinds of claims</a:t>
            </a:r>
            <a:br>
              <a:rPr lang="it-IT" dirty="0" smtClean="0"/>
            </a:br>
            <a:r>
              <a:rPr lang="it-IT" sz="2000" b="0" dirty="0" smtClean="0"/>
              <a:t>Kinds </a:t>
            </a:r>
            <a:r>
              <a:rPr lang="it-IT" sz="2000" b="0" dirty="0"/>
              <a:t>of EP claims for software protection</a:t>
            </a:r>
            <a:br>
              <a:rPr lang="it-IT" sz="2000" b="0" dirty="0"/>
            </a:br>
            <a:endParaRPr lang="it-IT" b="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1062" y="1902973"/>
            <a:ext cx="8509914" cy="341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/>
          <a:lstStyle/>
          <a:p>
            <a:pPr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u="sng" dirty="0">
                <a:solidFill>
                  <a:srgbClr val="000000"/>
                </a:solidFill>
                <a:latin typeface="Calibri" panose="020F0502020204030204" pitchFamily="34" charset="0"/>
              </a:rPr>
              <a:t>Method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….. (</a:t>
            </a:r>
            <a:r>
              <a:rPr lang="it-IT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sequence</a:t>
            </a: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</a:rPr>
              <a:t> of </a:t>
            </a:r>
            <a:r>
              <a:rPr lang="it-IT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steps</a:t>
            </a:r>
            <a:r>
              <a:rPr lang="it-IT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of the </a:t>
            </a:r>
            <a:r>
              <a:rPr lang="it-IT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main</a:t>
            </a:r>
            <a:r>
              <a:rPr lang="it-IT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flow-chart)</a:t>
            </a:r>
            <a:endParaRPr lang="it-IT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l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u="sng" dirty="0">
                <a:solidFill>
                  <a:srgbClr val="000000"/>
                </a:solidFill>
                <a:latin typeface="Calibri" panose="020F0502020204030204" pitchFamily="34" charset="0"/>
              </a:rPr>
              <a:t>Device or </a:t>
            </a:r>
            <a:r>
              <a:rPr lang="it-IT" u="sng" dirty="0" err="1">
                <a:solidFill>
                  <a:srgbClr val="000000"/>
                </a:solidFill>
                <a:latin typeface="Calibri" panose="020F0502020204030204" pitchFamily="34" charset="0"/>
              </a:rPr>
              <a:t>apparatus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…… </a:t>
            </a: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</a:rPr>
              <a:t>(list of </a:t>
            </a:r>
            <a:r>
              <a:rPr lang="it-IT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means</a:t>
            </a: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</a:rPr>
              <a:t> for </a:t>
            </a:r>
            <a:r>
              <a:rPr lang="it-IT" i="1" dirty="0" err="1">
                <a:solidFill>
                  <a:srgbClr val="000000"/>
                </a:solidFill>
                <a:latin typeface="Calibri" panose="020F0502020204030204" pitchFamily="34" charset="0"/>
              </a:rPr>
              <a:t>implementing</a:t>
            </a: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</a:rPr>
              <a:t> the </a:t>
            </a:r>
            <a:r>
              <a:rPr lang="it-IT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steps</a:t>
            </a: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</a:rPr>
              <a:t> of the </a:t>
            </a:r>
            <a:r>
              <a:rPr lang="it-IT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method</a:t>
            </a: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algn="ctr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</a:p>
          <a:p>
            <a:pPr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N.	Computer program comprising computer program code means adapted to perform all the steps of claim ... when said program is run on a computer.</a:t>
            </a:r>
          </a:p>
          <a:p>
            <a:pPr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N+1.	A computer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readable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medium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having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program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recorded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thereon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said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computer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readable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medium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comprising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computer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program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code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means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adapted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to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perform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all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the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steps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of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claim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...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when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said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program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is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run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on a computer.</a:t>
            </a:r>
          </a:p>
          <a:p>
            <a:pPr lvl="2" algn="ctr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2277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66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685800" y="1353564"/>
            <a:ext cx="81019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endParaRPr lang="it-IT" sz="2400" dirty="0" smtClean="0">
              <a:latin typeface="Calibri" panose="020F0502020204030204" pitchFamily="34" charset="0"/>
            </a:endParaRPr>
          </a:p>
          <a:p>
            <a:pPr>
              <a:buClrTx/>
              <a:buFontTx/>
              <a:buNone/>
            </a:pPr>
            <a:endParaRPr lang="it-IT" dirty="0" smtClean="0">
              <a:latin typeface="Calibri" panose="020F0502020204030204" pitchFamily="34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 panose="020F0502020204030204" pitchFamily="34" charset="0"/>
              </a:rPr>
              <a:t>For every invention it is necessary to check if it possible to insert in the patent application claims to:</a:t>
            </a:r>
            <a:endParaRPr lang="it-IT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 panose="020F0502020204030204" pitchFamily="34" charset="0"/>
              </a:rPr>
              <a:t>a method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 panose="020F0502020204030204" pitchFamily="34" charset="0"/>
              </a:rPr>
              <a:t>a </a:t>
            </a:r>
            <a:r>
              <a:rPr lang="it-IT" dirty="0" err="1" smtClean="0">
                <a:latin typeface="Calibri" panose="020F0502020204030204" pitchFamily="34" charset="0"/>
              </a:rPr>
              <a:t>system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Calibri" panose="020F0502020204030204" pitchFamily="34" charset="0"/>
              </a:rPr>
              <a:t>each</a:t>
            </a:r>
            <a:r>
              <a:rPr lang="it-IT" dirty="0" smtClean="0">
                <a:latin typeface="Calibri" panose="020F0502020204030204" pitchFamily="34" charset="0"/>
              </a:rPr>
              <a:t> part of the </a:t>
            </a:r>
            <a:r>
              <a:rPr lang="it-IT" dirty="0" err="1" smtClean="0">
                <a:latin typeface="Calibri" panose="020F0502020204030204" pitchFamily="34" charset="0"/>
              </a:rPr>
              <a:t>system</a:t>
            </a:r>
            <a:r>
              <a:rPr lang="it-IT" dirty="0" smtClean="0">
                <a:latin typeface="Calibri" panose="020F0502020204030204" pitchFamily="34" charset="0"/>
              </a:rPr>
              <a:t> (</a:t>
            </a:r>
            <a:r>
              <a:rPr lang="it-IT" dirty="0" err="1" smtClean="0">
                <a:latin typeface="Calibri" panose="020F0502020204030204" pitchFamily="34" charset="0"/>
              </a:rPr>
              <a:t>if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it</a:t>
            </a:r>
            <a:r>
              <a:rPr lang="it-IT" dirty="0" smtClean="0">
                <a:latin typeface="Calibri" panose="020F0502020204030204" pitchFamily="34" charset="0"/>
              </a:rPr>
              <a:t> can be </a:t>
            </a:r>
            <a:r>
              <a:rPr lang="it-IT" dirty="0" err="1" smtClean="0">
                <a:latin typeface="Calibri" panose="020F0502020204030204" pitchFamily="34" charset="0"/>
              </a:rPr>
              <a:t>divided</a:t>
            </a:r>
            <a:r>
              <a:rPr lang="it-IT" dirty="0" smtClean="0">
                <a:latin typeface="Calibri" panose="020F0502020204030204" pitchFamily="34" charset="0"/>
              </a:rPr>
              <a:t> in sub-</a:t>
            </a:r>
            <a:r>
              <a:rPr lang="it-IT" dirty="0" err="1" smtClean="0">
                <a:latin typeface="Calibri" panose="020F0502020204030204" pitchFamily="34" charset="0"/>
              </a:rPr>
              <a:t>systems</a:t>
            </a:r>
            <a:r>
              <a:rPr lang="it-IT" dirty="0" smtClean="0">
                <a:latin typeface="Calibri" panose="020F0502020204030204" pitchFamily="34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 panose="020F0502020204030204" pitchFamily="34" charset="0"/>
              </a:rPr>
              <a:t>each apparatus / device comprised in the system</a:t>
            </a:r>
            <a:endParaRPr lang="it-IT" dirty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 panose="020F0502020204030204" pitchFamily="34" charset="0"/>
              </a:rPr>
              <a:t>i.e. transmitter and receiver in a transmission system</a:t>
            </a:r>
            <a:endParaRPr lang="it-IT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 panose="020F0502020204030204" pitchFamily="34" charset="0"/>
              </a:rPr>
              <a:t>computer program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it-IT" dirty="0" smtClean="0">
              <a:latin typeface="Calibri" panose="020F0502020204030204" pitchFamily="34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Calibri" panose="020F0502020204030204" pitchFamily="34" charset="0"/>
              </a:rPr>
              <a:t>Each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claim</a:t>
            </a:r>
            <a:r>
              <a:rPr lang="it-IT" dirty="0" smtClean="0">
                <a:latin typeface="Calibri" panose="020F0502020204030204" pitchFamily="34" charset="0"/>
              </a:rPr>
              <a:t> must be </a:t>
            </a:r>
            <a:r>
              <a:rPr lang="it-IT" dirty="0" err="1" smtClean="0">
                <a:latin typeface="Calibri" panose="020F0502020204030204" pitchFamily="34" charset="0"/>
              </a:rPr>
              <a:t>related</a:t>
            </a:r>
            <a:r>
              <a:rPr lang="it-IT" dirty="0" smtClean="0">
                <a:latin typeface="Calibri" panose="020F0502020204030204" pitchFamily="34" charset="0"/>
              </a:rPr>
              <a:t> to the </a:t>
            </a:r>
            <a:r>
              <a:rPr lang="it-IT" dirty="0" err="1" smtClean="0">
                <a:latin typeface="Calibri" panose="020F0502020204030204" pitchFamily="34" charset="0"/>
              </a:rPr>
              <a:t>potential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user</a:t>
            </a:r>
            <a:r>
              <a:rPr lang="it-IT" dirty="0" smtClean="0">
                <a:latin typeface="Calibri" panose="020F0502020204030204" pitchFamily="34" charset="0"/>
              </a:rPr>
              <a:t> / </a:t>
            </a:r>
            <a:r>
              <a:rPr lang="it-IT" dirty="0" err="1" smtClean="0">
                <a:latin typeface="Calibri" panose="020F0502020204030204" pitchFamily="34" charset="0"/>
              </a:rPr>
              <a:t>infringer</a:t>
            </a:r>
            <a:endParaRPr lang="it-IT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 panose="020F0502020204030204" pitchFamily="34" charset="0"/>
              </a:rPr>
              <a:t>The users </a:t>
            </a:r>
            <a:r>
              <a:rPr lang="it-IT" dirty="0">
                <a:latin typeface="Calibri" panose="020F0502020204030204" pitchFamily="34" charset="0"/>
              </a:rPr>
              <a:t>/ </a:t>
            </a:r>
            <a:r>
              <a:rPr lang="it-IT" dirty="0" smtClean="0">
                <a:latin typeface="Calibri" panose="020F0502020204030204" pitchFamily="34" charset="0"/>
              </a:rPr>
              <a:t>infringers may be different for different kinds of claims</a:t>
            </a:r>
            <a:endParaRPr lang="it-IT" dirty="0">
              <a:latin typeface="Calibri" panose="020F050202020403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8775" y="932832"/>
            <a:ext cx="8424863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it-IT" sz="2700" b="1" dirty="0" smtClean="0">
                <a:latin typeface="Calibri" panose="020F0502020204030204" pitchFamily="34" charset="0"/>
              </a:rPr>
              <a:t>Patent claims</a:t>
            </a:r>
          </a:p>
          <a:p>
            <a:pPr algn="ctr" eaLnBrk="1" hangingPunct="1"/>
            <a:r>
              <a:rPr lang="it-IT" dirty="0" smtClean="0">
                <a:latin typeface="Calibri" panose="020F0502020204030204" pitchFamily="34" charset="0"/>
              </a:rPr>
              <a:t>Kinds of claims</a:t>
            </a:r>
            <a:endParaRPr lang="it-IT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25226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67</a:t>
            </a:fld>
            <a:endParaRPr lang="it-IT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71550" y="1428750"/>
            <a:ext cx="7527925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 dirty="0" smtClean="0"/>
              <a:t>Thank </a:t>
            </a:r>
            <a:r>
              <a:rPr lang="en-GB" sz="3600" b="1" dirty="0"/>
              <a:t>you</a:t>
            </a:r>
            <a:br>
              <a:rPr lang="en-GB" sz="3600" b="1" dirty="0"/>
            </a:br>
            <a:r>
              <a:rPr lang="en-GB" sz="3600" b="1" dirty="0"/>
              <a:t>for your </a:t>
            </a:r>
            <a:r>
              <a:rPr lang="en-GB" sz="3600" b="1" dirty="0" smtClean="0"/>
              <a:t>attention!</a:t>
            </a:r>
          </a:p>
          <a:p>
            <a:pPr algn="ctr"/>
            <a:endParaRPr lang="en-GB" sz="3600" b="1" dirty="0" smtClean="0"/>
          </a:p>
          <a:p>
            <a:pPr algn="ctr"/>
            <a:r>
              <a:rPr lang="en-GB" sz="2400" dirty="0" err="1" smtClean="0"/>
              <a:t>ing</a:t>
            </a:r>
            <a:r>
              <a:rPr lang="en-GB" sz="2400" dirty="0" smtClean="0"/>
              <a:t>. Corrado Borsano</a:t>
            </a:r>
          </a:p>
          <a:p>
            <a:pPr algn="ctr"/>
            <a:endParaRPr lang="en-GB" sz="2400" dirty="0" smtClean="0"/>
          </a:p>
          <a:p>
            <a:pPr algn="ctr"/>
            <a:endParaRPr lang="en-GB" sz="900" dirty="0" smtClean="0">
              <a:hlinkClick r:id="rId2"/>
            </a:endParaRPr>
          </a:p>
          <a:p>
            <a:pPr algn="ctr"/>
            <a:r>
              <a:rPr lang="en-GB" sz="1800" dirty="0" smtClean="0">
                <a:hlinkClick r:id="rId2"/>
              </a:rPr>
              <a:t>corrado.borsano@metroconsult.it</a:t>
            </a:r>
            <a:endParaRPr lang="en-GB" sz="1800" dirty="0" smtClean="0"/>
          </a:p>
          <a:p>
            <a:pPr algn="ctr"/>
            <a:endParaRPr lang="en-GB" sz="1800" dirty="0" smtClean="0">
              <a:hlinkClick r:id="rId3"/>
            </a:endParaRPr>
          </a:p>
          <a:p>
            <a:pPr algn="ctr"/>
            <a:r>
              <a:rPr lang="en-GB" sz="1800" dirty="0" smtClean="0">
                <a:hlinkClick r:id="rId3"/>
              </a:rPr>
              <a:t>www.metroconsult.it</a:t>
            </a:r>
            <a:endParaRPr lang="en-GB" sz="1800" dirty="0" smtClean="0"/>
          </a:p>
          <a:p>
            <a:pPr algn="ctr"/>
            <a:endParaRPr lang="en-GB" sz="1800" dirty="0"/>
          </a:p>
          <a:p>
            <a:pPr algn="ctr"/>
            <a:endParaRPr lang="en-GB" sz="1800" dirty="0" smtClean="0"/>
          </a:p>
          <a:p>
            <a:pPr algn="ctr"/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355420935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icogna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229600" cy="609600"/>
          </a:xfrm>
        </p:spPr>
        <p:txBody>
          <a:bodyPr/>
          <a:lstStyle/>
          <a:p>
            <a:r>
              <a:rPr lang="it-IT" dirty="0" err="1" smtClean="0">
                <a:solidFill>
                  <a:schemeClr val="tx1"/>
                </a:solidFill>
              </a:rPr>
              <a:t>Contents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57943" y="2852057"/>
            <a:ext cx="761131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dirty="0" smtClean="0"/>
              <a:t>Strategic </a:t>
            </a:r>
            <a:r>
              <a:rPr lang="it-IT" dirty="0" err="1" smtClean="0"/>
              <a:t>considerations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Intellectual Property / Patents</a:t>
            </a:r>
          </a:p>
          <a:p>
            <a:pPr marL="342900" indent="-342900">
              <a:buFontTx/>
              <a:buChar char="-"/>
            </a:pPr>
            <a:endParaRPr lang="it-IT" dirty="0"/>
          </a:p>
          <a:p>
            <a:pPr marL="342900" indent="-342900">
              <a:buFontTx/>
              <a:buChar char="-"/>
            </a:pPr>
            <a:endParaRPr lang="it-IT" dirty="0" smtClean="0"/>
          </a:p>
          <a:p>
            <a:pPr marL="342900" indent="-342900">
              <a:buFontTx/>
              <a:buChar char="-"/>
            </a:pPr>
            <a:r>
              <a:rPr lang="it-IT" dirty="0" err="1" smtClean="0"/>
              <a:t>Getting</a:t>
            </a:r>
            <a:r>
              <a:rPr lang="it-IT" dirty="0" smtClean="0"/>
              <a:t> a </a:t>
            </a:r>
            <a:r>
              <a:rPr lang="it-IT" dirty="0" err="1" smtClean="0"/>
              <a:t>valuable</a:t>
            </a:r>
            <a:r>
              <a:rPr lang="it-IT" dirty="0" smtClean="0"/>
              <a:t> </a:t>
            </a:r>
            <a:r>
              <a:rPr lang="it-IT" dirty="0" err="1" smtClean="0"/>
              <a:t>patent</a:t>
            </a:r>
            <a:endParaRPr lang="it-IT" dirty="0" smtClean="0"/>
          </a:p>
          <a:p>
            <a:pPr marL="342900" indent="-342900">
              <a:buFontTx/>
              <a:buChar char="-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81262913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graphicFrame>
        <p:nvGraphicFramePr>
          <p:cNvPr id="3" name="Object 1030">
            <a:hlinkClick r:id="" action="ppaction://ole?verb=0"/>
          </p:cNvPr>
          <p:cNvGraphicFramePr>
            <a:graphicFrameLocks/>
          </p:cNvGraphicFramePr>
          <p:nvPr/>
        </p:nvGraphicFramePr>
        <p:xfrm>
          <a:off x="3471863" y="1674813"/>
          <a:ext cx="2101850" cy="452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ClipArt" r:id="rId3" imgW="2100240" imgH="4527360" progId="">
                  <p:embed/>
                </p:oleObj>
              </mc:Choice>
              <mc:Fallback>
                <p:oleObj name="ClipArt" r:id="rId3" imgW="2100240" imgH="4527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3" y="1674813"/>
                        <a:ext cx="2101850" cy="452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39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19350" y="2228850"/>
          <a:ext cx="120173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ClipArt" r:id="rId5" imgW="1199880" imgH="866520" progId="">
                  <p:embed/>
                </p:oleObj>
              </mc:Choice>
              <mc:Fallback>
                <p:oleObj name="ClipArt" r:id="rId5" imgW="1199880" imgH="8665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228850"/>
                        <a:ext cx="1201738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40">
            <a:hlinkClick r:id="" action="ppaction://ole?verb=0"/>
          </p:cNvPr>
          <p:cNvGraphicFramePr>
            <a:graphicFrameLocks/>
          </p:cNvGraphicFramePr>
          <p:nvPr/>
        </p:nvGraphicFramePr>
        <p:xfrm>
          <a:off x="1146175" y="2695575"/>
          <a:ext cx="4984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ClipArt" r:id="rId7" imgW="496800" imgH="725400" progId="">
                  <p:embed/>
                </p:oleObj>
              </mc:Choice>
              <mc:Fallback>
                <p:oleObj name="ClipArt" r:id="rId7" imgW="496800" imgH="7254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175" y="2695575"/>
                        <a:ext cx="4984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4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77988" y="3257550"/>
          <a:ext cx="80486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ClipArt" r:id="rId9" imgW="803160" imgH="804600" progId="">
                  <p:embed/>
                </p:oleObj>
              </mc:Choice>
              <mc:Fallback>
                <p:oleObj name="ClipArt" r:id="rId9" imgW="803160" imgH="8046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3257550"/>
                        <a:ext cx="804862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1043"/>
          <p:cNvSpPr>
            <a:spLocks noChangeArrowheads="1"/>
          </p:cNvSpPr>
          <p:nvPr/>
        </p:nvSpPr>
        <p:spPr bwMode="auto">
          <a:xfrm>
            <a:off x="508000" y="2012950"/>
            <a:ext cx="4922838" cy="2513013"/>
          </a:xfrm>
          <a:prstGeom prst="ellipse">
            <a:avLst/>
          </a:prstGeom>
          <a:noFill/>
          <a:ln w="25400">
            <a:solidFill>
              <a:srgbClr val="3365F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9" name="Object 1046">
            <a:hlinkClick r:id="" action="ppaction://ole?verb=0"/>
          </p:cNvPr>
          <p:cNvGraphicFramePr>
            <a:graphicFrameLocks/>
          </p:cNvGraphicFramePr>
          <p:nvPr/>
        </p:nvGraphicFramePr>
        <p:xfrm>
          <a:off x="5600700" y="2325688"/>
          <a:ext cx="101282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ClipArt" r:id="rId11" imgW="1010880" imgH="612720" progId="">
                  <p:embed/>
                </p:oleObj>
              </mc:Choice>
              <mc:Fallback>
                <p:oleObj name="ClipArt" r:id="rId11" imgW="1010880" imgH="6127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2325688"/>
                        <a:ext cx="1012825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47">
            <a:hlinkClick r:id="" action="ppaction://ole?verb=0"/>
          </p:cNvPr>
          <p:cNvGraphicFramePr>
            <a:graphicFrameLocks/>
          </p:cNvGraphicFramePr>
          <p:nvPr/>
        </p:nvGraphicFramePr>
        <p:xfrm>
          <a:off x="6761163" y="2819400"/>
          <a:ext cx="161131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ClipArt" r:id="rId13" imgW="1609560" imgH="1090440" progId="">
                  <p:embed/>
                </p:oleObj>
              </mc:Choice>
              <mc:Fallback>
                <p:oleObj name="ClipArt" r:id="rId13" imgW="1609560" imgH="109044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163" y="2819400"/>
                        <a:ext cx="1611312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48"/>
          <p:cNvSpPr>
            <a:spLocks noChangeArrowheads="1"/>
          </p:cNvSpPr>
          <p:nvPr/>
        </p:nvSpPr>
        <p:spPr bwMode="auto">
          <a:xfrm>
            <a:off x="3822700" y="2012950"/>
            <a:ext cx="4922838" cy="2513013"/>
          </a:xfrm>
          <a:prstGeom prst="ellips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2" name="Object 1051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25875" y="5086350"/>
          <a:ext cx="13017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ClipArt" r:id="rId15" imgW="1299960" imgH="677520" progId="">
                  <p:embed/>
                </p:oleObj>
              </mc:Choice>
              <mc:Fallback>
                <p:oleObj name="ClipArt" r:id="rId15" imgW="1299960" imgH="6775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5086350"/>
                        <a:ext cx="130175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52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86400" y="4740275"/>
          <a:ext cx="6826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ClipArt" r:id="rId17" imgW="680760" imgH="604800" progId="">
                  <p:embed/>
                </p:oleObj>
              </mc:Choice>
              <mc:Fallback>
                <p:oleObj name="ClipArt" r:id="rId17" imgW="680760" imgH="6048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740275"/>
                        <a:ext cx="6826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053"/>
          <p:cNvGrpSpPr>
            <a:grpSpLocks/>
          </p:cNvGrpSpPr>
          <p:nvPr/>
        </p:nvGrpSpPr>
        <p:grpSpPr bwMode="auto">
          <a:xfrm>
            <a:off x="3086100" y="4725988"/>
            <a:ext cx="514350" cy="666750"/>
            <a:chOff x="1944" y="2977"/>
            <a:chExt cx="324" cy="420"/>
          </a:xfrm>
        </p:grpSpPr>
        <p:sp>
          <p:nvSpPr>
            <p:cNvPr id="15" name="Freeform 1054"/>
            <p:cNvSpPr>
              <a:spLocks/>
            </p:cNvSpPr>
            <p:nvPr/>
          </p:nvSpPr>
          <p:spPr bwMode="auto">
            <a:xfrm>
              <a:off x="1944" y="2977"/>
              <a:ext cx="324" cy="420"/>
            </a:xfrm>
            <a:custGeom>
              <a:avLst/>
              <a:gdLst/>
              <a:ahLst/>
              <a:cxnLst>
                <a:cxn ang="0">
                  <a:pos x="84" y="375"/>
                </a:cxn>
                <a:cxn ang="0">
                  <a:pos x="67" y="357"/>
                </a:cxn>
                <a:cxn ang="0">
                  <a:pos x="51" y="337"/>
                </a:cxn>
                <a:cxn ang="0">
                  <a:pos x="36" y="316"/>
                </a:cxn>
                <a:cxn ang="0">
                  <a:pos x="24" y="292"/>
                </a:cxn>
                <a:cxn ang="0">
                  <a:pos x="16" y="268"/>
                </a:cxn>
                <a:cxn ang="0">
                  <a:pos x="7" y="242"/>
                </a:cxn>
                <a:cxn ang="0">
                  <a:pos x="2" y="216"/>
                </a:cxn>
                <a:cxn ang="0">
                  <a:pos x="0" y="189"/>
                </a:cxn>
                <a:cxn ang="0">
                  <a:pos x="0" y="164"/>
                </a:cxn>
                <a:cxn ang="0">
                  <a:pos x="1" y="139"/>
                </a:cxn>
                <a:cxn ang="0">
                  <a:pos x="7" y="115"/>
                </a:cxn>
                <a:cxn ang="0">
                  <a:pos x="14" y="91"/>
                </a:cxn>
                <a:cxn ang="0">
                  <a:pos x="23" y="70"/>
                </a:cxn>
                <a:cxn ang="0">
                  <a:pos x="35" y="53"/>
                </a:cxn>
                <a:cxn ang="0">
                  <a:pos x="49" y="36"/>
                </a:cxn>
                <a:cxn ang="0">
                  <a:pos x="64" y="23"/>
                </a:cxn>
                <a:cxn ang="0">
                  <a:pos x="83" y="13"/>
                </a:cxn>
                <a:cxn ang="0">
                  <a:pos x="100" y="5"/>
                </a:cxn>
                <a:cxn ang="0">
                  <a:pos x="119" y="1"/>
                </a:cxn>
                <a:cxn ang="0">
                  <a:pos x="140" y="0"/>
                </a:cxn>
                <a:cxn ang="0">
                  <a:pos x="160" y="3"/>
                </a:cxn>
                <a:cxn ang="0">
                  <a:pos x="181" y="9"/>
                </a:cxn>
                <a:cxn ang="0">
                  <a:pos x="200" y="17"/>
                </a:cxn>
                <a:cxn ang="0">
                  <a:pos x="220" y="29"/>
                </a:cxn>
                <a:cxn ang="0">
                  <a:pos x="238" y="44"/>
                </a:cxn>
                <a:cxn ang="0">
                  <a:pos x="257" y="61"/>
                </a:cxn>
                <a:cxn ang="0">
                  <a:pos x="271" y="81"/>
                </a:cxn>
                <a:cxn ang="0">
                  <a:pos x="286" y="102"/>
                </a:cxn>
                <a:cxn ang="0">
                  <a:pos x="298" y="126"/>
                </a:cxn>
                <a:cxn ang="0">
                  <a:pos x="306" y="150"/>
                </a:cxn>
                <a:cxn ang="0">
                  <a:pos x="315" y="177"/>
                </a:cxn>
                <a:cxn ang="0">
                  <a:pos x="320" y="203"/>
                </a:cxn>
                <a:cxn ang="0">
                  <a:pos x="323" y="230"/>
                </a:cxn>
                <a:cxn ang="0">
                  <a:pos x="323" y="255"/>
                </a:cxn>
                <a:cxn ang="0">
                  <a:pos x="321" y="280"/>
                </a:cxn>
                <a:cxn ang="0">
                  <a:pos x="315" y="303"/>
                </a:cxn>
                <a:cxn ang="0">
                  <a:pos x="308" y="327"/>
                </a:cxn>
                <a:cxn ang="0">
                  <a:pos x="299" y="348"/>
                </a:cxn>
                <a:cxn ang="0">
                  <a:pos x="286" y="366"/>
                </a:cxn>
                <a:cxn ang="0">
                  <a:pos x="273" y="383"/>
                </a:cxn>
                <a:cxn ang="0">
                  <a:pos x="257" y="396"/>
                </a:cxn>
                <a:cxn ang="0">
                  <a:pos x="239" y="406"/>
                </a:cxn>
                <a:cxn ang="0">
                  <a:pos x="222" y="413"/>
                </a:cxn>
                <a:cxn ang="0">
                  <a:pos x="203" y="417"/>
                </a:cxn>
                <a:cxn ang="0">
                  <a:pos x="182" y="419"/>
                </a:cxn>
                <a:cxn ang="0">
                  <a:pos x="162" y="416"/>
                </a:cxn>
                <a:cxn ang="0">
                  <a:pos x="141" y="410"/>
                </a:cxn>
                <a:cxn ang="0">
                  <a:pos x="122" y="401"/>
                </a:cxn>
                <a:cxn ang="0">
                  <a:pos x="102" y="390"/>
                </a:cxn>
                <a:cxn ang="0">
                  <a:pos x="84" y="375"/>
                </a:cxn>
              </a:cxnLst>
              <a:rect l="0" t="0" r="r" b="b"/>
              <a:pathLst>
                <a:path w="324" h="420">
                  <a:moveTo>
                    <a:pt x="84" y="375"/>
                  </a:moveTo>
                  <a:lnTo>
                    <a:pt x="67" y="357"/>
                  </a:lnTo>
                  <a:lnTo>
                    <a:pt x="51" y="337"/>
                  </a:lnTo>
                  <a:lnTo>
                    <a:pt x="36" y="316"/>
                  </a:lnTo>
                  <a:lnTo>
                    <a:pt x="24" y="292"/>
                  </a:lnTo>
                  <a:lnTo>
                    <a:pt x="16" y="268"/>
                  </a:lnTo>
                  <a:lnTo>
                    <a:pt x="7" y="242"/>
                  </a:lnTo>
                  <a:lnTo>
                    <a:pt x="2" y="216"/>
                  </a:lnTo>
                  <a:lnTo>
                    <a:pt x="0" y="189"/>
                  </a:lnTo>
                  <a:lnTo>
                    <a:pt x="0" y="164"/>
                  </a:lnTo>
                  <a:lnTo>
                    <a:pt x="1" y="139"/>
                  </a:lnTo>
                  <a:lnTo>
                    <a:pt x="7" y="115"/>
                  </a:lnTo>
                  <a:lnTo>
                    <a:pt x="14" y="91"/>
                  </a:lnTo>
                  <a:lnTo>
                    <a:pt x="23" y="70"/>
                  </a:lnTo>
                  <a:lnTo>
                    <a:pt x="35" y="53"/>
                  </a:lnTo>
                  <a:lnTo>
                    <a:pt x="49" y="36"/>
                  </a:lnTo>
                  <a:lnTo>
                    <a:pt x="64" y="23"/>
                  </a:lnTo>
                  <a:lnTo>
                    <a:pt x="83" y="13"/>
                  </a:lnTo>
                  <a:lnTo>
                    <a:pt x="100" y="5"/>
                  </a:lnTo>
                  <a:lnTo>
                    <a:pt x="119" y="1"/>
                  </a:lnTo>
                  <a:lnTo>
                    <a:pt x="140" y="0"/>
                  </a:lnTo>
                  <a:lnTo>
                    <a:pt x="160" y="3"/>
                  </a:lnTo>
                  <a:lnTo>
                    <a:pt x="181" y="9"/>
                  </a:lnTo>
                  <a:lnTo>
                    <a:pt x="200" y="17"/>
                  </a:lnTo>
                  <a:lnTo>
                    <a:pt x="220" y="29"/>
                  </a:lnTo>
                  <a:lnTo>
                    <a:pt x="238" y="44"/>
                  </a:lnTo>
                  <a:lnTo>
                    <a:pt x="257" y="61"/>
                  </a:lnTo>
                  <a:lnTo>
                    <a:pt x="271" y="81"/>
                  </a:lnTo>
                  <a:lnTo>
                    <a:pt x="286" y="102"/>
                  </a:lnTo>
                  <a:lnTo>
                    <a:pt x="298" y="126"/>
                  </a:lnTo>
                  <a:lnTo>
                    <a:pt x="306" y="150"/>
                  </a:lnTo>
                  <a:lnTo>
                    <a:pt x="315" y="177"/>
                  </a:lnTo>
                  <a:lnTo>
                    <a:pt x="320" y="203"/>
                  </a:lnTo>
                  <a:lnTo>
                    <a:pt x="323" y="230"/>
                  </a:lnTo>
                  <a:lnTo>
                    <a:pt x="323" y="255"/>
                  </a:lnTo>
                  <a:lnTo>
                    <a:pt x="321" y="280"/>
                  </a:lnTo>
                  <a:lnTo>
                    <a:pt x="315" y="303"/>
                  </a:lnTo>
                  <a:lnTo>
                    <a:pt x="308" y="327"/>
                  </a:lnTo>
                  <a:lnTo>
                    <a:pt x="299" y="348"/>
                  </a:lnTo>
                  <a:lnTo>
                    <a:pt x="286" y="366"/>
                  </a:lnTo>
                  <a:lnTo>
                    <a:pt x="273" y="383"/>
                  </a:lnTo>
                  <a:lnTo>
                    <a:pt x="257" y="396"/>
                  </a:lnTo>
                  <a:lnTo>
                    <a:pt x="239" y="406"/>
                  </a:lnTo>
                  <a:lnTo>
                    <a:pt x="222" y="413"/>
                  </a:lnTo>
                  <a:lnTo>
                    <a:pt x="203" y="417"/>
                  </a:lnTo>
                  <a:lnTo>
                    <a:pt x="182" y="419"/>
                  </a:lnTo>
                  <a:lnTo>
                    <a:pt x="162" y="416"/>
                  </a:lnTo>
                  <a:lnTo>
                    <a:pt x="141" y="410"/>
                  </a:lnTo>
                  <a:lnTo>
                    <a:pt x="122" y="401"/>
                  </a:lnTo>
                  <a:lnTo>
                    <a:pt x="102" y="390"/>
                  </a:lnTo>
                  <a:lnTo>
                    <a:pt x="84" y="375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055"/>
            <p:cNvSpPr>
              <a:spLocks/>
            </p:cNvSpPr>
            <p:nvPr/>
          </p:nvSpPr>
          <p:spPr bwMode="auto">
            <a:xfrm>
              <a:off x="1975" y="3009"/>
              <a:ext cx="273" cy="354"/>
            </a:xfrm>
            <a:custGeom>
              <a:avLst/>
              <a:gdLst/>
              <a:ahLst/>
              <a:cxnLst>
                <a:cxn ang="0">
                  <a:pos x="86" y="328"/>
                </a:cxn>
                <a:cxn ang="0">
                  <a:pos x="71" y="316"/>
                </a:cxn>
                <a:cxn ang="0">
                  <a:pos x="55" y="301"/>
                </a:cxn>
                <a:cxn ang="0">
                  <a:pos x="43" y="285"/>
                </a:cxn>
                <a:cxn ang="0">
                  <a:pos x="30" y="266"/>
                </a:cxn>
                <a:cxn ang="0">
                  <a:pos x="20" y="246"/>
                </a:cxn>
                <a:cxn ang="0">
                  <a:pos x="13" y="225"/>
                </a:cxn>
                <a:cxn ang="0">
                  <a:pos x="7" y="204"/>
                </a:cxn>
                <a:cxn ang="0">
                  <a:pos x="1" y="182"/>
                </a:cxn>
                <a:cxn ang="0">
                  <a:pos x="0" y="160"/>
                </a:cxn>
                <a:cxn ang="0">
                  <a:pos x="0" y="138"/>
                </a:cxn>
                <a:cxn ang="0">
                  <a:pos x="1" y="116"/>
                </a:cxn>
                <a:cxn ang="0">
                  <a:pos x="5" y="96"/>
                </a:cxn>
                <a:cxn ang="0">
                  <a:pos x="13" y="76"/>
                </a:cxn>
                <a:cxn ang="0">
                  <a:pos x="20" y="59"/>
                </a:cxn>
                <a:cxn ang="0">
                  <a:pos x="30" y="44"/>
                </a:cxn>
                <a:cxn ang="0">
                  <a:pos x="42" y="29"/>
                </a:cxn>
                <a:cxn ang="0">
                  <a:pos x="54" y="19"/>
                </a:cxn>
                <a:cxn ang="0">
                  <a:pos x="68" y="10"/>
                </a:cxn>
                <a:cxn ang="0">
                  <a:pos x="84" y="4"/>
                </a:cxn>
                <a:cxn ang="0">
                  <a:pos x="100" y="1"/>
                </a:cxn>
                <a:cxn ang="0">
                  <a:pos x="118" y="0"/>
                </a:cxn>
                <a:cxn ang="0">
                  <a:pos x="134" y="2"/>
                </a:cxn>
                <a:cxn ang="0">
                  <a:pos x="152" y="7"/>
                </a:cxn>
                <a:cxn ang="0">
                  <a:pos x="168" y="14"/>
                </a:cxn>
                <a:cxn ang="0">
                  <a:pos x="185" y="24"/>
                </a:cxn>
                <a:cxn ang="0">
                  <a:pos x="200" y="36"/>
                </a:cxn>
                <a:cxn ang="0">
                  <a:pos x="214" y="51"/>
                </a:cxn>
                <a:cxn ang="0">
                  <a:pos x="228" y="67"/>
                </a:cxn>
                <a:cxn ang="0">
                  <a:pos x="241" y="86"/>
                </a:cxn>
                <a:cxn ang="0">
                  <a:pos x="250" y="106"/>
                </a:cxn>
                <a:cxn ang="0">
                  <a:pos x="258" y="127"/>
                </a:cxn>
                <a:cxn ang="0">
                  <a:pos x="264" y="148"/>
                </a:cxn>
                <a:cxn ang="0">
                  <a:pos x="270" y="170"/>
                </a:cxn>
                <a:cxn ang="0">
                  <a:pos x="272" y="193"/>
                </a:cxn>
                <a:cxn ang="0">
                  <a:pos x="272" y="215"/>
                </a:cxn>
                <a:cxn ang="0">
                  <a:pos x="270" y="236"/>
                </a:cxn>
                <a:cxn ang="0">
                  <a:pos x="266" y="256"/>
                </a:cxn>
                <a:cxn ang="0">
                  <a:pos x="258" y="276"/>
                </a:cxn>
                <a:cxn ang="0">
                  <a:pos x="251" y="293"/>
                </a:cxn>
                <a:cxn ang="0">
                  <a:pos x="241" y="308"/>
                </a:cxn>
                <a:cxn ang="0">
                  <a:pos x="229" y="322"/>
                </a:cxn>
                <a:cxn ang="0">
                  <a:pos x="217" y="333"/>
                </a:cxn>
                <a:cxn ang="0">
                  <a:pos x="201" y="342"/>
                </a:cxn>
                <a:cxn ang="0">
                  <a:pos x="187" y="348"/>
                </a:cxn>
                <a:cxn ang="0">
                  <a:pos x="171" y="351"/>
                </a:cxn>
                <a:cxn ang="0">
                  <a:pos x="153" y="353"/>
                </a:cxn>
                <a:cxn ang="0">
                  <a:pos x="137" y="350"/>
                </a:cxn>
                <a:cxn ang="0">
                  <a:pos x="119" y="345"/>
                </a:cxn>
                <a:cxn ang="0">
                  <a:pos x="103" y="338"/>
                </a:cxn>
                <a:cxn ang="0">
                  <a:pos x="86" y="328"/>
                </a:cxn>
              </a:cxnLst>
              <a:rect l="0" t="0" r="r" b="b"/>
              <a:pathLst>
                <a:path w="273" h="354">
                  <a:moveTo>
                    <a:pt x="86" y="328"/>
                  </a:moveTo>
                  <a:lnTo>
                    <a:pt x="71" y="316"/>
                  </a:lnTo>
                  <a:lnTo>
                    <a:pt x="55" y="301"/>
                  </a:lnTo>
                  <a:lnTo>
                    <a:pt x="43" y="285"/>
                  </a:lnTo>
                  <a:lnTo>
                    <a:pt x="30" y="266"/>
                  </a:lnTo>
                  <a:lnTo>
                    <a:pt x="20" y="246"/>
                  </a:lnTo>
                  <a:lnTo>
                    <a:pt x="13" y="225"/>
                  </a:lnTo>
                  <a:lnTo>
                    <a:pt x="7" y="204"/>
                  </a:lnTo>
                  <a:lnTo>
                    <a:pt x="1" y="182"/>
                  </a:lnTo>
                  <a:lnTo>
                    <a:pt x="0" y="160"/>
                  </a:lnTo>
                  <a:lnTo>
                    <a:pt x="0" y="138"/>
                  </a:lnTo>
                  <a:lnTo>
                    <a:pt x="1" y="116"/>
                  </a:lnTo>
                  <a:lnTo>
                    <a:pt x="5" y="96"/>
                  </a:lnTo>
                  <a:lnTo>
                    <a:pt x="13" y="76"/>
                  </a:lnTo>
                  <a:lnTo>
                    <a:pt x="20" y="59"/>
                  </a:lnTo>
                  <a:lnTo>
                    <a:pt x="30" y="44"/>
                  </a:lnTo>
                  <a:lnTo>
                    <a:pt x="42" y="29"/>
                  </a:lnTo>
                  <a:lnTo>
                    <a:pt x="54" y="19"/>
                  </a:lnTo>
                  <a:lnTo>
                    <a:pt x="68" y="10"/>
                  </a:lnTo>
                  <a:lnTo>
                    <a:pt x="84" y="4"/>
                  </a:lnTo>
                  <a:lnTo>
                    <a:pt x="100" y="1"/>
                  </a:lnTo>
                  <a:lnTo>
                    <a:pt x="118" y="0"/>
                  </a:lnTo>
                  <a:lnTo>
                    <a:pt x="134" y="2"/>
                  </a:lnTo>
                  <a:lnTo>
                    <a:pt x="152" y="7"/>
                  </a:lnTo>
                  <a:lnTo>
                    <a:pt x="168" y="14"/>
                  </a:lnTo>
                  <a:lnTo>
                    <a:pt x="185" y="24"/>
                  </a:lnTo>
                  <a:lnTo>
                    <a:pt x="200" y="36"/>
                  </a:lnTo>
                  <a:lnTo>
                    <a:pt x="214" y="51"/>
                  </a:lnTo>
                  <a:lnTo>
                    <a:pt x="228" y="67"/>
                  </a:lnTo>
                  <a:lnTo>
                    <a:pt x="241" y="86"/>
                  </a:lnTo>
                  <a:lnTo>
                    <a:pt x="250" y="106"/>
                  </a:lnTo>
                  <a:lnTo>
                    <a:pt x="258" y="127"/>
                  </a:lnTo>
                  <a:lnTo>
                    <a:pt x="264" y="148"/>
                  </a:lnTo>
                  <a:lnTo>
                    <a:pt x="270" y="170"/>
                  </a:lnTo>
                  <a:lnTo>
                    <a:pt x="272" y="193"/>
                  </a:lnTo>
                  <a:lnTo>
                    <a:pt x="272" y="215"/>
                  </a:lnTo>
                  <a:lnTo>
                    <a:pt x="270" y="236"/>
                  </a:lnTo>
                  <a:lnTo>
                    <a:pt x="266" y="256"/>
                  </a:lnTo>
                  <a:lnTo>
                    <a:pt x="258" y="276"/>
                  </a:lnTo>
                  <a:lnTo>
                    <a:pt x="251" y="293"/>
                  </a:lnTo>
                  <a:lnTo>
                    <a:pt x="241" y="308"/>
                  </a:lnTo>
                  <a:lnTo>
                    <a:pt x="229" y="322"/>
                  </a:lnTo>
                  <a:lnTo>
                    <a:pt x="217" y="333"/>
                  </a:lnTo>
                  <a:lnTo>
                    <a:pt x="201" y="342"/>
                  </a:lnTo>
                  <a:lnTo>
                    <a:pt x="187" y="348"/>
                  </a:lnTo>
                  <a:lnTo>
                    <a:pt x="171" y="351"/>
                  </a:lnTo>
                  <a:lnTo>
                    <a:pt x="153" y="353"/>
                  </a:lnTo>
                  <a:lnTo>
                    <a:pt x="137" y="350"/>
                  </a:lnTo>
                  <a:lnTo>
                    <a:pt x="119" y="345"/>
                  </a:lnTo>
                  <a:lnTo>
                    <a:pt x="103" y="338"/>
                  </a:lnTo>
                  <a:lnTo>
                    <a:pt x="86" y="328"/>
                  </a:lnTo>
                </a:path>
              </a:pathLst>
            </a:custGeom>
            <a:solidFill>
              <a:srgbClr val="CECECE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056"/>
            <p:cNvSpPr>
              <a:spLocks/>
            </p:cNvSpPr>
            <p:nvPr/>
          </p:nvSpPr>
          <p:spPr bwMode="auto">
            <a:xfrm>
              <a:off x="2061" y="3016"/>
              <a:ext cx="182" cy="342"/>
            </a:xfrm>
            <a:custGeom>
              <a:avLst/>
              <a:gdLst/>
              <a:ahLst/>
              <a:cxnLst>
                <a:cxn ang="0">
                  <a:pos x="105" y="310"/>
                </a:cxn>
                <a:cxn ang="0">
                  <a:pos x="110" y="245"/>
                </a:cxn>
                <a:cxn ang="0">
                  <a:pos x="100" y="229"/>
                </a:cxn>
                <a:cxn ang="0">
                  <a:pos x="89" y="279"/>
                </a:cxn>
                <a:cxn ang="0">
                  <a:pos x="83" y="276"/>
                </a:cxn>
                <a:cxn ang="0">
                  <a:pos x="59" y="134"/>
                </a:cxn>
                <a:cxn ang="0">
                  <a:pos x="0" y="90"/>
                </a:cxn>
                <a:cxn ang="0">
                  <a:pos x="64" y="122"/>
                </a:cxn>
                <a:cxn ang="0">
                  <a:pos x="64" y="72"/>
                </a:cxn>
                <a:cxn ang="0">
                  <a:pos x="62" y="50"/>
                </a:cxn>
                <a:cxn ang="0">
                  <a:pos x="84" y="60"/>
                </a:cxn>
                <a:cxn ang="0">
                  <a:pos x="58" y="0"/>
                </a:cxn>
                <a:cxn ang="0">
                  <a:pos x="91" y="35"/>
                </a:cxn>
                <a:cxn ang="0">
                  <a:pos x="99" y="87"/>
                </a:cxn>
                <a:cxn ang="0">
                  <a:pos x="100" y="26"/>
                </a:cxn>
                <a:cxn ang="0">
                  <a:pos x="112" y="31"/>
                </a:cxn>
                <a:cxn ang="0">
                  <a:pos x="125" y="65"/>
                </a:cxn>
                <a:cxn ang="0">
                  <a:pos x="143" y="68"/>
                </a:cxn>
                <a:cxn ang="0">
                  <a:pos x="141" y="95"/>
                </a:cxn>
                <a:cxn ang="0">
                  <a:pos x="154" y="91"/>
                </a:cxn>
                <a:cxn ang="0">
                  <a:pos x="170" y="122"/>
                </a:cxn>
                <a:cxn ang="0">
                  <a:pos x="172" y="128"/>
                </a:cxn>
                <a:cxn ang="0">
                  <a:pos x="179" y="158"/>
                </a:cxn>
                <a:cxn ang="0">
                  <a:pos x="160" y="170"/>
                </a:cxn>
                <a:cxn ang="0">
                  <a:pos x="181" y="200"/>
                </a:cxn>
                <a:cxn ang="0">
                  <a:pos x="167" y="209"/>
                </a:cxn>
                <a:cxn ang="0">
                  <a:pos x="141" y="200"/>
                </a:cxn>
                <a:cxn ang="0">
                  <a:pos x="166" y="222"/>
                </a:cxn>
                <a:cxn ang="0">
                  <a:pos x="163" y="277"/>
                </a:cxn>
                <a:cxn ang="0">
                  <a:pos x="154" y="223"/>
                </a:cxn>
                <a:cxn ang="0">
                  <a:pos x="145" y="229"/>
                </a:cxn>
                <a:cxn ang="0">
                  <a:pos x="153" y="293"/>
                </a:cxn>
                <a:cxn ang="0">
                  <a:pos x="137" y="276"/>
                </a:cxn>
                <a:cxn ang="0">
                  <a:pos x="128" y="226"/>
                </a:cxn>
                <a:cxn ang="0">
                  <a:pos x="129" y="259"/>
                </a:cxn>
                <a:cxn ang="0">
                  <a:pos x="115" y="330"/>
                </a:cxn>
                <a:cxn ang="0">
                  <a:pos x="87" y="341"/>
                </a:cxn>
              </a:cxnLst>
              <a:rect l="0" t="0" r="r" b="b"/>
              <a:pathLst>
                <a:path w="182" h="342">
                  <a:moveTo>
                    <a:pt x="87" y="341"/>
                  </a:moveTo>
                  <a:lnTo>
                    <a:pt x="105" y="310"/>
                  </a:lnTo>
                  <a:lnTo>
                    <a:pt x="108" y="286"/>
                  </a:lnTo>
                  <a:lnTo>
                    <a:pt x="110" y="245"/>
                  </a:lnTo>
                  <a:lnTo>
                    <a:pt x="109" y="230"/>
                  </a:lnTo>
                  <a:lnTo>
                    <a:pt x="100" y="229"/>
                  </a:lnTo>
                  <a:lnTo>
                    <a:pt x="96" y="245"/>
                  </a:lnTo>
                  <a:lnTo>
                    <a:pt x="89" y="279"/>
                  </a:lnTo>
                  <a:lnTo>
                    <a:pt x="71" y="304"/>
                  </a:lnTo>
                  <a:lnTo>
                    <a:pt x="83" y="276"/>
                  </a:lnTo>
                  <a:lnTo>
                    <a:pt x="94" y="221"/>
                  </a:lnTo>
                  <a:lnTo>
                    <a:pt x="59" y="134"/>
                  </a:lnTo>
                  <a:lnTo>
                    <a:pt x="39" y="112"/>
                  </a:lnTo>
                  <a:lnTo>
                    <a:pt x="0" y="90"/>
                  </a:lnTo>
                  <a:lnTo>
                    <a:pt x="37" y="102"/>
                  </a:lnTo>
                  <a:lnTo>
                    <a:pt x="64" y="122"/>
                  </a:lnTo>
                  <a:lnTo>
                    <a:pt x="71" y="109"/>
                  </a:lnTo>
                  <a:lnTo>
                    <a:pt x="64" y="72"/>
                  </a:lnTo>
                  <a:lnTo>
                    <a:pt x="32" y="15"/>
                  </a:lnTo>
                  <a:lnTo>
                    <a:pt x="62" y="50"/>
                  </a:lnTo>
                  <a:lnTo>
                    <a:pt x="86" y="106"/>
                  </a:lnTo>
                  <a:lnTo>
                    <a:pt x="84" y="60"/>
                  </a:lnTo>
                  <a:lnTo>
                    <a:pt x="70" y="18"/>
                  </a:lnTo>
                  <a:lnTo>
                    <a:pt x="58" y="0"/>
                  </a:lnTo>
                  <a:lnTo>
                    <a:pt x="80" y="8"/>
                  </a:lnTo>
                  <a:lnTo>
                    <a:pt x="91" y="35"/>
                  </a:lnTo>
                  <a:lnTo>
                    <a:pt x="97" y="65"/>
                  </a:lnTo>
                  <a:lnTo>
                    <a:pt x="99" y="87"/>
                  </a:lnTo>
                  <a:lnTo>
                    <a:pt x="103" y="49"/>
                  </a:lnTo>
                  <a:lnTo>
                    <a:pt x="100" y="26"/>
                  </a:lnTo>
                  <a:lnTo>
                    <a:pt x="97" y="19"/>
                  </a:lnTo>
                  <a:lnTo>
                    <a:pt x="112" y="31"/>
                  </a:lnTo>
                  <a:lnTo>
                    <a:pt x="125" y="44"/>
                  </a:lnTo>
                  <a:lnTo>
                    <a:pt x="125" y="65"/>
                  </a:lnTo>
                  <a:lnTo>
                    <a:pt x="129" y="50"/>
                  </a:lnTo>
                  <a:lnTo>
                    <a:pt x="143" y="68"/>
                  </a:lnTo>
                  <a:lnTo>
                    <a:pt x="151" y="85"/>
                  </a:lnTo>
                  <a:lnTo>
                    <a:pt x="141" y="95"/>
                  </a:lnTo>
                  <a:lnTo>
                    <a:pt x="141" y="98"/>
                  </a:lnTo>
                  <a:lnTo>
                    <a:pt x="154" y="91"/>
                  </a:lnTo>
                  <a:lnTo>
                    <a:pt x="163" y="107"/>
                  </a:lnTo>
                  <a:lnTo>
                    <a:pt x="170" y="122"/>
                  </a:lnTo>
                  <a:lnTo>
                    <a:pt x="148" y="133"/>
                  </a:lnTo>
                  <a:lnTo>
                    <a:pt x="172" y="128"/>
                  </a:lnTo>
                  <a:lnTo>
                    <a:pt x="175" y="142"/>
                  </a:lnTo>
                  <a:lnTo>
                    <a:pt x="179" y="158"/>
                  </a:lnTo>
                  <a:lnTo>
                    <a:pt x="179" y="173"/>
                  </a:lnTo>
                  <a:lnTo>
                    <a:pt x="160" y="170"/>
                  </a:lnTo>
                  <a:lnTo>
                    <a:pt x="181" y="180"/>
                  </a:lnTo>
                  <a:lnTo>
                    <a:pt x="181" y="200"/>
                  </a:lnTo>
                  <a:lnTo>
                    <a:pt x="179" y="226"/>
                  </a:lnTo>
                  <a:lnTo>
                    <a:pt x="167" y="209"/>
                  </a:lnTo>
                  <a:lnTo>
                    <a:pt x="141" y="193"/>
                  </a:lnTo>
                  <a:lnTo>
                    <a:pt x="141" y="200"/>
                  </a:lnTo>
                  <a:lnTo>
                    <a:pt x="159" y="210"/>
                  </a:lnTo>
                  <a:lnTo>
                    <a:pt x="166" y="222"/>
                  </a:lnTo>
                  <a:lnTo>
                    <a:pt x="172" y="252"/>
                  </a:lnTo>
                  <a:lnTo>
                    <a:pt x="163" y="277"/>
                  </a:lnTo>
                  <a:lnTo>
                    <a:pt x="160" y="246"/>
                  </a:lnTo>
                  <a:lnTo>
                    <a:pt x="154" y="223"/>
                  </a:lnTo>
                  <a:lnTo>
                    <a:pt x="135" y="211"/>
                  </a:lnTo>
                  <a:lnTo>
                    <a:pt x="145" y="229"/>
                  </a:lnTo>
                  <a:lnTo>
                    <a:pt x="154" y="262"/>
                  </a:lnTo>
                  <a:lnTo>
                    <a:pt x="153" y="293"/>
                  </a:lnTo>
                  <a:lnTo>
                    <a:pt x="135" y="313"/>
                  </a:lnTo>
                  <a:lnTo>
                    <a:pt x="137" y="276"/>
                  </a:lnTo>
                  <a:lnTo>
                    <a:pt x="135" y="250"/>
                  </a:lnTo>
                  <a:lnTo>
                    <a:pt x="128" y="226"/>
                  </a:lnTo>
                  <a:lnTo>
                    <a:pt x="122" y="230"/>
                  </a:lnTo>
                  <a:lnTo>
                    <a:pt x="129" y="259"/>
                  </a:lnTo>
                  <a:lnTo>
                    <a:pt x="128" y="298"/>
                  </a:lnTo>
                  <a:lnTo>
                    <a:pt x="115" y="330"/>
                  </a:lnTo>
                  <a:lnTo>
                    <a:pt x="99" y="338"/>
                  </a:lnTo>
                  <a:lnTo>
                    <a:pt x="87" y="341"/>
                  </a:lnTo>
                </a:path>
              </a:pathLst>
            </a:custGeom>
            <a:solidFill>
              <a:srgbClr val="676767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057"/>
            <p:cNvSpPr>
              <a:spLocks/>
            </p:cNvSpPr>
            <p:nvPr/>
          </p:nvSpPr>
          <p:spPr bwMode="auto">
            <a:xfrm>
              <a:off x="2103" y="3117"/>
              <a:ext cx="108" cy="139"/>
            </a:xfrm>
            <a:custGeom>
              <a:avLst/>
              <a:gdLst/>
              <a:ahLst/>
              <a:cxnLst>
                <a:cxn ang="0">
                  <a:pos x="27" y="123"/>
                </a:cxn>
                <a:cxn ang="0">
                  <a:pos x="21" y="117"/>
                </a:cxn>
                <a:cxn ang="0">
                  <a:pos x="17" y="111"/>
                </a:cxn>
                <a:cxn ang="0">
                  <a:pos x="11" y="104"/>
                </a:cxn>
                <a:cxn ang="0">
                  <a:pos x="7" y="96"/>
                </a:cxn>
                <a:cxn ang="0">
                  <a:pos x="5" y="87"/>
                </a:cxn>
                <a:cxn ang="0">
                  <a:pos x="2" y="79"/>
                </a:cxn>
                <a:cxn ang="0">
                  <a:pos x="1" y="71"/>
                </a:cxn>
                <a:cxn ang="0">
                  <a:pos x="0" y="62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2" y="37"/>
                </a:cxn>
                <a:cxn ang="0">
                  <a:pos x="5" y="29"/>
                </a:cxn>
                <a:cxn ang="0">
                  <a:pos x="7" y="23"/>
                </a:cxn>
                <a:cxn ang="0">
                  <a:pos x="11" y="17"/>
                </a:cxn>
                <a:cxn ang="0">
                  <a:pos x="16" y="12"/>
                </a:cxn>
                <a:cxn ang="0">
                  <a:pos x="20" y="8"/>
                </a:cxn>
                <a:cxn ang="0">
                  <a:pos x="27" y="4"/>
                </a:cxn>
                <a:cxn ang="0">
                  <a:pos x="33" y="2"/>
                </a:cxn>
                <a:cxn ang="0">
                  <a:pos x="39" y="0"/>
                </a:cxn>
                <a:cxn ang="0">
                  <a:pos x="46" y="0"/>
                </a:cxn>
                <a:cxn ang="0">
                  <a:pos x="54" y="1"/>
                </a:cxn>
                <a:cxn ang="0">
                  <a:pos x="60" y="3"/>
                </a:cxn>
                <a:cxn ang="0">
                  <a:pos x="65" y="6"/>
                </a:cxn>
                <a:cxn ang="0">
                  <a:pos x="73" y="9"/>
                </a:cxn>
                <a:cxn ang="0">
                  <a:pos x="79" y="14"/>
                </a:cxn>
                <a:cxn ang="0">
                  <a:pos x="85" y="20"/>
                </a:cxn>
                <a:cxn ang="0">
                  <a:pos x="89" y="26"/>
                </a:cxn>
                <a:cxn ang="0">
                  <a:pos x="95" y="33"/>
                </a:cxn>
                <a:cxn ang="0">
                  <a:pos x="98" y="41"/>
                </a:cxn>
                <a:cxn ang="0">
                  <a:pos x="101" y="50"/>
                </a:cxn>
                <a:cxn ang="0">
                  <a:pos x="104" y="58"/>
                </a:cxn>
                <a:cxn ang="0">
                  <a:pos x="105" y="66"/>
                </a:cxn>
                <a:cxn ang="0">
                  <a:pos x="107" y="75"/>
                </a:cxn>
                <a:cxn ang="0">
                  <a:pos x="107" y="83"/>
                </a:cxn>
                <a:cxn ang="0">
                  <a:pos x="105" y="92"/>
                </a:cxn>
                <a:cxn ang="0">
                  <a:pos x="104" y="100"/>
                </a:cxn>
                <a:cxn ang="0">
                  <a:pos x="102" y="108"/>
                </a:cxn>
                <a:cxn ang="0">
                  <a:pos x="99" y="115"/>
                </a:cxn>
                <a:cxn ang="0">
                  <a:pos x="95" y="121"/>
                </a:cxn>
                <a:cxn ang="0">
                  <a:pos x="90" y="125"/>
                </a:cxn>
                <a:cxn ang="0">
                  <a:pos x="85" y="130"/>
                </a:cxn>
                <a:cxn ang="0">
                  <a:pos x="79" y="133"/>
                </a:cxn>
                <a:cxn ang="0">
                  <a:pos x="73" y="135"/>
                </a:cxn>
                <a:cxn ang="0">
                  <a:pos x="67" y="138"/>
                </a:cxn>
                <a:cxn ang="0">
                  <a:pos x="60" y="138"/>
                </a:cxn>
                <a:cxn ang="0">
                  <a:pos x="54" y="138"/>
                </a:cxn>
                <a:cxn ang="0">
                  <a:pos x="46" y="135"/>
                </a:cxn>
                <a:cxn ang="0">
                  <a:pos x="41" y="131"/>
                </a:cxn>
                <a:cxn ang="0">
                  <a:pos x="33" y="128"/>
                </a:cxn>
                <a:cxn ang="0">
                  <a:pos x="27" y="123"/>
                </a:cxn>
              </a:cxnLst>
              <a:rect l="0" t="0" r="r" b="b"/>
              <a:pathLst>
                <a:path w="108" h="139">
                  <a:moveTo>
                    <a:pt x="27" y="123"/>
                  </a:moveTo>
                  <a:lnTo>
                    <a:pt x="21" y="117"/>
                  </a:lnTo>
                  <a:lnTo>
                    <a:pt x="17" y="111"/>
                  </a:lnTo>
                  <a:lnTo>
                    <a:pt x="11" y="104"/>
                  </a:lnTo>
                  <a:lnTo>
                    <a:pt x="7" y="96"/>
                  </a:lnTo>
                  <a:lnTo>
                    <a:pt x="5" y="87"/>
                  </a:lnTo>
                  <a:lnTo>
                    <a:pt x="2" y="79"/>
                  </a:lnTo>
                  <a:lnTo>
                    <a:pt x="1" y="71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2" y="37"/>
                  </a:lnTo>
                  <a:lnTo>
                    <a:pt x="5" y="29"/>
                  </a:lnTo>
                  <a:lnTo>
                    <a:pt x="7" y="23"/>
                  </a:lnTo>
                  <a:lnTo>
                    <a:pt x="11" y="17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4" y="1"/>
                  </a:lnTo>
                  <a:lnTo>
                    <a:pt x="60" y="3"/>
                  </a:lnTo>
                  <a:lnTo>
                    <a:pt x="65" y="6"/>
                  </a:lnTo>
                  <a:lnTo>
                    <a:pt x="73" y="9"/>
                  </a:lnTo>
                  <a:lnTo>
                    <a:pt x="79" y="14"/>
                  </a:lnTo>
                  <a:lnTo>
                    <a:pt x="85" y="20"/>
                  </a:lnTo>
                  <a:lnTo>
                    <a:pt x="89" y="26"/>
                  </a:lnTo>
                  <a:lnTo>
                    <a:pt x="95" y="33"/>
                  </a:lnTo>
                  <a:lnTo>
                    <a:pt x="98" y="41"/>
                  </a:lnTo>
                  <a:lnTo>
                    <a:pt x="101" y="50"/>
                  </a:lnTo>
                  <a:lnTo>
                    <a:pt x="104" y="58"/>
                  </a:lnTo>
                  <a:lnTo>
                    <a:pt x="105" y="66"/>
                  </a:lnTo>
                  <a:lnTo>
                    <a:pt x="107" y="75"/>
                  </a:lnTo>
                  <a:lnTo>
                    <a:pt x="107" y="83"/>
                  </a:lnTo>
                  <a:lnTo>
                    <a:pt x="105" y="92"/>
                  </a:lnTo>
                  <a:lnTo>
                    <a:pt x="104" y="100"/>
                  </a:lnTo>
                  <a:lnTo>
                    <a:pt x="102" y="108"/>
                  </a:lnTo>
                  <a:lnTo>
                    <a:pt x="99" y="115"/>
                  </a:lnTo>
                  <a:lnTo>
                    <a:pt x="95" y="121"/>
                  </a:lnTo>
                  <a:lnTo>
                    <a:pt x="90" y="125"/>
                  </a:lnTo>
                  <a:lnTo>
                    <a:pt x="85" y="130"/>
                  </a:lnTo>
                  <a:lnTo>
                    <a:pt x="79" y="133"/>
                  </a:lnTo>
                  <a:lnTo>
                    <a:pt x="73" y="135"/>
                  </a:lnTo>
                  <a:lnTo>
                    <a:pt x="67" y="138"/>
                  </a:lnTo>
                  <a:lnTo>
                    <a:pt x="60" y="138"/>
                  </a:lnTo>
                  <a:lnTo>
                    <a:pt x="54" y="138"/>
                  </a:lnTo>
                  <a:lnTo>
                    <a:pt x="46" y="135"/>
                  </a:lnTo>
                  <a:lnTo>
                    <a:pt x="41" y="131"/>
                  </a:lnTo>
                  <a:lnTo>
                    <a:pt x="33" y="128"/>
                  </a:lnTo>
                  <a:lnTo>
                    <a:pt x="27" y="123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1058"/>
            <p:cNvSpPr>
              <a:spLocks/>
            </p:cNvSpPr>
            <p:nvPr/>
          </p:nvSpPr>
          <p:spPr bwMode="auto">
            <a:xfrm>
              <a:off x="2143" y="3153"/>
              <a:ext cx="48" cy="64"/>
            </a:xfrm>
            <a:custGeom>
              <a:avLst/>
              <a:gdLst/>
              <a:ahLst/>
              <a:cxnLst>
                <a:cxn ang="0">
                  <a:pos x="14" y="58"/>
                </a:cxn>
                <a:cxn ang="0">
                  <a:pos x="11" y="56"/>
                </a:cxn>
                <a:cxn ang="0">
                  <a:pos x="8" y="53"/>
                </a:cxn>
                <a:cxn ang="0">
                  <a:pos x="7" y="50"/>
                </a:cxn>
                <a:cxn ang="0">
                  <a:pos x="4" y="47"/>
                </a:cxn>
                <a:cxn ang="0">
                  <a:pos x="2" y="43"/>
                </a:cxn>
                <a:cxn ang="0">
                  <a:pos x="2" y="40"/>
                </a:cxn>
                <a:cxn ang="0">
                  <a:pos x="1" y="36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1" y="17"/>
                </a:cxn>
                <a:cxn ang="0">
                  <a:pos x="1" y="13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7" y="5"/>
                </a:cxn>
                <a:cxn ang="0">
                  <a:pos x="8" y="4"/>
                </a:cxn>
                <a:cxn ang="0">
                  <a:pos x="11" y="2"/>
                </a:cxn>
                <a:cxn ang="0">
                  <a:pos x="14" y="1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6" y="1"/>
                </a:cxn>
                <a:cxn ang="0">
                  <a:pos x="29" y="3"/>
                </a:cxn>
                <a:cxn ang="0">
                  <a:pos x="32" y="4"/>
                </a:cxn>
                <a:cxn ang="0">
                  <a:pos x="35" y="6"/>
                </a:cxn>
                <a:cxn ang="0">
                  <a:pos x="38" y="9"/>
                </a:cxn>
                <a:cxn ang="0">
                  <a:pos x="39" y="12"/>
                </a:cxn>
                <a:cxn ang="0">
                  <a:pos x="42" y="15"/>
                </a:cxn>
                <a:cxn ang="0">
                  <a:pos x="44" y="19"/>
                </a:cxn>
                <a:cxn ang="0">
                  <a:pos x="45" y="22"/>
                </a:cxn>
                <a:cxn ang="0">
                  <a:pos x="45" y="26"/>
                </a:cxn>
                <a:cxn ang="0">
                  <a:pos x="47" y="30"/>
                </a:cxn>
                <a:cxn ang="0">
                  <a:pos x="47" y="34"/>
                </a:cxn>
                <a:cxn ang="0">
                  <a:pos x="47" y="38"/>
                </a:cxn>
                <a:cxn ang="0">
                  <a:pos x="47" y="41"/>
                </a:cxn>
                <a:cxn ang="0">
                  <a:pos x="45" y="45"/>
                </a:cxn>
                <a:cxn ang="0">
                  <a:pos x="45" y="48"/>
                </a:cxn>
                <a:cxn ang="0">
                  <a:pos x="44" y="51"/>
                </a:cxn>
                <a:cxn ang="0">
                  <a:pos x="42" y="54"/>
                </a:cxn>
                <a:cxn ang="0">
                  <a:pos x="39" y="57"/>
                </a:cxn>
                <a:cxn ang="0">
                  <a:pos x="38" y="58"/>
                </a:cxn>
                <a:cxn ang="0">
                  <a:pos x="35" y="60"/>
                </a:cxn>
                <a:cxn ang="0">
                  <a:pos x="32" y="61"/>
                </a:cxn>
                <a:cxn ang="0">
                  <a:pos x="29" y="63"/>
                </a:cxn>
                <a:cxn ang="0">
                  <a:pos x="26" y="63"/>
                </a:cxn>
                <a:cxn ang="0">
                  <a:pos x="23" y="63"/>
                </a:cxn>
                <a:cxn ang="0">
                  <a:pos x="20" y="60"/>
                </a:cxn>
                <a:cxn ang="0">
                  <a:pos x="17" y="59"/>
                </a:cxn>
                <a:cxn ang="0">
                  <a:pos x="14" y="58"/>
                </a:cxn>
              </a:cxnLst>
              <a:rect l="0" t="0" r="r" b="b"/>
              <a:pathLst>
                <a:path w="48" h="64">
                  <a:moveTo>
                    <a:pt x="14" y="58"/>
                  </a:moveTo>
                  <a:lnTo>
                    <a:pt x="11" y="56"/>
                  </a:lnTo>
                  <a:lnTo>
                    <a:pt x="8" y="53"/>
                  </a:lnTo>
                  <a:lnTo>
                    <a:pt x="7" y="50"/>
                  </a:lnTo>
                  <a:lnTo>
                    <a:pt x="4" y="47"/>
                  </a:lnTo>
                  <a:lnTo>
                    <a:pt x="2" y="43"/>
                  </a:lnTo>
                  <a:lnTo>
                    <a:pt x="2" y="40"/>
                  </a:lnTo>
                  <a:lnTo>
                    <a:pt x="1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4" y="8"/>
                  </a:lnTo>
                  <a:lnTo>
                    <a:pt x="7" y="5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9" y="3"/>
                  </a:lnTo>
                  <a:lnTo>
                    <a:pt x="32" y="4"/>
                  </a:lnTo>
                  <a:lnTo>
                    <a:pt x="35" y="6"/>
                  </a:lnTo>
                  <a:lnTo>
                    <a:pt x="38" y="9"/>
                  </a:lnTo>
                  <a:lnTo>
                    <a:pt x="39" y="12"/>
                  </a:lnTo>
                  <a:lnTo>
                    <a:pt x="42" y="15"/>
                  </a:lnTo>
                  <a:lnTo>
                    <a:pt x="44" y="19"/>
                  </a:lnTo>
                  <a:lnTo>
                    <a:pt x="45" y="22"/>
                  </a:lnTo>
                  <a:lnTo>
                    <a:pt x="45" y="26"/>
                  </a:lnTo>
                  <a:lnTo>
                    <a:pt x="47" y="30"/>
                  </a:lnTo>
                  <a:lnTo>
                    <a:pt x="47" y="34"/>
                  </a:lnTo>
                  <a:lnTo>
                    <a:pt x="47" y="38"/>
                  </a:lnTo>
                  <a:lnTo>
                    <a:pt x="47" y="41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4" y="51"/>
                  </a:lnTo>
                  <a:lnTo>
                    <a:pt x="42" y="54"/>
                  </a:lnTo>
                  <a:lnTo>
                    <a:pt x="39" y="57"/>
                  </a:lnTo>
                  <a:lnTo>
                    <a:pt x="38" y="58"/>
                  </a:lnTo>
                  <a:lnTo>
                    <a:pt x="35" y="60"/>
                  </a:lnTo>
                  <a:lnTo>
                    <a:pt x="32" y="61"/>
                  </a:lnTo>
                  <a:lnTo>
                    <a:pt x="29" y="63"/>
                  </a:lnTo>
                  <a:lnTo>
                    <a:pt x="26" y="63"/>
                  </a:lnTo>
                  <a:lnTo>
                    <a:pt x="23" y="63"/>
                  </a:lnTo>
                  <a:lnTo>
                    <a:pt x="20" y="60"/>
                  </a:lnTo>
                  <a:lnTo>
                    <a:pt x="17" y="59"/>
                  </a:lnTo>
                  <a:lnTo>
                    <a:pt x="14" y="58"/>
                  </a:lnTo>
                </a:path>
              </a:pathLst>
            </a:custGeom>
            <a:solidFill>
              <a:srgbClr val="EF91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1059"/>
            <p:cNvSpPr>
              <a:spLocks/>
            </p:cNvSpPr>
            <p:nvPr/>
          </p:nvSpPr>
          <p:spPr bwMode="auto">
            <a:xfrm>
              <a:off x="2157" y="3162"/>
              <a:ext cx="64" cy="45"/>
            </a:xfrm>
            <a:custGeom>
              <a:avLst/>
              <a:gdLst/>
              <a:ahLst/>
              <a:cxnLst>
                <a:cxn ang="0">
                  <a:pos x="20" y="44"/>
                </a:cxn>
                <a:cxn ang="0">
                  <a:pos x="14" y="42"/>
                </a:cxn>
                <a:cxn ang="0">
                  <a:pos x="10" y="40"/>
                </a:cxn>
                <a:cxn ang="0">
                  <a:pos x="7" y="37"/>
                </a:cxn>
                <a:cxn ang="0">
                  <a:pos x="4" y="35"/>
                </a:cxn>
                <a:cxn ang="0">
                  <a:pos x="2" y="30"/>
                </a:cxn>
                <a:cxn ang="0">
                  <a:pos x="1" y="28"/>
                </a:cxn>
                <a:cxn ang="0">
                  <a:pos x="1" y="25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63" y="14"/>
                </a:cxn>
                <a:cxn ang="0">
                  <a:pos x="20" y="44"/>
                </a:cxn>
              </a:cxnLst>
              <a:rect l="0" t="0" r="r" b="b"/>
              <a:pathLst>
                <a:path w="64" h="45">
                  <a:moveTo>
                    <a:pt x="20" y="44"/>
                  </a:moveTo>
                  <a:lnTo>
                    <a:pt x="14" y="42"/>
                  </a:lnTo>
                  <a:lnTo>
                    <a:pt x="10" y="40"/>
                  </a:lnTo>
                  <a:lnTo>
                    <a:pt x="7" y="37"/>
                  </a:lnTo>
                  <a:lnTo>
                    <a:pt x="4" y="35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63" y="14"/>
                  </a:lnTo>
                  <a:lnTo>
                    <a:pt x="20" y="44"/>
                  </a:lnTo>
                </a:path>
              </a:pathLst>
            </a:custGeom>
            <a:solidFill>
              <a:srgbClr val="CECECE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1" name="Oval 1060"/>
          <p:cNvSpPr>
            <a:spLocks noChangeArrowheads="1"/>
          </p:cNvSpPr>
          <p:nvPr/>
        </p:nvSpPr>
        <p:spPr bwMode="auto">
          <a:xfrm>
            <a:off x="2165350" y="3460750"/>
            <a:ext cx="4922838" cy="2513013"/>
          </a:xfrm>
          <a:prstGeom prst="ellipse">
            <a:avLst/>
          </a:prstGeom>
          <a:noFill/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2" name="WordArt 1064"/>
          <p:cNvSpPr>
            <a:spLocks noChangeArrowheads="1" noChangeShapeType="1" noTextEdit="1"/>
          </p:cNvSpPr>
          <p:nvPr/>
        </p:nvSpPr>
        <p:spPr bwMode="auto">
          <a:xfrm rot="20350022">
            <a:off x="304800" y="1752600"/>
            <a:ext cx="1169988" cy="8366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8194"/>
              </a:avLst>
            </a:prstTxWarp>
          </a:bodyPr>
          <a:lstStyle/>
          <a:p>
            <a:pPr algn="ctr"/>
            <a:r>
              <a:rPr lang="it-IT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649978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Legal</a:t>
            </a:r>
          </a:p>
        </p:txBody>
      </p:sp>
      <p:sp>
        <p:nvSpPr>
          <p:cNvPr id="23" name="WordArt 1065"/>
          <p:cNvSpPr>
            <a:spLocks noChangeArrowheads="1" noChangeShapeType="1" noTextEdit="1"/>
          </p:cNvSpPr>
          <p:nvPr/>
        </p:nvSpPr>
        <p:spPr bwMode="auto">
          <a:xfrm rot="1341766">
            <a:off x="7385050" y="1787525"/>
            <a:ext cx="1447800" cy="83661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it-IT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Technical</a:t>
            </a:r>
          </a:p>
        </p:txBody>
      </p:sp>
      <p:sp>
        <p:nvSpPr>
          <p:cNvPr id="24" name="WordArt 1067"/>
          <p:cNvSpPr>
            <a:spLocks noChangeArrowheads="1" noChangeShapeType="1" noTextEdit="1"/>
          </p:cNvSpPr>
          <p:nvPr/>
        </p:nvSpPr>
        <p:spPr bwMode="auto">
          <a:xfrm rot="20737764">
            <a:off x="6019800" y="5181600"/>
            <a:ext cx="1371600" cy="8366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4157"/>
              </a:avLst>
            </a:prstTxWarp>
          </a:bodyPr>
          <a:lstStyle/>
          <a:p>
            <a:pPr algn="ctr"/>
            <a:r>
              <a:rPr lang="it-IT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37C03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Business</a:t>
            </a:r>
          </a:p>
        </p:txBody>
      </p:sp>
      <p:sp>
        <p:nvSpPr>
          <p:cNvPr id="25" name="WordArt 1068"/>
          <p:cNvSpPr>
            <a:spLocks noChangeArrowheads="1" noChangeShapeType="1" noTextEdit="1"/>
          </p:cNvSpPr>
          <p:nvPr/>
        </p:nvSpPr>
        <p:spPr bwMode="auto">
          <a:xfrm>
            <a:off x="3733800" y="2895600"/>
            <a:ext cx="1752600" cy="906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Impact"/>
              </a:rPr>
              <a:t>Intellectual</a:t>
            </a:r>
          </a:p>
          <a:p>
            <a:pPr algn="ctr"/>
            <a:r>
              <a:rPr lang="it-IT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Impact"/>
              </a:rPr>
              <a:t>Property</a:t>
            </a:r>
          </a:p>
        </p:txBody>
      </p:sp>
      <p:sp>
        <p:nvSpPr>
          <p:cNvPr id="26" name="Rectangle 1037"/>
          <p:cNvSpPr>
            <a:spLocks noGrp="1" noChangeArrowheads="1"/>
          </p:cNvSpPr>
          <p:nvPr>
            <p:ph type="title"/>
          </p:nvPr>
        </p:nvSpPr>
        <p:spPr>
          <a:xfrm>
            <a:off x="449263" y="908250"/>
            <a:ext cx="8229600" cy="979037"/>
          </a:xfrm>
          <a:noFill/>
          <a:ln/>
        </p:spPr>
        <p:txBody>
          <a:bodyPr/>
          <a:lstStyle/>
          <a:p>
            <a:r>
              <a:rPr lang="it-IT" sz="4800" b="1" dirty="0"/>
              <a:t>Intellectual Property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E1B7-D650-486E-914E-F5A222BECD17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3" name="Text Box 2051"/>
          <p:cNvSpPr txBox="1">
            <a:spLocks noChangeArrowheads="1"/>
          </p:cNvSpPr>
          <p:nvPr/>
        </p:nvSpPr>
        <p:spPr bwMode="auto">
          <a:xfrm>
            <a:off x="228600" y="2425505"/>
            <a:ext cx="8915400" cy="3600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800" dirty="0" err="1">
                <a:latin typeface="Calibri" panose="020F0502020204030204" pitchFamily="34" charset="0"/>
              </a:rPr>
              <a:t>Immaterial</a:t>
            </a:r>
            <a:r>
              <a:rPr lang="it-IT" sz="2800" dirty="0">
                <a:latin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</a:rPr>
              <a:t>assets</a:t>
            </a:r>
            <a:r>
              <a:rPr lang="it-IT" sz="2800" dirty="0">
                <a:latin typeface="Calibri" panose="020F0502020204030204" pitchFamily="34" charset="0"/>
              </a:rPr>
              <a:t> - </a:t>
            </a:r>
            <a:r>
              <a:rPr lang="it-IT" sz="2800" dirty="0" smtClean="0">
                <a:latin typeface="Calibri" panose="020F0502020204030204" pitchFamily="34" charset="0"/>
              </a:rPr>
              <a:t> </a:t>
            </a:r>
            <a:r>
              <a:rPr lang="it-IT" sz="2800" dirty="0">
                <a:latin typeface="Calibri" panose="020F0502020204030204" pitchFamily="34" charset="0"/>
              </a:rPr>
              <a:t>Product-</a:t>
            </a:r>
            <a:r>
              <a:rPr lang="it-IT" sz="2800" dirty="0" err="1">
                <a:latin typeface="Calibri" panose="020F0502020204030204" pitchFamily="34" charset="0"/>
              </a:rPr>
              <a:t>unrelated</a:t>
            </a:r>
            <a:r>
              <a:rPr lang="it-IT" sz="2800" dirty="0">
                <a:latin typeface="Calibri" panose="020F0502020204030204" pitchFamily="34" charset="0"/>
              </a:rPr>
              <a:t> </a:t>
            </a:r>
            <a:r>
              <a:rPr lang="it-IT" sz="2800" dirty="0" err="1" smtClean="0">
                <a:latin typeface="Calibri" panose="020F0502020204030204" pitchFamily="34" charset="0"/>
              </a:rPr>
              <a:t>property</a:t>
            </a:r>
            <a:endParaRPr lang="it-IT" sz="2800" dirty="0">
              <a:latin typeface="Calibri" panose="020F0502020204030204" pitchFamily="34" charset="0"/>
            </a:endParaRPr>
          </a:p>
          <a:p>
            <a:endParaRPr lang="it-IT" sz="2800" dirty="0">
              <a:latin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it-IT" sz="2800" dirty="0">
                <a:latin typeface="Calibri" panose="020F0502020204030204" pitchFamily="34" charset="0"/>
              </a:rPr>
              <a:t>    PATENTS</a:t>
            </a:r>
          </a:p>
          <a:p>
            <a:pPr>
              <a:buFontTx/>
              <a:buChar char="•"/>
            </a:pPr>
            <a:r>
              <a:rPr lang="it-IT" sz="2800" dirty="0">
                <a:latin typeface="Calibri" panose="020F0502020204030204" pitchFamily="34" charset="0"/>
              </a:rPr>
              <a:t>    MODELS, DESIGNS</a:t>
            </a:r>
          </a:p>
          <a:p>
            <a:pPr>
              <a:buFontTx/>
              <a:buChar char="•"/>
            </a:pPr>
            <a:r>
              <a:rPr lang="it-IT" sz="2800" dirty="0">
                <a:latin typeface="Calibri" panose="020F0502020204030204" pitchFamily="34" charset="0"/>
              </a:rPr>
              <a:t>    TRADEMARKS</a:t>
            </a:r>
          </a:p>
          <a:p>
            <a:pPr>
              <a:buFontTx/>
              <a:buChar char="•"/>
            </a:pPr>
            <a:r>
              <a:rPr lang="it-IT" sz="2800" dirty="0">
                <a:latin typeface="Calibri" panose="020F0502020204030204" pitchFamily="34" charset="0"/>
              </a:rPr>
              <a:t>    COPYRIGHT  (SOFTWARE)</a:t>
            </a:r>
          </a:p>
          <a:p>
            <a:pPr>
              <a:buFontTx/>
              <a:buChar char="•"/>
            </a:pPr>
            <a:r>
              <a:rPr lang="it-IT" sz="2800" dirty="0">
                <a:latin typeface="Calibri" panose="020F0502020204030204" pitchFamily="34" charset="0"/>
              </a:rPr>
              <a:t>    KNOW-HOW</a:t>
            </a:r>
          </a:p>
          <a:p>
            <a:endParaRPr lang="it-IT" sz="1600" dirty="0">
              <a:latin typeface="FuturaA Bk BT" pitchFamily="34" charset="0"/>
            </a:endParaRPr>
          </a:p>
          <a:p>
            <a:endParaRPr lang="it-IT" sz="1600" dirty="0"/>
          </a:p>
        </p:txBody>
      </p:sp>
      <p:sp>
        <p:nvSpPr>
          <p:cNvPr id="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1205059"/>
            <a:ext cx="8229600" cy="1143000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</a:rPr>
              <a:t>    </a:t>
            </a:r>
            <a:r>
              <a:rPr lang="it-IT" sz="2800" dirty="0" smtClean="0">
                <a:solidFill>
                  <a:schemeClr val="tx1"/>
                </a:solidFill>
              </a:rPr>
              <a:t>Intellectual Property</a:t>
            </a:r>
            <a:endParaRPr lang="it-IT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3538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9277</TotalTime>
  <Words>2853</Words>
  <Application>Microsoft Office PowerPoint</Application>
  <PresentationFormat>Presentazione su schermo (4:3)</PresentationFormat>
  <Paragraphs>690</Paragraphs>
  <Slides>68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68</vt:i4>
      </vt:variant>
    </vt:vector>
  </HeadingPairs>
  <TitlesOfParts>
    <vt:vector size="81" baseType="lpstr">
      <vt:lpstr>ＭＳ Ｐゴシック</vt:lpstr>
      <vt:lpstr>Arial</vt:lpstr>
      <vt:lpstr>Calibri</vt:lpstr>
      <vt:lpstr>FuturaA Bk BT</vt:lpstr>
      <vt:lpstr>Helvetica</vt:lpstr>
      <vt:lpstr>Impact</vt:lpstr>
      <vt:lpstr>Monotype Sorts</vt:lpstr>
      <vt:lpstr>Times</vt:lpstr>
      <vt:lpstr>Times New Roman</vt:lpstr>
      <vt:lpstr>Trebuchet MS</vt:lpstr>
      <vt:lpstr>Wingdings</vt:lpstr>
      <vt:lpstr>1_Struttura predefinita</vt:lpstr>
      <vt:lpstr>ClipArt</vt:lpstr>
      <vt:lpstr>Intellectual property what is and how to use it in public research organizations  PhD+ 2017 Research valorization, innovation, entrepreneurial mindset </vt:lpstr>
      <vt:lpstr>Metroconsult</vt:lpstr>
      <vt:lpstr>Offices</vt:lpstr>
      <vt:lpstr>Presentazione standard di PowerPoint</vt:lpstr>
      <vt:lpstr>Presentazione standard di PowerPoint</vt:lpstr>
      <vt:lpstr>Presentazione standard di PowerPoint</vt:lpstr>
      <vt:lpstr>Contents</vt:lpstr>
      <vt:lpstr>Intellectual Property</vt:lpstr>
      <vt:lpstr>    Intellectual Property</vt:lpstr>
      <vt:lpstr>    Know-how</vt:lpstr>
      <vt:lpstr>Presentazione standard di PowerPoint</vt:lpstr>
      <vt:lpstr>    Disclosure</vt:lpstr>
      <vt:lpstr>Presentazione standard di PowerPoint</vt:lpstr>
      <vt:lpstr>What a Patent Is</vt:lpstr>
      <vt:lpstr>Patentability</vt:lpstr>
      <vt:lpstr>Criteria for Patentability</vt:lpstr>
      <vt:lpstr>Commercial Value</vt:lpstr>
      <vt:lpstr>Commercial Value</vt:lpstr>
      <vt:lpstr>Commercial value</vt:lpstr>
      <vt:lpstr>Commercial Value</vt:lpstr>
      <vt:lpstr>Patent Strategy</vt:lpstr>
      <vt:lpstr>Patent Strategy</vt:lpstr>
      <vt:lpstr>Patent Strategy</vt:lpstr>
      <vt:lpstr>Patent Strategy</vt:lpstr>
      <vt:lpstr>Patent Strategy</vt:lpstr>
      <vt:lpstr>Presentazione standard di PowerPoint</vt:lpstr>
      <vt:lpstr>Commercial Value</vt:lpstr>
      <vt:lpstr>Standards &amp; Patents</vt:lpstr>
      <vt:lpstr>IP is a competitive tool  for a company’s growth</vt:lpstr>
      <vt:lpstr>Companies financing R&amp;D expences  with licensing revenue</vt:lpstr>
      <vt:lpstr>Presentazione standard di PowerPoint</vt:lpstr>
      <vt:lpstr>Presentazione standard di PowerPoint</vt:lpstr>
      <vt:lpstr>Presentazione standard di PowerPoint</vt:lpstr>
      <vt:lpstr>Drafting of a  Patent application for first filing</vt:lpstr>
      <vt:lpstr>Drafting of a  Patent application for first filing</vt:lpstr>
      <vt:lpstr>Criteria for Patentability</vt:lpstr>
      <vt:lpstr>Criteria for Patentability</vt:lpstr>
      <vt:lpstr>Criteria for Patentability: what cannot be patented</vt:lpstr>
      <vt:lpstr>Problem-Solution Approach</vt:lpstr>
      <vt:lpstr>Presentazione standard di PowerPoint</vt:lpstr>
      <vt:lpstr>What is «Technical»?</vt:lpstr>
      <vt:lpstr>What is «not-Technical»?</vt:lpstr>
      <vt:lpstr>Software Protection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Rule 42 EPC Content of the description  </vt:lpstr>
      <vt:lpstr>Presentazione standard di PowerPoint</vt:lpstr>
      <vt:lpstr>The quality of a patent (application) starts with a comprehensive search for prior art</vt:lpstr>
      <vt:lpstr>Further advantages of a preliminary  search for prior art</vt:lpstr>
      <vt:lpstr>Prior art search  An advantage for the Italian patent applications</vt:lpstr>
      <vt:lpstr>Presentazione standard di PowerPoint</vt:lpstr>
      <vt:lpstr>Presentazione standard di PowerPoint</vt:lpstr>
      <vt:lpstr>Patent Application</vt:lpstr>
      <vt:lpstr>Essential elements of a patent application</vt:lpstr>
      <vt:lpstr>Presentazione standard di PowerPoint</vt:lpstr>
      <vt:lpstr>Criteria in USA Some differences with respect to Europe   </vt:lpstr>
      <vt:lpstr>Presentazione standard di PowerPoint</vt:lpstr>
      <vt:lpstr>Presentazione standard di PowerPoint</vt:lpstr>
      <vt:lpstr>Presentazione standard di PowerPoint</vt:lpstr>
      <vt:lpstr>Different kinds of claims</vt:lpstr>
      <vt:lpstr>Guidelines EPO (1) Kind of claims</vt:lpstr>
      <vt:lpstr>Guidelines EPO (2) Kind of claims</vt:lpstr>
      <vt:lpstr>Different kinds of claims Kinds of EP claims for software protection 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Metro_TO</dc:creator>
  <cp:keywords/>
  <dc:description/>
  <cp:lastModifiedBy>Di Maio</cp:lastModifiedBy>
  <cp:revision>997</cp:revision>
  <dcterms:created xsi:type="dcterms:W3CDTF">2012-07-12T13:55:28Z</dcterms:created>
  <dcterms:modified xsi:type="dcterms:W3CDTF">2017-05-03T08:54:08Z</dcterms:modified>
  <cp:category/>
</cp:coreProperties>
</file>