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26"/>
  </p:notesMasterIdLst>
  <p:sldIdLst>
    <p:sldId id="256" r:id="rId3"/>
    <p:sldId id="281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</p:sldIdLst>
  <p:sldSz cx="9144000" cy="5143500" type="screen16x9"/>
  <p:notesSz cx="7099300" cy="10234613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edero" panose="020B0604020202020204" charset="0"/>
      <p:regular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Nunito Sans" panose="020B0604020202020204" charset="0"/>
      <p:regular r:id="rId36"/>
      <p:bold r:id="rId37"/>
      <p:italic r:id="rId38"/>
      <p:boldItalic r:id="rId39"/>
    </p:embeddedFont>
    <p:embeddedFont>
      <p:font typeface="Merriweather" panose="020B0604020202020204" charset="0"/>
      <p:regular r:id="rId40"/>
      <p:bold r:id="rId41"/>
      <p:italic r:id="rId42"/>
      <p:boldItalic r:id="rId43"/>
    </p:embeddedFont>
    <p:embeddedFont>
      <p:font typeface="Century Gothic" panose="020B0502020202020204" pitchFamily="34" charset="0"/>
      <p:regular r:id="rId44"/>
      <p:bold r:id="rId45"/>
      <p:italic r:id="rId46"/>
      <p:boldItalic r:id="rId47"/>
    </p:embeddedFont>
    <p:embeddedFont>
      <p:font typeface="Roboto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font" Target="fonts/font2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8.xml"/><Relationship Id="rId41" Type="http://schemas.openxmlformats.org/officeDocument/2006/relationships/font" Target="fonts/font1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62815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701320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823571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558167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385013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538046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809286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844820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1488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809646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603094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44224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512441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768159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343127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230337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78750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13346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756369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76312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r>
              <a:rPr lang="it-IT" sz="1200"/>
              <a:t>Cambierei l’ordine della presentazione, slide 6 prima della 5</a:t>
            </a:r>
          </a:p>
        </p:txBody>
      </p:sp>
    </p:spTree>
    <p:extLst>
      <p:ext uri="{BB962C8B-B14F-4D97-AF65-F5344CB8AC3E}">
        <p14:creationId xmlns:p14="http://schemas.microsoft.com/office/powerpoint/2010/main" val="275996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72155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099036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9931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>
            <a:noAutofit/>
          </a:bodyPr>
          <a:lstStyle/>
          <a:p>
            <a:pPr>
              <a:buSzPct val="250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23855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7" y="0"/>
            <a:ext cx="45756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Font typeface="Nunito Sans"/>
              <a:buNone/>
              <a:defRPr sz="3000" b="1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4574900" y="-150"/>
            <a:ext cx="185399" cy="5143499"/>
          </a:xfrm>
          <a:prstGeom prst="rect">
            <a:avLst/>
          </a:prstGeom>
          <a:gradFill>
            <a:gsLst>
              <a:gs pos="0">
                <a:srgbClr val="000014">
                  <a:alpha val="48235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-7123" y="0"/>
            <a:ext cx="2592598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585475" y="0"/>
            <a:ext cx="113100" cy="5143499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77100" y="284200"/>
            <a:ext cx="2024100" cy="367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Font typeface="Nunito Sans"/>
              <a:buNone/>
              <a:defRPr sz="2400" b="0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77100" y="3983050"/>
            <a:ext cx="2024100" cy="784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14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it-IT">
                <a:solidFill>
                  <a:srgbClr val="FFFFFF"/>
                </a:solidFill>
              </a:rPr>
              <a:pPr>
                <a:buClr>
                  <a:srgbClr val="FFFFFF"/>
                </a:buClr>
                <a:buSzPct val="25000"/>
                <a:buFont typeface="Arial"/>
                <a:buNone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5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>
            <a:off x="2472374" y="0"/>
            <a:ext cx="113100" cy="5143499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2585475" y="0"/>
            <a:ext cx="6558598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298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-IT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504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>
            <a:off x="2472374" y="0"/>
            <a:ext cx="113100" cy="5143499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2585475" y="0"/>
            <a:ext cx="6558598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298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199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-IT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667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rot="5400000" flipH="1">
            <a:off x="4518949" y="-3360875"/>
            <a:ext cx="113100" cy="91512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-7125" y="1271275"/>
            <a:ext cx="9151200" cy="3872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847275" y="1704600"/>
            <a:ext cx="5449499" cy="27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▪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/>
          <p:nvPr/>
        </p:nvSpPr>
        <p:spPr>
          <a:xfrm>
            <a:off x="3593400" y="227721"/>
            <a:ext cx="1957200" cy="653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7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-IT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06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with intro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flipH="1">
            <a:off x="2472374" y="0"/>
            <a:ext cx="113100" cy="5143499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2585475" y="0"/>
            <a:ext cx="6558598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298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199" cy="1207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-IT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-IT"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3090625" y="2004309"/>
            <a:ext cx="5596199" cy="25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168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 flipH="1">
            <a:off x="-687" y="0"/>
            <a:ext cx="45756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4574901" y="0"/>
            <a:ext cx="113100" cy="5143499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11425" y="575500"/>
            <a:ext cx="3517197" cy="97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Font typeface="Nunito Sans"/>
              <a:buNone/>
              <a:defRPr sz="2400" b="0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it-IT">
                <a:solidFill>
                  <a:srgbClr val="FFFFFF"/>
                </a:solidFill>
              </a:rPr>
              <a:pPr>
                <a:buClr>
                  <a:srgbClr val="FFFFFF"/>
                </a:buClr>
                <a:buSzPct val="25000"/>
                <a:buFont typeface="Arial"/>
                <a:buNone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511425" y="1598600"/>
            <a:ext cx="3517197" cy="295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46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2472374" y="0"/>
            <a:ext cx="113100" cy="5143499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2585475" y="0"/>
            <a:ext cx="6558598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298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062199" y="575500"/>
            <a:ext cx="2729999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5956700" y="575500"/>
            <a:ext cx="27300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-IT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13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-7123" y="0"/>
            <a:ext cx="2592598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2585475" y="0"/>
            <a:ext cx="113100" cy="5143499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77100" y="284200"/>
            <a:ext cx="2024100" cy="367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Font typeface="Nunito Sans"/>
              <a:buNone/>
              <a:defRPr sz="2400" b="0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77100" y="3983050"/>
            <a:ext cx="2024100" cy="784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14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Georgia"/>
              <a:buNone/>
              <a:defRPr sz="3000" b="0" i="1" u="none" strike="noStrike" cap="none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lang="it-IT"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>
            <a:off x="2472374" y="0"/>
            <a:ext cx="113100" cy="5143499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2585475" y="0"/>
            <a:ext cx="6558598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298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lang="it-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>
            <a:off x="2472374" y="0"/>
            <a:ext cx="113100" cy="5143499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2585475" y="0"/>
            <a:ext cx="6558598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298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199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lang="it-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rot="5400000" flipH="1">
            <a:off x="4518949" y="-3360875"/>
            <a:ext cx="113100" cy="91512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-7125" y="1271275"/>
            <a:ext cx="9151200" cy="3872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847275" y="1704600"/>
            <a:ext cx="5449499" cy="27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609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▪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609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609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609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609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609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609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609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609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Georgia"/>
              <a:buChar char="-"/>
              <a:defRPr sz="2400" b="0" i="1" u="none" strike="noStrike" cap="none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/>
          <p:nvPr/>
        </p:nvSpPr>
        <p:spPr>
          <a:xfrm>
            <a:off x="3593400" y="227720"/>
            <a:ext cx="1957200" cy="653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72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lang="it-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with intro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flipH="1">
            <a:off x="2472374" y="0"/>
            <a:ext cx="113100" cy="5143499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2585475" y="0"/>
            <a:ext cx="6558598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298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199" cy="1207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lang="it-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3090625" y="2004308"/>
            <a:ext cx="5596199" cy="25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 flipH="1">
            <a:off x="-687" y="0"/>
            <a:ext cx="45756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4574901" y="0"/>
            <a:ext cx="113100" cy="5143499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11425" y="575500"/>
            <a:ext cx="3517197" cy="97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Font typeface="Nunito Sans"/>
              <a:buNone/>
              <a:defRPr sz="2400" b="0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 rtl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2400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lang="it-IT"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511425" y="1598600"/>
            <a:ext cx="3517197" cy="295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2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2472374" y="0"/>
            <a:ext cx="113100" cy="5143499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2585475" y="0"/>
            <a:ext cx="6558598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298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062199" y="575500"/>
            <a:ext cx="2729999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5956700" y="575500"/>
            <a:ext cx="27300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260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lang="it-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7" y="0"/>
            <a:ext cx="45756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Font typeface="Nunito Sans"/>
              <a:buNone/>
              <a:defRPr sz="3000" b="1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>
              <a:spcBef>
                <a:spcPts val="0"/>
              </a:spcBef>
              <a:buClr>
                <a:srgbClr val="F67031"/>
              </a:buClr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4574900" y="-150"/>
            <a:ext cx="185399" cy="5143499"/>
          </a:xfrm>
          <a:prstGeom prst="rect">
            <a:avLst/>
          </a:prstGeom>
          <a:gradFill>
            <a:gsLst>
              <a:gs pos="0">
                <a:srgbClr val="000014">
                  <a:alpha val="48627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05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298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199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3556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3556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25000"/>
              <a:buFont typeface="Nunito Sans"/>
              <a:buNone/>
            </a:pPr>
            <a:fld id="{00000000-1234-1234-1234-123412341234}" type="slidenum">
              <a:rPr lang="it-IT" sz="1000" b="0" i="0" u="none" strike="noStrike" cap="non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‹N›</a:t>
            </a:fld>
            <a:endParaRPr lang="it-IT" sz="1000" b="0" i="0" u="none" strike="noStrike" cap="none">
              <a:solidFill>
                <a:srgbClr val="CCCCC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298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199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66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457200" marR="0" lvl="1" indent="2667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914400" marR="0" lvl="2" indent="2667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371600" marR="0" lvl="3" indent="2667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1828800" marR="0" lvl="4" indent="2667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286000" marR="0" lvl="5" indent="2667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2743200" marR="0" lvl="6" indent="2667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200400" marR="0" lvl="7" indent="2667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3657600" marR="0" lvl="8" indent="2667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2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rgbClr val="CCCCCC"/>
              </a:buClr>
              <a:buSzPct val="25000"/>
              <a:buFont typeface="Nunito Sans"/>
              <a:buNone/>
            </a:pPr>
            <a:fld id="{00000000-1234-1234-1234-123412341234}" type="slidenum">
              <a:rPr lang="it-IT"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pPr algn="r">
                <a:buClr>
                  <a:srgbClr val="CCCCCC"/>
                </a:buClr>
                <a:buSzPct val="25000"/>
                <a:buFont typeface="Nunito Sans"/>
                <a:buNone/>
              </a:pPr>
              <a:t>‹N›</a:t>
            </a:fld>
            <a:endParaRPr lang="it-IT" sz="1000">
              <a:solidFill>
                <a:srgbClr val="CCCCC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29795930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 l="11000" t="-26989" r="-11000" b="-26989"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53159" y="2023875"/>
            <a:ext cx="4288463" cy="8681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25000"/>
              <a:buFont typeface="Nunito Sans"/>
              <a:buNone/>
            </a:pPr>
            <a:r>
              <a:rPr lang="it-IT" sz="3600" b="1" i="0" u="none" strike="noStrike" cap="none" dirty="0">
                <a:solidFill>
                  <a:srgbClr val="CC0000"/>
                </a:solidFill>
                <a:latin typeface="Federo"/>
                <a:ea typeface="Federo"/>
                <a:cs typeface="Federo"/>
                <a:sym typeface="Federo"/>
              </a:rPr>
              <a:t>Opening </a:t>
            </a:r>
            <a:r>
              <a:rPr lang="it-IT" sz="3600" b="1" i="0" u="none" strike="noStrike" cap="none" dirty="0" err="1">
                <a:solidFill>
                  <a:srgbClr val="CC0000"/>
                </a:solidFill>
                <a:latin typeface="Federo"/>
                <a:ea typeface="Federo"/>
                <a:cs typeface="Federo"/>
                <a:sym typeface="Federo"/>
              </a:rPr>
              <a:t>PhD</a:t>
            </a:r>
            <a:r>
              <a:rPr lang="it-IT" sz="3600" b="1" i="0" u="none" strike="noStrike" cap="none" dirty="0">
                <a:solidFill>
                  <a:srgbClr val="CC0000"/>
                </a:solidFill>
                <a:latin typeface="Federo"/>
                <a:ea typeface="Federo"/>
                <a:cs typeface="Federo"/>
                <a:sym typeface="Federo"/>
              </a:rPr>
              <a:t>+ 2017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130065" y="3525817"/>
            <a:ext cx="3987208" cy="1015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25000"/>
              <a:buFont typeface="Federo"/>
              <a:buNone/>
            </a:pPr>
            <a:r>
              <a:rPr lang="it-IT" sz="2400" b="1" i="0" u="none" strike="noStrike" cap="none" dirty="0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Marco </a:t>
            </a:r>
            <a:r>
              <a:rPr lang="it-IT" sz="2400" b="1" i="0" u="none" strike="noStrike" cap="none" dirty="0" err="1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Raugi</a:t>
            </a:r>
            <a:br>
              <a:rPr lang="it-IT" sz="3600" b="1" i="0" u="none" strike="noStrike" cap="none" dirty="0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</a:br>
            <a:r>
              <a:rPr lang="it-IT" sz="1800" b="1" i="0" u="none" strike="noStrike" cap="none" dirty="0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Prorettore per la ricerca applicata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25000"/>
              <a:buFont typeface="Federo"/>
              <a:buNone/>
            </a:pPr>
            <a:r>
              <a:rPr lang="it-IT" sz="1800" b="1" i="0" u="none" strike="noStrike" cap="none" dirty="0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e il trasferimento tecnologico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Font typeface="Federo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Federo"/>
              <a:ea typeface="Federo"/>
              <a:cs typeface="Federo"/>
              <a:sym typeface="Feder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25000"/>
              <a:buFont typeface="Federo"/>
              <a:buNone/>
            </a:pPr>
            <a:r>
              <a:rPr lang="it-IT" sz="1400" b="1" i="0" u="none" strike="noStrike" cap="none" dirty="0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19 aprile 2017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5182" y="-226828"/>
            <a:ext cx="1920948" cy="136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803568" y="3251305"/>
            <a:ext cx="2592900" cy="163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Marco Allegrini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(Università di Pisa)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27 Aprile 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business plan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nelle start up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4399976" y="3251291"/>
            <a:ext cx="4680598" cy="1546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Camilla van den Boom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(Eindhoven University of Technology)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9 Maggio 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Designing business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an ever-changing context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6428" y="1418187"/>
            <a:ext cx="2321098" cy="16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7316" y="1421228"/>
            <a:ext cx="1325399" cy="1656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141903" y="138529"/>
            <a:ext cx="4940459" cy="101909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PhD+ in Keyword: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3200" b="0" i="1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Business plan &amp; Models</a:t>
            </a:r>
          </a:p>
        </p:txBody>
      </p:sp>
      <p:sp>
        <p:nvSpPr>
          <p:cNvPr id="135" name="Shape 135"/>
          <p:cNvSpPr/>
          <p:nvPr/>
        </p:nvSpPr>
        <p:spPr>
          <a:xfrm>
            <a:off x="7710053" y="4814453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233411" y="2865574"/>
            <a:ext cx="2565419" cy="178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Corrado Borsano (Metroconsult)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4 Maggio 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Intellectual property: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and how to use it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public research organizations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069516" y="2865574"/>
            <a:ext cx="3020099" cy="219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Domenico Golzio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(European Patent Office)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10 Maggio 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write a patent application: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task of the inventor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of the patent attorney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the beginning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360335" y="2865574"/>
            <a:ext cx="2540699" cy="15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Francesco Barachini (Università di Pisa)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18 Maggio 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Creare una start-up: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aspetti legali e commerciali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541" y="1515091"/>
            <a:ext cx="1235161" cy="123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4026" y="1515091"/>
            <a:ext cx="1931937" cy="123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1842" y="1515091"/>
            <a:ext cx="1848474" cy="123516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41896" y="138525"/>
            <a:ext cx="7137300" cy="10191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PhD+ in Keyword: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3200" b="0" i="1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Proprietà intellettuale &amp; Start Up</a:t>
            </a:r>
          </a:p>
        </p:txBody>
      </p:sp>
      <p:sp>
        <p:nvSpPr>
          <p:cNvPr id="147" name="Shape 147"/>
          <p:cNvSpPr/>
          <p:nvPr/>
        </p:nvSpPr>
        <p:spPr>
          <a:xfrm>
            <a:off x="7710053" y="4814453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531625" y="3084025"/>
            <a:ext cx="2745000" cy="17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Andrea Bonaccorsi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(Università di Pisa)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1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 Maggio 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good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ideas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come from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(and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transform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them</a:t>
            </a:r>
            <a:endParaRPr lang="it-IT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2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into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reality)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6583067" y="3100575"/>
            <a:ext cx="2195100" cy="16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Marco Ruggiero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(General </a:t>
            </a:r>
            <a:r>
              <a:rPr lang="it-IT" sz="1600" b="0" i="0" u="none" strike="noStrike" cap="none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Electric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1" u="none" strike="noStrike" cap="none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11 Maggio 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L’innovazione all’interno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dell’azienda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26" y="1516649"/>
            <a:ext cx="1247399" cy="14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6467" y="1516661"/>
            <a:ext cx="1488300" cy="14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7564950" y="4752050"/>
            <a:ext cx="1579499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141903" y="138529"/>
            <a:ext cx="4940459" cy="101909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PhD+ in Keyword: </a:t>
            </a:r>
            <a:r>
              <a:rPr lang="it-IT" sz="3200" b="0" i="1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Innovazione &amp; Creatività</a:t>
            </a:r>
          </a:p>
        </p:txBody>
      </p:sp>
      <p:pic>
        <p:nvPicPr>
          <p:cNvPr id="158" name="Shape 158" descr="maria_antonella_galanti (1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5953" y="1516650"/>
            <a:ext cx="1292100" cy="14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3419875" y="3138625"/>
            <a:ext cx="2745000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Maria Antonella Galanti (Università di Pisa)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1600" b="0" i="1" u="none" strike="noStrike" cap="none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3 Maggio 2017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entury Gothic"/>
              <a:buNone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conchiglia più bella del solito</a:t>
            </a:r>
          </a:p>
        </p:txBody>
      </p:sp>
      <p:sp>
        <p:nvSpPr>
          <p:cNvPr id="160" name="Shape 160"/>
          <p:cNvSpPr/>
          <p:nvPr/>
        </p:nvSpPr>
        <p:spPr>
          <a:xfrm>
            <a:off x="7710453" y="4783253"/>
            <a:ext cx="1433998" cy="3291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5228525" y="3196675"/>
            <a:ext cx="3030600" cy="16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Ray Garcia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(Buoyant Capital,USA)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16 Maggio 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Coaching Activity: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Modelling your Business Idea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037" y="1640762"/>
            <a:ext cx="1497600" cy="14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141903" y="138529"/>
            <a:ext cx="4940459" cy="101909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PhD+ in Keyword: </a:t>
            </a:r>
            <a:r>
              <a:rPr lang="it-IT" sz="3200" b="0" i="1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Coaching</a:t>
            </a:r>
          </a:p>
        </p:txBody>
      </p:sp>
      <p:sp>
        <p:nvSpPr>
          <p:cNvPr id="168" name="Shape 168"/>
          <p:cNvSpPr/>
          <p:nvPr/>
        </p:nvSpPr>
        <p:spPr>
          <a:xfrm>
            <a:off x="7710053" y="4814453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2873" y="1640749"/>
            <a:ext cx="1241100" cy="14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381825" y="3196675"/>
            <a:ext cx="2460600" cy="134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Marco Allegrini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(Università di Pisa)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600" b="0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27 Aprile 2017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6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Coaching Activity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0" y="0"/>
            <a:ext cx="9144121" cy="127935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PhD+ Keyword</a:t>
            </a:r>
            <a:r>
              <a:rPr lang="it-IT" sz="3200" b="0" i="1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3200" b="0" i="1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FundRaising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820" y="3327541"/>
            <a:ext cx="588599" cy="9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4469" y="3284253"/>
            <a:ext cx="1691149" cy="94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7710053" y="4814453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7971" y="3357769"/>
            <a:ext cx="1529449" cy="76472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1414141" y="2674658"/>
            <a:ext cx="2034600" cy="383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ct val="25000"/>
              <a:buFont typeface="Merriweather"/>
              <a:buNone/>
            </a:pPr>
            <a:r>
              <a:rPr lang="it-IT" sz="1200" b="0" i="1" u="none" strike="noStrike" cap="none">
                <a:solidFill>
                  <a:srgbClr val="5B0F00"/>
                </a:solidFill>
                <a:latin typeface="Merriweather"/>
                <a:ea typeface="Merriweather"/>
                <a:cs typeface="Merriweather"/>
                <a:sym typeface="Merriweather"/>
              </a:rPr>
              <a:t>Investitori istituzionali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5465669" y="2690909"/>
            <a:ext cx="2403236" cy="50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ct val="25000"/>
              <a:buFont typeface="Merriweather"/>
              <a:buNone/>
            </a:pPr>
            <a:r>
              <a:rPr lang="it-IT" sz="1200" b="0" i="1" u="none" strike="noStrike" cap="none">
                <a:solidFill>
                  <a:srgbClr val="5B0F00"/>
                </a:solidFill>
                <a:latin typeface="Merriweather"/>
                <a:ea typeface="Merriweather"/>
                <a:cs typeface="Merriweather"/>
                <a:sym typeface="Merriweather"/>
              </a:rPr>
              <a:t>Investitori non istituzionali</a:t>
            </a:r>
          </a:p>
        </p:txBody>
      </p:sp>
      <p:sp>
        <p:nvSpPr>
          <p:cNvPr id="182" name="Shape 182"/>
          <p:cNvSpPr/>
          <p:nvPr/>
        </p:nvSpPr>
        <p:spPr>
          <a:xfrm>
            <a:off x="388846" y="1602300"/>
            <a:ext cx="8279472" cy="649881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1400" b="0" i="0" u="none" strike="noStrike" cap="none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Opportunità per start up innovative, creazione di impresa e progetti di ricerca di gruppo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1400" b="0" i="0" u="none" strike="noStrike" cap="none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24 Maggio 2017</a:t>
            </a:r>
          </a:p>
        </p:txBody>
      </p:sp>
      <p:sp>
        <p:nvSpPr>
          <p:cNvPr id="183" name="Shape 183"/>
          <p:cNvSpPr/>
          <p:nvPr/>
        </p:nvSpPr>
        <p:spPr>
          <a:xfrm>
            <a:off x="388846" y="2555141"/>
            <a:ext cx="4011247" cy="2192257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4657073" y="2558135"/>
            <a:ext cx="4011247" cy="2192257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Shape 189"/>
          <p:cNvGrpSpPr/>
          <p:nvPr/>
        </p:nvGrpSpPr>
        <p:grpSpPr>
          <a:xfrm>
            <a:off x="2291849" y="1334413"/>
            <a:ext cx="4233406" cy="3768849"/>
            <a:chOff x="3159771" y="537300"/>
            <a:chExt cx="4730777" cy="4211639"/>
          </a:xfrm>
        </p:grpSpPr>
        <p:sp>
          <p:nvSpPr>
            <p:cNvPr id="190" name="Shape 190"/>
            <p:cNvSpPr/>
            <p:nvPr/>
          </p:nvSpPr>
          <p:spPr>
            <a:xfrm>
              <a:off x="3159771" y="577337"/>
              <a:ext cx="1906799" cy="1906799"/>
            </a:xfrm>
            <a:prstGeom prst="ellipse">
              <a:avLst/>
            </a:prstGeom>
            <a:solidFill>
              <a:srgbClr val="E0666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Nunito Sans"/>
                <a:buNone/>
              </a:pPr>
              <a:r>
                <a:rPr lang="it-IT" sz="1200" b="1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Manager di aziende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Nunito Sans"/>
                <a:buNone/>
              </a:pPr>
              <a:r>
                <a:rPr lang="it-IT" sz="1200" b="1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Nunito Sans"/>
                <a:buNone/>
              </a:pPr>
              <a:r>
                <a:rPr lang="it-IT" sz="1200" b="1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Imprenditori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5983750" y="537300"/>
              <a:ext cx="1906799" cy="1906799"/>
            </a:xfrm>
            <a:prstGeom prst="ellipse">
              <a:avLst/>
            </a:prstGeom>
            <a:solidFill>
              <a:srgbClr val="F6703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it-IT" sz="1400" b="1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Start-Upper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3159771" y="2842140"/>
              <a:ext cx="1941186" cy="1906799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Nunito Sans"/>
                <a:buNone/>
              </a:pPr>
              <a:r>
                <a:rPr lang="it-IT" sz="1400" b="1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Poli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Nunito Sans"/>
                <a:buNone/>
              </a:pPr>
              <a:r>
                <a:rPr lang="it-IT" sz="1400" b="1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Tecnologici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5983750" y="2842140"/>
              <a:ext cx="1906799" cy="1906799"/>
            </a:xfrm>
            <a:prstGeom prst="ellipse">
              <a:avLst/>
            </a:prstGeom>
            <a:solidFill>
              <a:srgbClr val="A61C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Nunito Sans"/>
                <a:buNone/>
              </a:pPr>
              <a:r>
                <a:rPr lang="it-IT" sz="1400" b="1" i="0" u="none" strike="noStrike" cap="none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Enti Locali</a:t>
              </a:r>
            </a:p>
          </p:txBody>
        </p:sp>
      </p:grpSp>
      <p:sp>
        <p:nvSpPr>
          <p:cNvPr id="194" name="Shape 194"/>
          <p:cNvSpPr/>
          <p:nvPr/>
        </p:nvSpPr>
        <p:spPr>
          <a:xfrm>
            <a:off x="3465992" y="2177775"/>
            <a:ext cx="1885121" cy="1885121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CC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Nunito Sans"/>
              <a:buNone/>
            </a:pPr>
            <a:r>
              <a:rPr lang="it-IT" sz="1400" b="1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Consulenza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Nunito Sans"/>
              <a:buNone/>
            </a:pPr>
            <a:r>
              <a:rPr lang="it-IT" sz="1400" b="1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ai partecipanti</a:t>
            </a:r>
          </a:p>
        </p:txBody>
      </p:sp>
      <p:sp>
        <p:nvSpPr>
          <p:cNvPr id="195" name="Shape 195"/>
          <p:cNvSpPr/>
          <p:nvPr/>
        </p:nvSpPr>
        <p:spPr>
          <a:xfrm>
            <a:off x="3575691" y="2281725"/>
            <a:ext cx="1636796" cy="1636796"/>
          </a:xfrm>
          <a:prstGeom prst="donut">
            <a:avLst>
              <a:gd name="adj" fmla="val 11468"/>
            </a:avLst>
          </a:prstGeom>
          <a:solidFill>
            <a:srgbClr val="EFEFEF"/>
          </a:solidFill>
          <a:ln w="9525" cap="flat" cmpd="sng">
            <a:solidFill>
              <a:srgbClr val="EA9999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41903" y="138529"/>
            <a:ext cx="4940459" cy="101909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PhD+ in Keyword: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3200" b="0" i="1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Mentoring</a:t>
            </a:r>
          </a:p>
        </p:txBody>
      </p:sp>
      <p:sp>
        <p:nvSpPr>
          <p:cNvPr id="197" name="Shape 197"/>
          <p:cNvSpPr/>
          <p:nvPr/>
        </p:nvSpPr>
        <p:spPr>
          <a:xfrm>
            <a:off x="7710053" y="4814453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ctrTitle"/>
          </p:nvPr>
        </p:nvSpPr>
        <p:spPr>
          <a:xfrm>
            <a:off x="92146" y="1913858"/>
            <a:ext cx="2395869" cy="1314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25000"/>
              <a:buFont typeface="Nunito Sans"/>
              <a:buNone/>
            </a:pPr>
            <a:r>
              <a:rPr lang="it-IT" sz="4800" b="1" i="0" u="none" strike="noStrike" cap="none">
                <a:solidFill>
                  <a:srgbClr val="CC0000"/>
                </a:solidFill>
                <a:latin typeface="Nunito Sans"/>
                <a:ea typeface="Nunito Sans"/>
                <a:cs typeface="Nunito Sans"/>
                <a:sym typeface="Nunito Sans"/>
              </a:rPr>
              <a:t>3.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25000"/>
              <a:buFont typeface="Nunito Sans"/>
              <a:buNone/>
            </a:pPr>
            <a:r>
              <a:rPr lang="it-IT" sz="2400" b="0" i="0" u="none" strike="noStrike" cap="none">
                <a:solidFill>
                  <a:srgbClr val="CC0000"/>
                </a:solidFill>
                <a:latin typeface="Nunito Sans"/>
                <a:ea typeface="Nunito Sans"/>
                <a:cs typeface="Nunito Sans"/>
                <a:sym typeface="Nunito Sans"/>
              </a:rPr>
              <a:t>RoadMap</a:t>
            </a:r>
          </a:p>
        </p:txBody>
      </p:sp>
      <p:sp>
        <p:nvSpPr>
          <p:cNvPr id="203" name="Shape 203"/>
          <p:cNvSpPr/>
          <p:nvPr/>
        </p:nvSpPr>
        <p:spPr>
          <a:xfrm>
            <a:off x="0" y="4814455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3213558" y="297983"/>
            <a:ext cx="2659267" cy="70788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40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RoadMap</a:t>
            </a:r>
          </a:p>
        </p:txBody>
      </p:sp>
      <p:sp>
        <p:nvSpPr>
          <p:cNvPr id="209" name="Shape 209"/>
          <p:cNvSpPr/>
          <p:nvPr/>
        </p:nvSpPr>
        <p:spPr>
          <a:xfrm>
            <a:off x="2069119" y="2355791"/>
            <a:ext cx="1697700" cy="1325099"/>
          </a:xfrm>
          <a:prstGeom prst="chevron">
            <a:avLst>
              <a:gd name="adj" fmla="val 29853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1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TVLP-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1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Campus Party</a:t>
            </a:r>
          </a:p>
        </p:txBody>
      </p:sp>
      <p:sp>
        <p:nvSpPr>
          <p:cNvPr id="210" name="Shape 210"/>
          <p:cNvSpPr/>
          <p:nvPr/>
        </p:nvSpPr>
        <p:spPr>
          <a:xfrm>
            <a:off x="726083" y="2355791"/>
            <a:ext cx="1697700" cy="1325099"/>
          </a:xfrm>
          <a:prstGeom prst="chevron">
            <a:avLst>
              <a:gd name="adj" fmla="val 29853"/>
            </a:avLst>
          </a:prstGeom>
          <a:solidFill>
            <a:srgbClr val="4C4C4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1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Pitch finale</a:t>
            </a:r>
          </a:p>
        </p:txBody>
      </p:sp>
      <p:sp>
        <p:nvSpPr>
          <p:cNvPr id="211" name="Shape 211"/>
          <p:cNvSpPr/>
          <p:nvPr/>
        </p:nvSpPr>
        <p:spPr>
          <a:xfrm>
            <a:off x="3425491" y="2355791"/>
            <a:ext cx="1697700" cy="1325099"/>
          </a:xfrm>
          <a:prstGeom prst="chevron">
            <a:avLst>
              <a:gd name="adj" fmla="val 29853"/>
            </a:avLst>
          </a:prstGeom>
          <a:solidFill>
            <a:srgbClr val="4C4C4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1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Start Cup</a:t>
            </a:r>
          </a:p>
        </p:txBody>
      </p:sp>
      <p:sp>
        <p:nvSpPr>
          <p:cNvPr id="212" name="Shape 212"/>
          <p:cNvSpPr/>
          <p:nvPr/>
        </p:nvSpPr>
        <p:spPr>
          <a:xfrm>
            <a:off x="6295500" y="2355800"/>
            <a:ext cx="1864500" cy="1325100"/>
          </a:xfrm>
          <a:prstGeom prst="chevron">
            <a:avLst>
              <a:gd name="adj" fmla="val 29853"/>
            </a:avLst>
          </a:prstGeom>
          <a:solidFill>
            <a:srgbClr val="4C4C4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1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Brevetti, Start Up, Spin Off</a:t>
            </a:r>
          </a:p>
        </p:txBody>
      </p:sp>
      <p:sp>
        <p:nvSpPr>
          <p:cNvPr id="213" name="Shape 213"/>
          <p:cNvSpPr/>
          <p:nvPr/>
        </p:nvSpPr>
        <p:spPr>
          <a:xfrm>
            <a:off x="4776525" y="2355800"/>
            <a:ext cx="1864500" cy="1325100"/>
          </a:xfrm>
          <a:prstGeom prst="chevron">
            <a:avLst>
              <a:gd name="adj" fmla="val 29853"/>
            </a:avLst>
          </a:pr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1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Fund-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1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Raising</a:t>
            </a:r>
          </a:p>
        </p:txBody>
      </p:sp>
      <p:sp>
        <p:nvSpPr>
          <p:cNvPr id="214" name="Shape 214"/>
          <p:cNvSpPr/>
          <p:nvPr/>
        </p:nvSpPr>
        <p:spPr>
          <a:xfrm>
            <a:off x="7710053" y="4814453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2230641" y="315800"/>
            <a:ext cx="4682698" cy="70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40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Silicon Valley TVLP</a:t>
            </a:r>
          </a:p>
        </p:txBody>
      </p:sp>
      <p:sp>
        <p:nvSpPr>
          <p:cNvPr id="220" name="Shape 220"/>
          <p:cNvSpPr/>
          <p:nvPr/>
        </p:nvSpPr>
        <p:spPr>
          <a:xfrm>
            <a:off x="7710053" y="4814453"/>
            <a:ext cx="1433998" cy="3291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375" y="1712275"/>
            <a:ext cx="1718949" cy="171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739750" y="3671850"/>
            <a:ext cx="2891400" cy="819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24-29 Luglio 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entury Gothic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Menlo Park, USA</a:t>
            </a:r>
          </a:p>
        </p:txBody>
      </p:sp>
      <p:sp>
        <p:nvSpPr>
          <p:cNvPr id="223" name="Shape 223"/>
          <p:cNvSpPr/>
          <p:nvPr/>
        </p:nvSpPr>
        <p:spPr>
          <a:xfrm>
            <a:off x="3941237" y="2103275"/>
            <a:ext cx="1693200" cy="16578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Team Building</a:t>
            </a:r>
          </a:p>
        </p:txBody>
      </p:sp>
      <p:sp>
        <p:nvSpPr>
          <p:cNvPr id="224" name="Shape 224"/>
          <p:cNvSpPr/>
          <p:nvPr/>
        </p:nvSpPr>
        <p:spPr>
          <a:xfrm>
            <a:off x="5792975" y="1452475"/>
            <a:ext cx="1755600" cy="16578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Business Development</a:t>
            </a:r>
          </a:p>
        </p:txBody>
      </p:sp>
      <p:sp>
        <p:nvSpPr>
          <p:cNvPr id="225" name="Shape 225"/>
          <p:cNvSpPr/>
          <p:nvPr/>
        </p:nvSpPr>
        <p:spPr>
          <a:xfrm>
            <a:off x="6773375" y="3110275"/>
            <a:ext cx="1755600" cy="15686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Strategic Positioning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2865866" y="315775"/>
            <a:ext cx="4682698" cy="70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40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Campus Party</a:t>
            </a:r>
          </a:p>
        </p:txBody>
      </p:sp>
      <p:sp>
        <p:nvSpPr>
          <p:cNvPr id="231" name="Shape 231"/>
          <p:cNvSpPr/>
          <p:nvPr/>
        </p:nvSpPr>
        <p:spPr>
          <a:xfrm>
            <a:off x="7710053" y="4814453"/>
            <a:ext cx="1433998" cy="3291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739750" y="3671850"/>
            <a:ext cx="2891400" cy="819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20-23 Luglio 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entury Gothic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Milano, Italia</a:t>
            </a:r>
          </a:p>
        </p:txBody>
      </p:sp>
      <p:sp>
        <p:nvSpPr>
          <p:cNvPr id="233" name="Shape 233"/>
          <p:cNvSpPr/>
          <p:nvPr/>
        </p:nvSpPr>
        <p:spPr>
          <a:xfrm>
            <a:off x="3941237" y="2103275"/>
            <a:ext cx="1693200" cy="16578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25000"/>
              <a:buFont typeface="Merriweather"/>
              <a:buNone/>
            </a:pPr>
            <a:r>
              <a:rPr lang="it-IT" sz="1400" b="0" i="0" u="none" strike="noStrike" cap="none" dirty="0" err="1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Talks</a:t>
            </a:r>
            <a:endParaRPr lang="it-IT" sz="1400" b="0" i="0" u="none" strike="noStrike" cap="none" dirty="0">
              <a:solidFill>
                <a:srgbClr val="3C78D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5792975" y="1452475"/>
            <a:ext cx="1755600" cy="16578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25000"/>
              <a:buFont typeface="Merriweather"/>
              <a:buNone/>
            </a:pPr>
            <a:r>
              <a:rPr lang="it-IT" sz="1400" b="0" i="0" u="none" strike="noStrike" cap="none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Workshops</a:t>
            </a:r>
          </a:p>
        </p:txBody>
      </p:sp>
      <p:sp>
        <p:nvSpPr>
          <p:cNvPr id="235" name="Shape 235"/>
          <p:cNvSpPr/>
          <p:nvPr/>
        </p:nvSpPr>
        <p:spPr>
          <a:xfrm>
            <a:off x="6773375" y="3110275"/>
            <a:ext cx="1755600" cy="15686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25000"/>
              <a:buFont typeface="Merriweather"/>
              <a:buNone/>
            </a:pPr>
            <a:r>
              <a:rPr lang="it-IT" sz="1400" b="0" i="0" u="none" strike="noStrike" cap="none">
                <a:solidFill>
                  <a:srgbClr val="3C78D8"/>
                </a:solidFill>
                <a:latin typeface="Merriweather"/>
                <a:ea typeface="Merriweather"/>
                <a:cs typeface="Merriweather"/>
                <a:sym typeface="Merriweather"/>
              </a:rPr>
              <a:t>CPHack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550" y="2149160"/>
            <a:ext cx="2998374" cy="104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 l="11000" t="-26992" r="-11000" b="-26993"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</a:blip>
          <a:srcRect l="11624" t="17332" r="14206" b="23601"/>
          <a:stretch/>
        </p:blipFill>
        <p:spPr>
          <a:xfrm>
            <a:off x="60105" y="61113"/>
            <a:ext cx="1424763" cy="808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56"/>
          <p:cNvSpPr/>
          <p:nvPr/>
        </p:nvSpPr>
        <p:spPr>
          <a:xfrm>
            <a:off x="171363" y="1213444"/>
            <a:ext cx="4150390" cy="92528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it-IT" dirty="0">
                <a:latin typeface="Nunito Sans" panose="020B0604020202020204" charset="0"/>
              </a:rPr>
              <a:t>Ridotta quota di neolaureati-imprenditori, </a:t>
            </a:r>
          </a:p>
          <a:p>
            <a:pPr>
              <a:buClr>
                <a:srgbClr val="000000"/>
              </a:buClr>
              <a:buSzPct val="25000"/>
            </a:pPr>
            <a:r>
              <a:rPr lang="it-IT" dirty="0">
                <a:latin typeface="Nunito Sans" panose="020B0604020202020204" charset="0"/>
              </a:rPr>
              <a:t>anche tra le nuove generazioni (</a:t>
            </a:r>
            <a:r>
              <a:rPr lang="it-IT" dirty="0" err="1">
                <a:latin typeface="Nunito Sans" panose="020B0604020202020204" charset="0"/>
              </a:rPr>
              <a:t>AlmaLaurea</a:t>
            </a:r>
            <a:r>
              <a:rPr lang="it-IT" dirty="0">
                <a:latin typeface="Nunito Sans" panose="020B0604020202020204" charset="0"/>
              </a:rPr>
              <a:t>)</a:t>
            </a:r>
          </a:p>
        </p:txBody>
      </p:sp>
      <p:sp>
        <p:nvSpPr>
          <p:cNvPr id="6" name="Shape 256"/>
          <p:cNvSpPr/>
          <p:nvPr/>
        </p:nvSpPr>
        <p:spPr>
          <a:xfrm>
            <a:off x="171363" y="2430818"/>
            <a:ext cx="4150388" cy="92528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dirty="0">
                <a:latin typeface="Nunito Sans" panose="020B0604020202020204" charset="0"/>
              </a:rPr>
              <a:t>Frammentazione/Fragilità del sistema </a:t>
            </a:r>
          </a:p>
          <a:p>
            <a:r>
              <a:rPr lang="it-IT" dirty="0">
                <a:latin typeface="Nunito Sans" panose="020B0604020202020204" charset="0"/>
              </a:rPr>
              <a:t>imprenditoriale italiano </a:t>
            </a:r>
          </a:p>
          <a:p>
            <a:r>
              <a:rPr lang="it-IT" i="1" dirty="0">
                <a:latin typeface="Nunito Sans" panose="020B0604020202020204" charset="0"/>
              </a:rPr>
              <a:t>vs</a:t>
            </a:r>
            <a:r>
              <a:rPr lang="it-IT" dirty="0">
                <a:latin typeface="Nunito Sans" panose="020B0604020202020204" charset="0"/>
              </a:rPr>
              <a:t> Istruzione/Allocazione del capitale umano</a:t>
            </a:r>
            <a:endParaRPr lang="it-IT" i="1" dirty="0">
              <a:latin typeface="Nunito Sans" panose="020B0604020202020204" charset="0"/>
            </a:endParaRPr>
          </a:p>
        </p:txBody>
      </p:sp>
      <p:sp>
        <p:nvSpPr>
          <p:cNvPr id="8" name="Shape 256"/>
          <p:cNvSpPr/>
          <p:nvPr/>
        </p:nvSpPr>
        <p:spPr>
          <a:xfrm>
            <a:off x="171365" y="3648193"/>
            <a:ext cx="4150389" cy="925285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dirty="0">
                <a:latin typeface="Nunito Sans" panose="020B0604020202020204" charset="0"/>
              </a:rPr>
              <a:t>Esiste</a:t>
            </a:r>
            <a:r>
              <a:rPr lang="it-IT" i="1" dirty="0">
                <a:latin typeface="Nunito Sans" panose="020B0604020202020204" charset="0"/>
              </a:rPr>
              <a:t> </a:t>
            </a:r>
            <a:r>
              <a:rPr lang="it-IT" dirty="0">
                <a:latin typeface="Nunito Sans" panose="020B0604020202020204" charset="0"/>
              </a:rPr>
              <a:t>una connessione virtuosa </a:t>
            </a:r>
          </a:p>
          <a:p>
            <a:r>
              <a:rPr lang="it-IT" dirty="0">
                <a:latin typeface="Nunito Sans" panose="020B0604020202020204" charset="0"/>
              </a:rPr>
              <a:t>tra istruzione degli imprenditori, </a:t>
            </a:r>
          </a:p>
          <a:p>
            <a:r>
              <a:rPr lang="it-IT" dirty="0">
                <a:latin typeface="Nunito Sans" panose="020B0604020202020204" charset="0"/>
              </a:rPr>
              <a:t>capacità di valorizzazione del capitale umano </a:t>
            </a:r>
          </a:p>
          <a:p>
            <a:r>
              <a:rPr lang="it-IT" dirty="0">
                <a:latin typeface="Nunito Sans" panose="020B0604020202020204" charset="0"/>
              </a:rPr>
              <a:t>e performance imprenditoriale?</a:t>
            </a:r>
          </a:p>
        </p:txBody>
      </p:sp>
      <p:sp>
        <p:nvSpPr>
          <p:cNvPr id="11" name="Shape 296"/>
          <p:cNvSpPr/>
          <p:nvPr/>
        </p:nvSpPr>
        <p:spPr>
          <a:xfrm>
            <a:off x="7710053" y="4814453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539" y="61113"/>
            <a:ext cx="749216" cy="7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7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2446491" y="396000"/>
            <a:ext cx="4682698" cy="70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40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Startcup Toscana</a:t>
            </a:r>
          </a:p>
        </p:txBody>
      </p:sp>
      <p:sp>
        <p:nvSpPr>
          <p:cNvPr id="242" name="Shape 242"/>
          <p:cNvSpPr/>
          <p:nvPr/>
        </p:nvSpPr>
        <p:spPr>
          <a:xfrm>
            <a:off x="7710053" y="4814453"/>
            <a:ext cx="1433998" cy="3291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193850" y="3891625"/>
            <a:ext cx="4277998" cy="819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La competizione che premia le migliori iniziative imprenditoriali ad elevato contenuto tecnologico e provenienti dalla ricerca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3941251" y="2103275"/>
            <a:ext cx="1994399" cy="1898399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Premio Nazionale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per l’Innovazione (PNI)</a:t>
            </a:r>
          </a:p>
        </p:txBody>
      </p:sp>
      <p:sp>
        <p:nvSpPr>
          <p:cNvPr id="245" name="Shape 245"/>
          <p:cNvSpPr/>
          <p:nvPr/>
        </p:nvSpPr>
        <p:spPr>
          <a:xfrm>
            <a:off x="5935650" y="1381175"/>
            <a:ext cx="1755600" cy="16578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Business Plan</a:t>
            </a:r>
          </a:p>
        </p:txBody>
      </p:sp>
      <p:sp>
        <p:nvSpPr>
          <p:cNvPr id="246" name="Shape 246"/>
          <p:cNvSpPr/>
          <p:nvPr/>
        </p:nvSpPr>
        <p:spPr>
          <a:xfrm>
            <a:off x="6773375" y="3020975"/>
            <a:ext cx="1835999" cy="16578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Innovazione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825" y="2312975"/>
            <a:ext cx="2994758" cy="7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348825" y="3020975"/>
            <a:ext cx="3171898" cy="4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Settembre 2017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ctrTitle"/>
          </p:nvPr>
        </p:nvSpPr>
        <p:spPr>
          <a:xfrm>
            <a:off x="92146" y="1913858"/>
            <a:ext cx="2395869" cy="1314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25000"/>
              <a:buFont typeface="Nunito Sans"/>
              <a:buNone/>
            </a:pPr>
            <a:r>
              <a:rPr lang="it-IT" sz="4800" b="1" i="0" u="none" strike="noStrike" cap="none">
                <a:solidFill>
                  <a:srgbClr val="CC0000"/>
                </a:solidFill>
                <a:latin typeface="Nunito Sans"/>
                <a:ea typeface="Nunito Sans"/>
                <a:cs typeface="Nunito Sans"/>
                <a:sym typeface="Nunito Sans"/>
              </a:rPr>
              <a:t>4.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25000"/>
              <a:buFont typeface="Nunito Sans"/>
              <a:buNone/>
            </a:pPr>
            <a:r>
              <a:rPr lang="it-IT" sz="2400" b="0" i="0" u="none" strike="noStrike" cap="none">
                <a:solidFill>
                  <a:srgbClr val="CC0000"/>
                </a:solidFill>
                <a:latin typeface="Nunito Sans"/>
                <a:ea typeface="Nunito Sans"/>
                <a:cs typeface="Nunito Sans"/>
                <a:sym typeface="Nunito Sans"/>
              </a:rPr>
              <a:t>Credits</a:t>
            </a:r>
          </a:p>
        </p:txBody>
      </p:sp>
      <p:sp>
        <p:nvSpPr>
          <p:cNvPr id="266" name="Shape 266"/>
          <p:cNvSpPr/>
          <p:nvPr/>
        </p:nvSpPr>
        <p:spPr>
          <a:xfrm>
            <a:off x="0" y="4814455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202552" y="2197325"/>
            <a:ext cx="2046298" cy="59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Credits</a:t>
            </a:r>
          </a:p>
        </p:txBody>
      </p:sp>
      <p:sp>
        <p:nvSpPr>
          <p:cNvPr id="272" name="Shape 272"/>
          <p:cNvSpPr/>
          <p:nvPr/>
        </p:nvSpPr>
        <p:spPr>
          <a:xfrm>
            <a:off x="7710053" y="4814453"/>
            <a:ext cx="1433998" cy="3291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2768575" y="600325"/>
            <a:ext cx="2925900" cy="1005190"/>
          </a:xfrm>
          <a:prstGeom prst="rect">
            <a:avLst/>
          </a:prstGeom>
          <a:noFill/>
          <a:ln>
            <a:noFill/>
          </a:ln>
          <a:effectLst>
            <a:outerShdw blurRad="44450" dist="27939" dir="5400000" algn="ctr">
              <a:srgbClr val="000000">
                <a:alpha val="31372"/>
              </a:srgb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25000"/>
              <a:buFont typeface="Merriweather"/>
              <a:buNone/>
            </a:pPr>
            <a:r>
              <a:rPr lang="it-IT" sz="1500" b="0" i="0" u="none" strike="noStrike" cap="none">
                <a:solidFill>
                  <a:srgbClr val="98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Prof. Paolo Ferragina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  <a:buNone/>
            </a:pPr>
            <a:endParaRPr sz="13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Ideatore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5786325" y="600281"/>
            <a:ext cx="3201600" cy="1005300"/>
          </a:xfrm>
          <a:prstGeom prst="rect">
            <a:avLst/>
          </a:prstGeom>
          <a:noFill/>
          <a:ln>
            <a:noFill/>
          </a:ln>
          <a:effectLst>
            <a:outerShdw blurRad="44450" dist="27939" dir="5400000" algn="ctr">
              <a:srgbClr val="000000">
                <a:alpha val="31372"/>
              </a:srgb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980000"/>
              </a:buClr>
              <a:buSzPct val="25000"/>
              <a:buFont typeface="Merriweather"/>
              <a:buNone/>
            </a:pPr>
            <a:r>
              <a:rPr lang="it-IT" sz="1500">
                <a:solidFill>
                  <a:srgbClr val="980000"/>
                </a:solidFill>
                <a:latin typeface="Merriweather"/>
                <a:ea typeface="Merriweather"/>
                <a:cs typeface="Merriweather"/>
                <a:sym typeface="Merriweather"/>
              </a:rPr>
              <a:t>Ufficio Valorizzazione Ricerca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Merriweather"/>
              <a:buNone/>
            </a:pPr>
            <a:endParaRPr sz="1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Organizzatore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2768575" y="3637650"/>
            <a:ext cx="2925900" cy="1019410"/>
          </a:xfrm>
          <a:prstGeom prst="rect">
            <a:avLst/>
          </a:prstGeom>
          <a:noFill/>
          <a:ln>
            <a:noFill/>
          </a:ln>
          <a:effectLst>
            <a:outerShdw blurRad="44450" dist="27939" dir="5400000" algn="ctr">
              <a:srgbClr val="000000">
                <a:alpha val="31372"/>
              </a:srgb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25000"/>
              <a:buFont typeface="Merriweather"/>
              <a:buNone/>
            </a:pPr>
            <a:r>
              <a:rPr lang="it-IT" sz="1500" b="0" i="0" u="none" strike="noStrike" cap="none">
                <a:solidFill>
                  <a:srgbClr val="980000"/>
                </a:solidFill>
                <a:latin typeface="Merriweather"/>
                <a:ea typeface="Merriweather"/>
                <a:cs typeface="Merriweather"/>
                <a:sym typeface="Merriweather"/>
              </a:rPr>
              <a:t>MediaLaB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25000"/>
              <a:buFont typeface="Merriweather"/>
              <a:buNone/>
            </a:pPr>
            <a:r>
              <a:rPr lang="it-IT" sz="1500" b="0" i="0" u="none" strike="noStrike" cap="none">
                <a:solidFill>
                  <a:srgbClr val="980000"/>
                </a:solidFill>
                <a:latin typeface="Merriweather"/>
                <a:ea typeface="Merriweather"/>
                <a:cs typeface="Merriweather"/>
                <a:sym typeface="Merriweather"/>
              </a:rPr>
              <a:t>Dip. di Scienze Politiche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Social Media Team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5932967" y="3566723"/>
            <a:ext cx="3054957" cy="1019410"/>
          </a:xfrm>
          <a:prstGeom prst="rect">
            <a:avLst/>
          </a:prstGeom>
          <a:noFill/>
          <a:ln>
            <a:noFill/>
          </a:ln>
          <a:effectLst>
            <a:outerShdw blurRad="44450" dist="27939" dir="5400000" algn="ctr">
              <a:srgbClr val="000000">
                <a:alpha val="31372"/>
              </a:srgb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25000"/>
              <a:buFont typeface="Merriweather"/>
              <a:buNone/>
            </a:pPr>
            <a:r>
              <a:rPr lang="it-IT" sz="1500" b="0" i="0" u="none" strike="noStrike" cap="none">
                <a:solidFill>
                  <a:srgbClr val="980000"/>
                </a:solidFill>
                <a:latin typeface="Merriweather"/>
                <a:ea typeface="Merriweather"/>
                <a:cs typeface="Merriweather"/>
                <a:sym typeface="Merriweather"/>
              </a:rPr>
              <a:t>Serra </a:t>
            </a:r>
            <a:r>
              <a:rPr lang="it-IT" sz="1500">
                <a:solidFill>
                  <a:srgbClr val="980000"/>
                </a:solidFill>
                <a:latin typeface="Merriweather"/>
                <a:ea typeface="Merriweather"/>
                <a:cs typeface="Merriweather"/>
                <a:sym typeface="Merriweather"/>
              </a:rPr>
              <a:t>Telecomunicazioni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  <a:buNone/>
            </a:pPr>
            <a:endParaRPr sz="1300" b="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lang="it-IT" sz="1300" b="0" i="0" u="none" strike="noStrike" cap="non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Video Maker Team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337" y="1555683"/>
            <a:ext cx="2993399" cy="213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 l="11000" t="-26989" r="-11000" b="-26989"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974220" y="296711"/>
            <a:ext cx="1779877" cy="48297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25000"/>
              <a:buFont typeface="Nunito Sans"/>
              <a:buNone/>
            </a:pPr>
            <a:r>
              <a:rPr lang="it-IT" sz="2160" b="1" i="1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Follow Us!</a:t>
            </a:r>
          </a:p>
        </p:txBody>
      </p:sp>
      <p:grpSp>
        <p:nvGrpSpPr>
          <p:cNvPr id="283" name="Shape 283"/>
          <p:cNvGrpSpPr/>
          <p:nvPr/>
        </p:nvGrpSpPr>
        <p:grpSpPr>
          <a:xfrm>
            <a:off x="240307" y="199447"/>
            <a:ext cx="542233" cy="510157"/>
            <a:chOff x="5972700" y="2330200"/>
            <a:chExt cx="411623" cy="387274"/>
          </a:xfrm>
        </p:grpSpPr>
        <p:sp>
          <p:nvSpPr>
            <p:cNvPr id="284" name="Shape 284"/>
            <p:cNvSpPr/>
            <p:nvPr/>
          </p:nvSpPr>
          <p:spPr>
            <a:xfrm>
              <a:off x="5972700" y="2476950"/>
              <a:ext cx="98048" cy="219823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0" y="0"/>
                  </a:moveTo>
                  <a:lnTo>
                    <a:pt x="0" y="119986"/>
                  </a:lnTo>
                  <a:lnTo>
                    <a:pt x="119969" y="119986"/>
                  </a:lnTo>
                  <a:lnTo>
                    <a:pt x="119969" y="0"/>
                  </a:lnTo>
                  <a:lnTo>
                    <a:pt x="0" y="0"/>
                  </a:lnTo>
                  <a:close/>
                  <a:moveTo>
                    <a:pt x="73768" y="32903"/>
                  </a:moveTo>
                  <a:lnTo>
                    <a:pt x="73768" y="32903"/>
                  </a:lnTo>
                  <a:lnTo>
                    <a:pt x="69301" y="32575"/>
                  </a:lnTo>
                  <a:lnTo>
                    <a:pt x="65568" y="32248"/>
                  </a:lnTo>
                  <a:lnTo>
                    <a:pt x="61866" y="31252"/>
                  </a:lnTo>
                  <a:lnTo>
                    <a:pt x="58867" y="30242"/>
                  </a:lnTo>
                  <a:lnTo>
                    <a:pt x="55900" y="28590"/>
                  </a:lnTo>
                  <a:lnTo>
                    <a:pt x="53666" y="26925"/>
                  </a:lnTo>
                  <a:lnTo>
                    <a:pt x="52901" y="25261"/>
                  </a:lnTo>
                  <a:lnTo>
                    <a:pt x="52167" y="23268"/>
                  </a:lnTo>
                  <a:lnTo>
                    <a:pt x="52167" y="23268"/>
                  </a:lnTo>
                  <a:lnTo>
                    <a:pt x="52901" y="21276"/>
                  </a:lnTo>
                  <a:lnTo>
                    <a:pt x="53666" y="19611"/>
                  </a:lnTo>
                  <a:lnTo>
                    <a:pt x="55900" y="17946"/>
                  </a:lnTo>
                  <a:lnTo>
                    <a:pt x="58867" y="16622"/>
                  </a:lnTo>
                  <a:lnTo>
                    <a:pt x="61866" y="15284"/>
                  </a:lnTo>
                  <a:lnTo>
                    <a:pt x="65568" y="14629"/>
                  </a:lnTo>
                  <a:lnTo>
                    <a:pt x="69301" y="13961"/>
                  </a:lnTo>
                  <a:lnTo>
                    <a:pt x="73768" y="13633"/>
                  </a:lnTo>
                  <a:lnTo>
                    <a:pt x="73768" y="13633"/>
                  </a:lnTo>
                  <a:lnTo>
                    <a:pt x="78235" y="13961"/>
                  </a:lnTo>
                  <a:lnTo>
                    <a:pt x="81968" y="14629"/>
                  </a:lnTo>
                  <a:lnTo>
                    <a:pt x="85701" y="15284"/>
                  </a:lnTo>
                  <a:lnTo>
                    <a:pt x="88669" y="16622"/>
                  </a:lnTo>
                  <a:lnTo>
                    <a:pt x="91667" y="17946"/>
                  </a:lnTo>
                  <a:lnTo>
                    <a:pt x="93901" y="19611"/>
                  </a:lnTo>
                  <a:lnTo>
                    <a:pt x="94635" y="21276"/>
                  </a:lnTo>
                  <a:lnTo>
                    <a:pt x="95400" y="23268"/>
                  </a:lnTo>
                  <a:lnTo>
                    <a:pt x="95400" y="23268"/>
                  </a:lnTo>
                  <a:lnTo>
                    <a:pt x="94635" y="25261"/>
                  </a:lnTo>
                  <a:lnTo>
                    <a:pt x="93901" y="26925"/>
                  </a:lnTo>
                  <a:lnTo>
                    <a:pt x="91667" y="28590"/>
                  </a:lnTo>
                  <a:lnTo>
                    <a:pt x="88669" y="30242"/>
                  </a:lnTo>
                  <a:lnTo>
                    <a:pt x="85701" y="31252"/>
                  </a:lnTo>
                  <a:lnTo>
                    <a:pt x="81968" y="32248"/>
                  </a:lnTo>
                  <a:lnTo>
                    <a:pt x="78235" y="32575"/>
                  </a:lnTo>
                  <a:lnTo>
                    <a:pt x="73768" y="32903"/>
                  </a:lnTo>
                  <a:lnTo>
                    <a:pt x="73768" y="32903"/>
                  </a:lnTo>
                  <a:close/>
                </a:path>
              </a:pathLst>
            </a:custGeom>
            <a:noFill/>
            <a:ln w="19050" cap="rnd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6078025" y="2330200"/>
              <a:ext cx="306298" cy="387274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9" y="103771"/>
                  </a:moveTo>
                  <a:lnTo>
                    <a:pt x="14799" y="103771"/>
                  </a:lnTo>
                  <a:lnTo>
                    <a:pt x="14799" y="103771"/>
                  </a:lnTo>
                  <a:lnTo>
                    <a:pt x="19569" y="105653"/>
                  </a:lnTo>
                  <a:lnTo>
                    <a:pt x="26248" y="107923"/>
                  </a:lnTo>
                  <a:lnTo>
                    <a:pt x="34828" y="110564"/>
                  </a:lnTo>
                  <a:lnTo>
                    <a:pt x="44378" y="113392"/>
                  </a:lnTo>
                  <a:lnTo>
                    <a:pt x="54632" y="115847"/>
                  </a:lnTo>
                  <a:lnTo>
                    <a:pt x="59882" y="116978"/>
                  </a:lnTo>
                  <a:lnTo>
                    <a:pt x="65132" y="117916"/>
                  </a:lnTo>
                  <a:lnTo>
                    <a:pt x="70137" y="118861"/>
                  </a:lnTo>
                  <a:lnTo>
                    <a:pt x="75142" y="119426"/>
                  </a:lnTo>
                  <a:lnTo>
                    <a:pt x="79676" y="119806"/>
                  </a:lnTo>
                  <a:lnTo>
                    <a:pt x="84211" y="119992"/>
                  </a:lnTo>
                  <a:lnTo>
                    <a:pt x="84211" y="119992"/>
                  </a:lnTo>
                  <a:lnTo>
                    <a:pt x="91841" y="119992"/>
                  </a:lnTo>
                  <a:lnTo>
                    <a:pt x="95896" y="119806"/>
                  </a:lnTo>
                  <a:lnTo>
                    <a:pt x="99715" y="119426"/>
                  </a:lnTo>
                  <a:lnTo>
                    <a:pt x="103055" y="118675"/>
                  </a:lnTo>
                  <a:lnTo>
                    <a:pt x="104720" y="118295"/>
                  </a:lnTo>
                  <a:lnTo>
                    <a:pt x="105915" y="117916"/>
                  </a:lnTo>
                  <a:lnTo>
                    <a:pt x="107110" y="117350"/>
                  </a:lnTo>
                  <a:lnTo>
                    <a:pt x="108060" y="116599"/>
                  </a:lnTo>
                  <a:lnTo>
                    <a:pt x="108540" y="115847"/>
                  </a:lnTo>
                  <a:lnTo>
                    <a:pt x="109020" y="114902"/>
                  </a:lnTo>
                  <a:lnTo>
                    <a:pt x="109735" y="109426"/>
                  </a:lnTo>
                  <a:lnTo>
                    <a:pt x="109735" y="109426"/>
                  </a:lnTo>
                  <a:lnTo>
                    <a:pt x="109500" y="108109"/>
                  </a:lnTo>
                  <a:lnTo>
                    <a:pt x="109020" y="106978"/>
                  </a:lnTo>
                  <a:lnTo>
                    <a:pt x="108060" y="105847"/>
                  </a:lnTo>
                  <a:lnTo>
                    <a:pt x="106630" y="104902"/>
                  </a:lnTo>
                  <a:lnTo>
                    <a:pt x="106630" y="104902"/>
                  </a:lnTo>
                  <a:lnTo>
                    <a:pt x="107825" y="104716"/>
                  </a:lnTo>
                  <a:lnTo>
                    <a:pt x="109020" y="104336"/>
                  </a:lnTo>
                  <a:lnTo>
                    <a:pt x="110215" y="103957"/>
                  </a:lnTo>
                  <a:lnTo>
                    <a:pt x="111165" y="103205"/>
                  </a:lnTo>
                  <a:lnTo>
                    <a:pt x="111880" y="102446"/>
                  </a:lnTo>
                  <a:lnTo>
                    <a:pt x="112595" y="101509"/>
                  </a:lnTo>
                  <a:lnTo>
                    <a:pt x="113075" y="100370"/>
                  </a:lnTo>
                  <a:lnTo>
                    <a:pt x="113310" y="99433"/>
                  </a:lnTo>
                  <a:lnTo>
                    <a:pt x="114025" y="92639"/>
                  </a:lnTo>
                  <a:lnTo>
                    <a:pt x="114025" y="92639"/>
                  </a:lnTo>
                  <a:lnTo>
                    <a:pt x="114025" y="91694"/>
                  </a:lnTo>
                  <a:lnTo>
                    <a:pt x="114025" y="90943"/>
                  </a:lnTo>
                  <a:lnTo>
                    <a:pt x="113790" y="89998"/>
                  </a:lnTo>
                  <a:lnTo>
                    <a:pt x="113310" y="89246"/>
                  </a:lnTo>
                  <a:lnTo>
                    <a:pt x="112115" y="87922"/>
                  </a:lnTo>
                  <a:lnTo>
                    <a:pt x="111400" y="87356"/>
                  </a:lnTo>
                  <a:lnTo>
                    <a:pt x="110685" y="86791"/>
                  </a:lnTo>
                  <a:lnTo>
                    <a:pt x="110685" y="86791"/>
                  </a:lnTo>
                  <a:lnTo>
                    <a:pt x="111880" y="86605"/>
                  </a:lnTo>
                  <a:lnTo>
                    <a:pt x="112840" y="86225"/>
                  </a:lnTo>
                  <a:lnTo>
                    <a:pt x="113790" y="85660"/>
                  </a:lnTo>
                  <a:lnTo>
                    <a:pt x="114740" y="84900"/>
                  </a:lnTo>
                  <a:lnTo>
                    <a:pt x="115455" y="84149"/>
                  </a:lnTo>
                  <a:lnTo>
                    <a:pt x="115935" y="83398"/>
                  </a:lnTo>
                  <a:lnTo>
                    <a:pt x="116415" y="82453"/>
                  </a:lnTo>
                  <a:lnTo>
                    <a:pt x="116650" y="81322"/>
                  </a:lnTo>
                  <a:lnTo>
                    <a:pt x="117365" y="74714"/>
                  </a:lnTo>
                  <a:lnTo>
                    <a:pt x="117365" y="74714"/>
                  </a:lnTo>
                  <a:lnTo>
                    <a:pt x="117365" y="73769"/>
                  </a:lnTo>
                  <a:lnTo>
                    <a:pt x="117365" y="72831"/>
                  </a:lnTo>
                  <a:lnTo>
                    <a:pt x="117130" y="71886"/>
                  </a:lnTo>
                  <a:lnTo>
                    <a:pt x="116650" y="71127"/>
                  </a:lnTo>
                  <a:lnTo>
                    <a:pt x="116170" y="70376"/>
                  </a:lnTo>
                  <a:lnTo>
                    <a:pt x="115455" y="69810"/>
                  </a:lnTo>
                  <a:lnTo>
                    <a:pt x="114740" y="69245"/>
                  </a:lnTo>
                  <a:lnTo>
                    <a:pt x="113790" y="68679"/>
                  </a:lnTo>
                  <a:lnTo>
                    <a:pt x="113790" y="68679"/>
                  </a:lnTo>
                  <a:lnTo>
                    <a:pt x="114740" y="68486"/>
                  </a:lnTo>
                  <a:lnTo>
                    <a:pt x="115700" y="67920"/>
                  </a:lnTo>
                  <a:lnTo>
                    <a:pt x="116650" y="67355"/>
                  </a:lnTo>
                  <a:lnTo>
                    <a:pt x="117365" y="66789"/>
                  </a:lnTo>
                  <a:lnTo>
                    <a:pt x="118080" y="66038"/>
                  </a:lnTo>
                  <a:lnTo>
                    <a:pt x="118560" y="65279"/>
                  </a:lnTo>
                  <a:lnTo>
                    <a:pt x="118795" y="64341"/>
                  </a:lnTo>
                  <a:lnTo>
                    <a:pt x="119040" y="63396"/>
                  </a:lnTo>
                  <a:lnTo>
                    <a:pt x="119990" y="56603"/>
                  </a:lnTo>
                  <a:lnTo>
                    <a:pt x="119990" y="56603"/>
                  </a:lnTo>
                  <a:lnTo>
                    <a:pt x="119755" y="55658"/>
                  </a:lnTo>
                  <a:lnTo>
                    <a:pt x="119510" y="54720"/>
                  </a:lnTo>
                  <a:lnTo>
                    <a:pt x="119040" y="53961"/>
                  </a:lnTo>
                  <a:lnTo>
                    <a:pt x="118560" y="53210"/>
                  </a:lnTo>
                  <a:lnTo>
                    <a:pt x="117845" y="52451"/>
                  </a:lnTo>
                  <a:lnTo>
                    <a:pt x="116895" y="51885"/>
                  </a:lnTo>
                  <a:lnTo>
                    <a:pt x="114740" y="50754"/>
                  </a:lnTo>
                  <a:lnTo>
                    <a:pt x="112360" y="49809"/>
                  </a:lnTo>
                  <a:lnTo>
                    <a:pt x="109500" y="49058"/>
                  </a:lnTo>
                  <a:lnTo>
                    <a:pt x="106395" y="48492"/>
                  </a:lnTo>
                  <a:lnTo>
                    <a:pt x="103290" y="48113"/>
                  </a:lnTo>
                  <a:lnTo>
                    <a:pt x="103290" y="48113"/>
                  </a:lnTo>
                  <a:lnTo>
                    <a:pt x="96611" y="47361"/>
                  </a:lnTo>
                  <a:lnTo>
                    <a:pt x="86356" y="46602"/>
                  </a:lnTo>
                  <a:lnTo>
                    <a:pt x="74191" y="46037"/>
                  </a:lnTo>
                  <a:lnTo>
                    <a:pt x="61792" y="45471"/>
                  </a:lnTo>
                  <a:lnTo>
                    <a:pt x="61792" y="45471"/>
                  </a:lnTo>
                  <a:lnTo>
                    <a:pt x="63457" y="43209"/>
                  </a:lnTo>
                  <a:lnTo>
                    <a:pt x="64887" y="40568"/>
                  </a:lnTo>
                  <a:lnTo>
                    <a:pt x="66317" y="37740"/>
                  </a:lnTo>
                  <a:lnTo>
                    <a:pt x="67277" y="34719"/>
                  </a:lnTo>
                  <a:lnTo>
                    <a:pt x="68227" y="31698"/>
                  </a:lnTo>
                  <a:lnTo>
                    <a:pt x="69187" y="28491"/>
                  </a:lnTo>
                  <a:lnTo>
                    <a:pt x="70137" y="22270"/>
                  </a:lnTo>
                  <a:lnTo>
                    <a:pt x="70852" y="16608"/>
                  </a:lnTo>
                  <a:lnTo>
                    <a:pt x="71332" y="11890"/>
                  </a:lnTo>
                  <a:lnTo>
                    <a:pt x="71332" y="7552"/>
                  </a:lnTo>
                  <a:lnTo>
                    <a:pt x="71332" y="7552"/>
                  </a:lnTo>
                  <a:lnTo>
                    <a:pt x="71332" y="6228"/>
                  </a:lnTo>
                  <a:lnTo>
                    <a:pt x="70617" y="4717"/>
                  </a:lnTo>
                  <a:lnTo>
                    <a:pt x="69902" y="3586"/>
                  </a:lnTo>
                  <a:lnTo>
                    <a:pt x="68707" y="2455"/>
                  </a:lnTo>
                  <a:lnTo>
                    <a:pt x="67277" y="1324"/>
                  </a:lnTo>
                  <a:lnTo>
                    <a:pt x="65602" y="759"/>
                  </a:lnTo>
                  <a:lnTo>
                    <a:pt x="63692" y="193"/>
                  </a:lnTo>
                  <a:lnTo>
                    <a:pt x="61792" y="7"/>
                  </a:lnTo>
                  <a:lnTo>
                    <a:pt x="61792" y="7"/>
                  </a:lnTo>
                  <a:lnTo>
                    <a:pt x="58207" y="193"/>
                  </a:lnTo>
                  <a:lnTo>
                    <a:pt x="55827" y="573"/>
                  </a:lnTo>
                  <a:lnTo>
                    <a:pt x="53917" y="1138"/>
                  </a:lnTo>
                  <a:lnTo>
                    <a:pt x="52487" y="1704"/>
                  </a:lnTo>
                  <a:lnTo>
                    <a:pt x="52487" y="1704"/>
                  </a:lnTo>
                  <a:lnTo>
                    <a:pt x="48667" y="11325"/>
                  </a:lnTo>
                  <a:lnTo>
                    <a:pt x="46758" y="15663"/>
                  </a:lnTo>
                  <a:lnTo>
                    <a:pt x="44848" y="19629"/>
                  </a:lnTo>
                  <a:lnTo>
                    <a:pt x="42948" y="23208"/>
                  </a:lnTo>
                  <a:lnTo>
                    <a:pt x="41038" y="26229"/>
                  </a:lnTo>
                  <a:lnTo>
                    <a:pt x="39363" y="28491"/>
                  </a:lnTo>
                  <a:lnTo>
                    <a:pt x="37933" y="30381"/>
                  </a:lnTo>
                  <a:lnTo>
                    <a:pt x="37933" y="30381"/>
                  </a:lnTo>
                  <a:lnTo>
                    <a:pt x="35788" y="32077"/>
                  </a:lnTo>
                  <a:lnTo>
                    <a:pt x="32448" y="34719"/>
                  </a:lnTo>
                  <a:lnTo>
                    <a:pt x="24573" y="40568"/>
                  </a:lnTo>
                  <a:lnTo>
                    <a:pt x="14084" y="48113"/>
                  </a:lnTo>
                  <a:lnTo>
                    <a:pt x="9" y="48113"/>
                  </a:lnTo>
                </a:path>
              </a:pathLst>
            </a:custGeom>
            <a:noFill/>
            <a:ln w="19050" cap="rnd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6" name="Shape 286" descr="Instagram-v051916_2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625" y="1060270"/>
            <a:ext cx="579071" cy="57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 descr="facebook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625" y="1878171"/>
            <a:ext cx="582255" cy="58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 descr="linkedin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570" y="3515501"/>
            <a:ext cx="579071" cy="582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 descr="twitt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7570" y="2699256"/>
            <a:ext cx="579071" cy="57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 descr="youtub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1568" y="4336585"/>
            <a:ext cx="579071" cy="58225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x="1071070" y="2011588"/>
            <a:ext cx="2102550" cy="5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2000" b="1" i="0" u="none" strike="noStrike" cap="none">
                <a:solidFill>
                  <a:srgbClr val="262626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@phdplusunipi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1071070" y="2796791"/>
            <a:ext cx="1467485" cy="479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Roboto"/>
              <a:buNone/>
            </a:pPr>
            <a:r>
              <a:rPr lang="it-IT" sz="2000" b="1" i="0" u="none" strike="noStrike" cap="none">
                <a:solidFill>
                  <a:srgbClr val="262626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@phdplus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1071070" y="1081641"/>
            <a:ext cx="3043730" cy="5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Roboto"/>
              <a:buNone/>
            </a:pPr>
            <a:r>
              <a:rPr lang="it-IT" sz="2000" b="1" i="0" u="none" strike="noStrike" cap="none">
                <a:solidFill>
                  <a:srgbClr val="262626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@phdplusunipisa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1071070" y="3579439"/>
            <a:ext cx="2545351" cy="454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Roboto"/>
              <a:buNone/>
            </a:pPr>
            <a:r>
              <a:rPr lang="it-IT" sz="2000" b="1" i="0" u="none" strike="noStrike" cap="none">
                <a:solidFill>
                  <a:srgbClr val="262626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UniPi PhD-Plus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1071070" y="4386850"/>
            <a:ext cx="2038754" cy="5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Roboto"/>
              <a:buNone/>
            </a:pPr>
            <a:r>
              <a:rPr lang="it-IT" sz="2000" b="1" i="0" u="none" strike="noStrike" cap="none">
                <a:solidFill>
                  <a:srgbClr val="262626"/>
                </a:solidFill>
                <a:highlight>
                  <a:srgbClr val="FAFAFA"/>
                </a:highlight>
                <a:latin typeface="Roboto"/>
                <a:ea typeface="Roboto"/>
                <a:cs typeface="Roboto"/>
                <a:sym typeface="Roboto"/>
              </a:rPr>
              <a:t>PhDplus Unipi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7710053" y="4814453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 t="-8995" b="-8993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234566" y="1786267"/>
            <a:ext cx="2024100" cy="15805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25000"/>
              <a:buFont typeface="Nunito Sans"/>
              <a:buNone/>
            </a:pPr>
            <a:r>
              <a:rPr lang="it-IT" sz="4800" b="1" i="0" u="none" strike="noStrike" cap="none">
                <a:solidFill>
                  <a:srgbClr val="CC0000"/>
                </a:solidFill>
                <a:latin typeface="Nunito Sans"/>
                <a:ea typeface="Nunito Sans"/>
                <a:cs typeface="Nunito Sans"/>
                <a:sym typeface="Nunito Sans"/>
              </a:rPr>
              <a:t>1.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25000"/>
              <a:buFont typeface="Nunito Sans"/>
              <a:buNone/>
            </a:pPr>
            <a:r>
              <a:rPr lang="it-IT" sz="2400" b="0" i="0" u="none" strike="noStrike" cap="none">
                <a:solidFill>
                  <a:srgbClr val="CC0000"/>
                </a:solidFill>
                <a:latin typeface="Nunito Sans"/>
                <a:ea typeface="Nunito Sans"/>
                <a:cs typeface="Nunito Sans"/>
                <a:sym typeface="Nunito Sans"/>
              </a:rPr>
              <a:t>PhD+ in cifre</a:t>
            </a:r>
          </a:p>
        </p:txBody>
      </p:sp>
      <p:sp>
        <p:nvSpPr>
          <p:cNvPr id="68" name="Shape 68"/>
          <p:cNvSpPr/>
          <p:nvPr/>
        </p:nvSpPr>
        <p:spPr>
          <a:xfrm>
            <a:off x="0" y="4814455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48175" y="1622499"/>
            <a:ext cx="2046298" cy="1982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2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Iscritti totali</a:t>
            </a:r>
            <a:br>
              <a:rPr lang="it-IT" sz="2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it-IT" sz="2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2016: 167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2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2017: 187</a:t>
            </a:r>
          </a:p>
        </p:txBody>
      </p:sp>
      <p:sp>
        <p:nvSpPr>
          <p:cNvPr id="85" name="Shape 85"/>
          <p:cNvSpPr/>
          <p:nvPr/>
        </p:nvSpPr>
        <p:spPr>
          <a:xfrm>
            <a:off x="7710053" y="4814453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  <p:pic>
        <p:nvPicPr>
          <p:cNvPr id="86" name="Shape 86" title="Graf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5799" y="586274"/>
            <a:ext cx="6558199" cy="405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98425" y="1965301"/>
            <a:ext cx="2147099" cy="121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2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Iscritti </a:t>
            </a:r>
            <a:br>
              <a:rPr lang="it-IT" sz="2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it-IT" sz="2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per categoria </a:t>
            </a:r>
          </a:p>
        </p:txBody>
      </p:sp>
      <p:sp>
        <p:nvSpPr>
          <p:cNvPr id="92" name="Shape 92"/>
          <p:cNvSpPr/>
          <p:nvPr/>
        </p:nvSpPr>
        <p:spPr>
          <a:xfrm>
            <a:off x="7710053" y="4814453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  <p:pic>
        <p:nvPicPr>
          <p:cNvPr id="93" name="Shape 93" title="Graf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8199" y="541787"/>
            <a:ext cx="6565923" cy="405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54875" y="1514025"/>
            <a:ext cx="2264400" cy="23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2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Settori tecnologici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24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dei progetti presentati nell’edizione 2017</a:t>
            </a:r>
          </a:p>
        </p:txBody>
      </p:sp>
      <p:sp>
        <p:nvSpPr>
          <p:cNvPr id="99" name="Shape 99"/>
          <p:cNvSpPr/>
          <p:nvPr/>
        </p:nvSpPr>
        <p:spPr>
          <a:xfrm>
            <a:off x="7710053" y="4814453"/>
            <a:ext cx="1433998" cy="3291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  <p:pic>
        <p:nvPicPr>
          <p:cNvPr id="100" name="Shape 100" title="Graf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8074" y="463547"/>
            <a:ext cx="6565923" cy="405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 l="27996" r="-27994"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92146" y="1913858"/>
            <a:ext cx="2395869" cy="1314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25000"/>
              <a:buFont typeface="Nunito Sans"/>
              <a:buNone/>
            </a:pPr>
            <a:r>
              <a:rPr lang="it-IT" sz="4800" b="1" i="0" u="none" strike="noStrike" cap="none">
                <a:solidFill>
                  <a:srgbClr val="CC0000"/>
                </a:solidFill>
                <a:latin typeface="Nunito Sans"/>
                <a:ea typeface="Nunito Sans"/>
                <a:cs typeface="Nunito Sans"/>
                <a:sym typeface="Nunito Sans"/>
              </a:rPr>
              <a:t>2.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25000"/>
              <a:buFont typeface="Nunito Sans"/>
              <a:buNone/>
            </a:pPr>
            <a:r>
              <a:rPr lang="it-IT" sz="2400" b="0" i="0" u="none" strike="noStrike" cap="none">
                <a:solidFill>
                  <a:srgbClr val="CC0000"/>
                </a:solidFill>
                <a:latin typeface="Nunito Sans"/>
                <a:ea typeface="Nunito Sans"/>
                <a:cs typeface="Nunito Sans"/>
                <a:sym typeface="Nunito Sans"/>
              </a:rPr>
              <a:t>PhD+ Keywords</a:t>
            </a:r>
          </a:p>
        </p:txBody>
      </p:sp>
      <p:sp>
        <p:nvSpPr>
          <p:cNvPr id="106" name="Shape 106"/>
          <p:cNvSpPr/>
          <p:nvPr/>
        </p:nvSpPr>
        <p:spPr>
          <a:xfrm>
            <a:off x="0" y="4814455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1650" y="1930300"/>
            <a:ext cx="2472599" cy="10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Nunito Sans"/>
              <a:buNone/>
            </a:pPr>
            <a:r>
              <a:rPr lang="it-IT" sz="1800" b="1" i="1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Competere </a:t>
            </a:r>
            <a:br>
              <a:rPr lang="it-IT" sz="1800" b="1" i="1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it-IT" sz="1800" b="1" i="1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nel mondo del lavoro </a:t>
            </a:r>
            <a:br>
              <a:rPr lang="it-IT" sz="1800" b="1" i="1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it-IT" sz="1800" b="1" i="1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del terzo millennio</a:t>
            </a:r>
          </a:p>
        </p:txBody>
      </p:sp>
      <p:sp>
        <p:nvSpPr>
          <p:cNvPr id="112" name="Shape 112"/>
          <p:cNvSpPr/>
          <p:nvPr/>
        </p:nvSpPr>
        <p:spPr>
          <a:xfrm>
            <a:off x="2808625" y="1171804"/>
            <a:ext cx="2565976" cy="2565976"/>
          </a:xfrm>
          <a:prstGeom prst="ellipse">
            <a:avLst/>
          </a:prstGeom>
          <a:solidFill>
            <a:srgbClr val="787979"/>
          </a:solidFill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16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Spirito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16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Imprenditoriale</a:t>
            </a:r>
          </a:p>
        </p:txBody>
      </p:sp>
      <p:sp>
        <p:nvSpPr>
          <p:cNvPr id="113" name="Shape 113"/>
          <p:cNvSpPr/>
          <p:nvPr/>
        </p:nvSpPr>
        <p:spPr>
          <a:xfrm>
            <a:off x="5425901" y="2756575"/>
            <a:ext cx="2258512" cy="2258512"/>
          </a:xfrm>
          <a:prstGeom prst="ellipse">
            <a:avLst/>
          </a:prstGeom>
          <a:solidFill>
            <a:srgbClr val="4C4C4C"/>
          </a:solidFill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20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Lavorare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20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in Team</a:t>
            </a:r>
          </a:p>
        </p:txBody>
      </p:sp>
      <p:sp>
        <p:nvSpPr>
          <p:cNvPr id="114" name="Shape 114"/>
          <p:cNvSpPr/>
          <p:nvPr/>
        </p:nvSpPr>
        <p:spPr>
          <a:xfrm>
            <a:off x="6028660" y="196281"/>
            <a:ext cx="2258512" cy="2258512"/>
          </a:xfrm>
          <a:prstGeom prst="ellipse">
            <a:avLst/>
          </a:prstGeom>
          <a:solidFill>
            <a:srgbClr val="A3A3A3"/>
          </a:solidFill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unito Sans"/>
              <a:buNone/>
            </a:pPr>
            <a:r>
              <a:rPr lang="it-IT" sz="18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Innovazione</a:t>
            </a:r>
          </a:p>
        </p:txBody>
      </p:sp>
      <p:sp>
        <p:nvSpPr>
          <p:cNvPr id="115" name="Shape 115"/>
          <p:cNvSpPr/>
          <p:nvPr/>
        </p:nvSpPr>
        <p:spPr>
          <a:xfrm>
            <a:off x="7710053" y="4814453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141903" y="138529"/>
            <a:ext cx="4940459" cy="101909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unito Sans"/>
              <a:buNone/>
            </a:pPr>
            <a:r>
              <a:rPr lang="it-IT" sz="3200" b="0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PhD+ in Keyword: </a:t>
            </a:r>
            <a:r>
              <a:rPr lang="it-IT" sz="3200" b="0" i="1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Comunicazione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005775" y="2959550"/>
            <a:ext cx="3212700" cy="20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Dino Amenduni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(Proforma)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800" b="0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26 Aprile 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Comunicatori (e) Permanenti: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Cosa cambia nell’era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 parrucchieri-influencer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6832" y="1358154"/>
            <a:ext cx="1950600" cy="16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7710053" y="4814453"/>
            <a:ext cx="1434067" cy="329093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-IT"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#PhDplus17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0428" y="1383791"/>
            <a:ext cx="1629900" cy="15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5392587" y="2996975"/>
            <a:ext cx="2925600" cy="175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Ray Garcia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(Buoyant Capital, USA)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erriweather"/>
              <a:buNone/>
            </a:pPr>
            <a:r>
              <a:rPr lang="it-IT" sz="1800" b="0" i="1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17 Maggio 2017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sell anything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it-IT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one minute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572</Words>
  <Application>Microsoft Office PowerPoint</Application>
  <PresentationFormat>Presentazione su schermo (16:9)</PresentationFormat>
  <Paragraphs>187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Calibri</vt:lpstr>
      <vt:lpstr>Federo</vt:lpstr>
      <vt:lpstr>Georgia</vt:lpstr>
      <vt:lpstr>Nunito Sans</vt:lpstr>
      <vt:lpstr>Merriweather</vt:lpstr>
      <vt:lpstr>Arial</vt:lpstr>
      <vt:lpstr>Century Gothic</vt:lpstr>
      <vt:lpstr>Roboto</vt:lpstr>
      <vt:lpstr>Ulysses template</vt:lpstr>
      <vt:lpstr>1_Ulysses template</vt:lpstr>
      <vt:lpstr>Opening PhD+ 2017</vt:lpstr>
      <vt:lpstr>Presentazione standard di PowerPoint</vt:lpstr>
      <vt:lpstr>1. PhD+ in cifre</vt:lpstr>
      <vt:lpstr>Iscritti totali 2016: 167 2017: 187</vt:lpstr>
      <vt:lpstr>Iscritti  per categoria </vt:lpstr>
      <vt:lpstr>Settori tecnologici  dei progetti presentati nell’edizione 2017</vt:lpstr>
      <vt:lpstr>2. PhD+ Keywords</vt:lpstr>
      <vt:lpstr>Competere  nel mondo del lavoro  del terzo millennio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3. RoadMap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4. Credits</vt:lpstr>
      <vt:lpstr>Credits</vt:lpstr>
      <vt:lpstr>Follow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PhD+ 2017</dc:title>
  <dc:creator>Cesar Crisosto</dc:creator>
  <cp:lastModifiedBy>Revisore</cp:lastModifiedBy>
  <cp:revision>11</cp:revision>
  <dcterms:modified xsi:type="dcterms:W3CDTF">2017-04-18T15:14:37Z</dcterms:modified>
</cp:coreProperties>
</file>