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0080625" cy="7559675"/>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272" y="-114"/>
      </p:cViewPr>
      <p:guideLst>
        <p:guide orient="horz" pos="2381"/>
        <p:guide pos="317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504000" y="1769040"/>
            <a:ext cx="9071640" cy="2091240"/>
          </a:xfrm>
          <a:prstGeom prst="rect">
            <a:avLst/>
          </a:prstGeom>
        </p:spPr>
        <p:txBody>
          <a:bodyPr lIns="0" tIns="0" rIns="0" bIns="0"/>
          <a:lstStyle/>
          <a:p>
            <a:endParaRPr/>
          </a:p>
        </p:txBody>
      </p:sp>
      <p:sp>
        <p:nvSpPr>
          <p:cNvPr id="28" name="PlaceHolder 3"/>
          <p:cNvSpPr>
            <a:spLocks noGrp="1"/>
          </p:cNvSpPr>
          <p:nvPr>
            <p:ph type="body"/>
          </p:nvPr>
        </p:nvSpPr>
        <p:spPr>
          <a:xfrm>
            <a:off x="504000" y="4059360"/>
            <a:ext cx="9071640" cy="209124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504000" y="1769040"/>
            <a:ext cx="4426920" cy="2091240"/>
          </a:xfrm>
          <a:prstGeom prst="rect">
            <a:avLst/>
          </a:prstGeom>
        </p:spPr>
        <p:txBody>
          <a:bodyPr lIns="0" tIns="0" rIns="0" bIns="0"/>
          <a:lstStyle/>
          <a:p>
            <a:endParaRPr/>
          </a:p>
        </p:txBody>
      </p:sp>
      <p:sp>
        <p:nvSpPr>
          <p:cNvPr id="31" name="PlaceHolder 3"/>
          <p:cNvSpPr>
            <a:spLocks noGrp="1"/>
          </p:cNvSpPr>
          <p:nvPr>
            <p:ph type="body"/>
          </p:nvPr>
        </p:nvSpPr>
        <p:spPr>
          <a:xfrm>
            <a:off x="5152680" y="1769040"/>
            <a:ext cx="4426920" cy="2091240"/>
          </a:xfrm>
          <a:prstGeom prst="rect">
            <a:avLst/>
          </a:prstGeom>
        </p:spPr>
        <p:txBody>
          <a:bodyPr lIns="0" tIns="0" rIns="0" bIns="0"/>
          <a:lstStyle/>
          <a:p>
            <a:endParaRPr/>
          </a:p>
        </p:txBody>
      </p:sp>
      <p:sp>
        <p:nvSpPr>
          <p:cNvPr id="32" name="PlaceHolder 4"/>
          <p:cNvSpPr>
            <a:spLocks noGrp="1"/>
          </p:cNvSpPr>
          <p:nvPr>
            <p:ph type="body"/>
          </p:nvPr>
        </p:nvSpPr>
        <p:spPr>
          <a:xfrm>
            <a:off x="5152680" y="4059360"/>
            <a:ext cx="4426920" cy="2091240"/>
          </a:xfrm>
          <a:prstGeom prst="rect">
            <a:avLst/>
          </a:prstGeom>
        </p:spPr>
        <p:txBody>
          <a:bodyPr lIns="0" tIns="0" rIns="0" bIns="0"/>
          <a:lstStyle/>
          <a:p>
            <a:endParaRPr/>
          </a:p>
        </p:txBody>
      </p:sp>
      <p:sp>
        <p:nvSpPr>
          <p:cNvPr id="33" name="PlaceHolder 5"/>
          <p:cNvSpPr>
            <a:spLocks noGrp="1"/>
          </p:cNvSpPr>
          <p:nvPr>
            <p:ph type="body"/>
          </p:nvPr>
        </p:nvSpPr>
        <p:spPr>
          <a:xfrm>
            <a:off x="504000" y="4059360"/>
            <a:ext cx="4426920" cy="209124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504000" y="1769040"/>
            <a:ext cx="9071640" cy="4384800"/>
          </a:xfrm>
          <a:prstGeom prst="rect">
            <a:avLst/>
          </a:prstGeom>
        </p:spPr>
        <p:txBody>
          <a:bodyPr lIns="0" tIns="0" rIns="0" bIns="0"/>
          <a:lstStyle/>
          <a:p>
            <a:endParaRPr/>
          </a:p>
        </p:txBody>
      </p:sp>
      <p:sp>
        <p:nvSpPr>
          <p:cNvPr id="36" name="PlaceHolder 3"/>
          <p:cNvSpPr>
            <a:spLocks noGrp="1"/>
          </p:cNvSpPr>
          <p:nvPr>
            <p:ph type="body"/>
          </p:nvPr>
        </p:nvSpPr>
        <p:spPr>
          <a:xfrm>
            <a:off x="504000" y="1769040"/>
            <a:ext cx="9071640" cy="4384800"/>
          </a:xfrm>
          <a:prstGeom prst="rect">
            <a:avLst/>
          </a:prstGeom>
        </p:spPr>
        <p:txBody>
          <a:bodyPr lIns="0" tIns="0" rIns="0" bIns="0"/>
          <a:lstStyle/>
          <a:p>
            <a:endParaRPr/>
          </a:p>
        </p:txBody>
      </p:sp>
      <p:pic>
        <p:nvPicPr>
          <p:cNvPr id="37" name="Immagine 36"/>
          <p:cNvPicPr/>
          <p:nvPr/>
        </p:nvPicPr>
        <p:blipFill>
          <a:blip r:embed="rId2" cstate="print"/>
          <a:stretch/>
        </p:blipFill>
        <p:spPr>
          <a:xfrm>
            <a:off x="2291760" y="1769040"/>
            <a:ext cx="5495400" cy="4384800"/>
          </a:xfrm>
          <a:prstGeom prst="rect">
            <a:avLst/>
          </a:prstGeom>
          <a:ln>
            <a:noFill/>
          </a:ln>
        </p:spPr>
      </p:pic>
      <p:pic>
        <p:nvPicPr>
          <p:cNvPr id="38" name="Immagine 37"/>
          <p:cNvPicPr/>
          <p:nvPr/>
        </p:nvPicPr>
        <p:blipFill>
          <a:blip r:embed="rId2" cstate="print"/>
          <a:stretch/>
        </p:blipFill>
        <p:spPr>
          <a:xfrm>
            <a:off x="2291760" y="1769040"/>
            <a:ext cx="5495400" cy="438480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504000" y="1769040"/>
            <a:ext cx="9071640" cy="43848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8" name="PlaceHolder 2"/>
          <p:cNvSpPr>
            <a:spLocks noGrp="1"/>
          </p:cNvSpPr>
          <p:nvPr>
            <p:ph type="body"/>
          </p:nvPr>
        </p:nvSpPr>
        <p:spPr>
          <a:xfrm>
            <a:off x="504000" y="1769040"/>
            <a:ext cx="9071640" cy="438480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504000" y="1769040"/>
            <a:ext cx="4426920" cy="4384800"/>
          </a:xfrm>
          <a:prstGeom prst="rect">
            <a:avLst/>
          </a:prstGeom>
        </p:spPr>
        <p:txBody>
          <a:bodyPr lIns="0" tIns="0" rIns="0" bIns="0"/>
          <a:lstStyle/>
          <a:p>
            <a:endParaRPr/>
          </a:p>
        </p:txBody>
      </p:sp>
      <p:sp>
        <p:nvSpPr>
          <p:cNvPr id="11" name="PlaceHolder 3"/>
          <p:cNvSpPr>
            <a:spLocks noGrp="1"/>
          </p:cNvSpPr>
          <p:nvPr>
            <p:ph type="body"/>
          </p:nvPr>
        </p:nvSpPr>
        <p:spPr>
          <a:xfrm>
            <a:off x="5152680" y="1769040"/>
            <a:ext cx="4426920" cy="438480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18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504000" y="1769040"/>
            <a:ext cx="4426920" cy="2091240"/>
          </a:xfrm>
          <a:prstGeom prst="rect">
            <a:avLst/>
          </a:prstGeom>
        </p:spPr>
        <p:txBody>
          <a:bodyPr lIns="0" tIns="0" rIns="0" bIns="0"/>
          <a:lstStyle/>
          <a:p>
            <a:endParaRPr/>
          </a:p>
        </p:txBody>
      </p:sp>
      <p:sp>
        <p:nvSpPr>
          <p:cNvPr id="16" name="PlaceHolder 3"/>
          <p:cNvSpPr>
            <a:spLocks noGrp="1"/>
          </p:cNvSpPr>
          <p:nvPr>
            <p:ph type="body"/>
          </p:nvPr>
        </p:nvSpPr>
        <p:spPr>
          <a:xfrm>
            <a:off x="504000" y="4059360"/>
            <a:ext cx="4426920" cy="2091240"/>
          </a:xfrm>
          <a:prstGeom prst="rect">
            <a:avLst/>
          </a:prstGeom>
        </p:spPr>
        <p:txBody>
          <a:bodyPr lIns="0" tIns="0" rIns="0" bIns="0"/>
          <a:lstStyle/>
          <a:p>
            <a:endParaRPr/>
          </a:p>
        </p:txBody>
      </p:sp>
      <p:sp>
        <p:nvSpPr>
          <p:cNvPr id="17" name="PlaceHolder 4"/>
          <p:cNvSpPr>
            <a:spLocks noGrp="1"/>
          </p:cNvSpPr>
          <p:nvPr>
            <p:ph type="body"/>
          </p:nvPr>
        </p:nvSpPr>
        <p:spPr>
          <a:xfrm>
            <a:off x="5152680" y="1769040"/>
            <a:ext cx="4426920" cy="438480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504000" y="1769040"/>
            <a:ext cx="4426920" cy="4384800"/>
          </a:xfrm>
          <a:prstGeom prst="rect">
            <a:avLst/>
          </a:prstGeom>
        </p:spPr>
        <p:txBody>
          <a:bodyPr lIns="0" tIns="0" rIns="0" bIns="0"/>
          <a:lstStyle/>
          <a:p>
            <a:endParaRPr/>
          </a:p>
        </p:txBody>
      </p:sp>
      <p:sp>
        <p:nvSpPr>
          <p:cNvPr id="20" name="PlaceHolder 3"/>
          <p:cNvSpPr>
            <a:spLocks noGrp="1"/>
          </p:cNvSpPr>
          <p:nvPr>
            <p:ph type="body"/>
          </p:nvPr>
        </p:nvSpPr>
        <p:spPr>
          <a:xfrm>
            <a:off x="5152680" y="1769040"/>
            <a:ext cx="4426920" cy="2091240"/>
          </a:xfrm>
          <a:prstGeom prst="rect">
            <a:avLst/>
          </a:prstGeom>
        </p:spPr>
        <p:txBody>
          <a:bodyPr lIns="0" tIns="0" rIns="0" bIns="0"/>
          <a:lstStyle/>
          <a:p>
            <a:endParaRPr/>
          </a:p>
        </p:txBody>
      </p:sp>
      <p:sp>
        <p:nvSpPr>
          <p:cNvPr id="21" name="PlaceHolder 4"/>
          <p:cNvSpPr>
            <a:spLocks noGrp="1"/>
          </p:cNvSpPr>
          <p:nvPr>
            <p:ph type="body"/>
          </p:nvPr>
        </p:nvSpPr>
        <p:spPr>
          <a:xfrm>
            <a:off x="5152680" y="4059360"/>
            <a:ext cx="4426920" cy="209124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16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504000" y="1769040"/>
            <a:ext cx="4426920" cy="2091240"/>
          </a:xfrm>
          <a:prstGeom prst="rect">
            <a:avLst/>
          </a:prstGeom>
        </p:spPr>
        <p:txBody>
          <a:bodyPr lIns="0" tIns="0" rIns="0" bIns="0"/>
          <a:lstStyle/>
          <a:p>
            <a:endParaRPr/>
          </a:p>
        </p:txBody>
      </p:sp>
      <p:sp>
        <p:nvSpPr>
          <p:cNvPr id="24" name="PlaceHolder 3"/>
          <p:cNvSpPr>
            <a:spLocks noGrp="1"/>
          </p:cNvSpPr>
          <p:nvPr>
            <p:ph type="body"/>
          </p:nvPr>
        </p:nvSpPr>
        <p:spPr>
          <a:xfrm>
            <a:off x="5152680" y="1769040"/>
            <a:ext cx="4426920" cy="2091240"/>
          </a:xfrm>
          <a:prstGeom prst="rect">
            <a:avLst/>
          </a:prstGeom>
        </p:spPr>
        <p:txBody>
          <a:bodyPr lIns="0" tIns="0" rIns="0" bIns="0"/>
          <a:lstStyle/>
          <a:p>
            <a:endParaRPr/>
          </a:p>
        </p:txBody>
      </p:sp>
      <p:sp>
        <p:nvSpPr>
          <p:cNvPr id="25" name="PlaceHolder 4"/>
          <p:cNvSpPr>
            <a:spLocks noGrp="1"/>
          </p:cNvSpPr>
          <p:nvPr>
            <p:ph type="body"/>
          </p:nvPr>
        </p:nvSpPr>
        <p:spPr>
          <a:xfrm>
            <a:off x="504000" y="4059360"/>
            <a:ext cx="9071640" cy="209124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tIns="0" rIns="0" bIns="0" anchor="ctr"/>
          <a:lstStyle/>
          <a:p>
            <a:pPr algn="ctr"/>
            <a:r>
              <a:rPr lang="x-none" sz="4400">
                <a:latin typeface="Arial"/>
              </a:rPr>
              <a:t>Fai clic per modificare il formato del testo del titolo</a:t>
            </a:r>
            <a:endParaRPr/>
          </a:p>
        </p:txBody>
      </p:sp>
      <p:sp>
        <p:nvSpPr>
          <p:cNvPr id="6" name="PlaceHolder 2"/>
          <p:cNvSpPr>
            <a:spLocks noGrp="1"/>
          </p:cNvSpPr>
          <p:nvPr>
            <p:ph type="body"/>
          </p:nvPr>
        </p:nvSpPr>
        <p:spPr>
          <a:xfrm>
            <a:off x="504000" y="1769040"/>
            <a:ext cx="9071640" cy="4384800"/>
          </a:xfrm>
          <a:prstGeom prst="rect">
            <a:avLst/>
          </a:prstGeom>
        </p:spPr>
        <p:txBody>
          <a:bodyPr lIns="0" tIns="0" rIns="0" bIns="0"/>
          <a:lstStyle/>
          <a:p>
            <a:pPr>
              <a:buSzPct val="45000"/>
              <a:buFont typeface="StarSymbol"/>
              <a:buChar char=""/>
            </a:pPr>
            <a:r>
              <a:rPr lang="x-none" sz="3200">
                <a:latin typeface="Arial"/>
              </a:rPr>
              <a:t>Fai clic per modificare il formato del testo della struttura</a:t>
            </a:r>
            <a:endParaRPr/>
          </a:p>
          <a:p>
            <a:pPr lvl="1">
              <a:buSzPct val="45000"/>
              <a:buFont typeface="StarSymbol"/>
              <a:buChar char=""/>
            </a:pPr>
            <a:r>
              <a:rPr lang="x-none" sz="2800">
                <a:latin typeface="Arial"/>
              </a:rPr>
              <a:t>Secondo livello struttura</a:t>
            </a:r>
            <a:endParaRPr/>
          </a:p>
          <a:p>
            <a:pPr lvl="2">
              <a:buSzPct val="75000"/>
              <a:buFont typeface="StarSymbol"/>
              <a:buChar char=""/>
            </a:pPr>
            <a:r>
              <a:rPr lang="x-none" sz="2400">
                <a:latin typeface="Arial"/>
              </a:rPr>
              <a:t>Terzo livello struttura</a:t>
            </a:r>
            <a:endParaRPr/>
          </a:p>
          <a:p>
            <a:pPr lvl="3">
              <a:buSzPct val="45000"/>
              <a:buFont typeface="StarSymbol"/>
              <a:buChar char=""/>
            </a:pPr>
            <a:r>
              <a:rPr lang="x-none" sz="2000">
                <a:latin typeface="Arial"/>
              </a:rPr>
              <a:t>Quarto livello struttura</a:t>
            </a:r>
            <a:endParaRPr/>
          </a:p>
          <a:p>
            <a:pPr lvl="4">
              <a:buSzPct val="75000"/>
              <a:buFont typeface="StarSymbol"/>
              <a:buChar char=""/>
            </a:pPr>
            <a:r>
              <a:rPr lang="x-none" sz="2000">
                <a:latin typeface="Arial"/>
              </a:rPr>
              <a:t>Quinto livello struttura</a:t>
            </a:r>
            <a:endParaRPr/>
          </a:p>
          <a:p>
            <a:pPr lvl="5">
              <a:buSzPct val="45000"/>
              <a:buFont typeface="StarSymbol"/>
              <a:buChar char=""/>
            </a:pPr>
            <a:r>
              <a:rPr lang="x-none" sz="2000">
                <a:latin typeface="Arial"/>
              </a:rPr>
              <a:t>Sesto livello struttura</a:t>
            </a:r>
            <a:endParaRPr/>
          </a:p>
          <a:p>
            <a:pPr lvl="6">
              <a:buSzPct val="45000"/>
              <a:buFont typeface="StarSymbol"/>
              <a:buChar char=""/>
            </a:pPr>
            <a:r>
              <a:rPr lang="x-none" sz="2000">
                <a:latin typeface="Arial"/>
              </a:rPr>
              <a:t>Settimo livello struttura</a:t>
            </a:r>
            <a:endParaRPr/>
          </a:p>
        </p:txBody>
      </p:sp>
      <p:sp>
        <p:nvSpPr>
          <p:cNvPr id="2" name="PlaceHolder 3"/>
          <p:cNvSpPr>
            <a:spLocks noGrp="1"/>
          </p:cNvSpPr>
          <p:nvPr>
            <p:ph type="dt"/>
          </p:nvPr>
        </p:nvSpPr>
        <p:spPr>
          <a:xfrm>
            <a:off x="504000" y="6887160"/>
            <a:ext cx="2348280" cy="521280"/>
          </a:xfrm>
          <a:prstGeom prst="rect">
            <a:avLst/>
          </a:prstGeom>
        </p:spPr>
        <p:txBody>
          <a:bodyPr lIns="0" tIns="0" rIns="0" bIns="0"/>
          <a:lstStyle/>
          <a:p>
            <a:r>
              <a:rPr lang="x-none" sz="1400">
                <a:latin typeface="Times New Roman"/>
              </a:rPr>
              <a:t>&lt;data/ora&gt;</a:t>
            </a:r>
            <a:endParaRPr/>
          </a:p>
        </p:txBody>
      </p:sp>
      <p:sp>
        <p:nvSpPr>
          <p:cNvPr id="3" name="PlaceHolder 4"/>
          <p:cNvSpPr>
            <a:spLocks noGrp="1"/>
          </p:cNvSpPr>
          <p:nvPr>
            <p:ph type="ftr"/>
          </p:nvPr>
        </p:nvSpPr>
        <p:spPr>
          <a:xfrm>
            <a:off x="3447360" y="6887160"/>
            <a:ext cx="3195000" cy="521280"/>
          </a:xfrm>
          <a:prstGeom prst="rect">
            <a:avLst/>
          </a:prstGeom>
        </p:spPr>
        <p:txBody>
          <a:bodyPr lIns="0" tIns="0" rIns="0" bIns="0"/>
          <a:lstStyle/>
          <a:p>
            <a:pPr algn="ctr"/>
            <a:r>
              <a:rPr lang="x-none" sz="1400">
                <a:latin typeface="Times New Roman"/>
              </a:rPr>
              <a:t>&lt;piè di pagina&gt;</a:t>
            </a:r>
            <a:endParaRPr/>
          </a:p>
        </p:txBody>
      </p:sp>
      <p:sp>
        <p:nvSpPr>
          <p:cNvPr id="4" name="PlaceHolder 5"/>
          <p:cNvSpPr>
            <a:spLocks noGrp="1"/>
          </p:cNvSpPr>
          <p:nvPr>
            <p:ph type="sldNum"/>
          </p:nvPr>
        </p:nvSpPr>
        <p:spPr>
          <a:xfrm>
            <a:off x="7227360" y="6887160"/>
            <a:ext cx="2348280" cy="521280"/>
          </a:xfrm>
          <a:prstGeom prst="rect">
            <a:avLst/>
          </a:prstGeom>
        </p:spPr>
        <p:txBody>
          <a:bodyPr lIns="0" tIns="0" rIns="0" bIns="0"/>
          <a:lstStyle/>
          <a:p>
            <a:pPr algn="r"/>
            <a:fld id="{613495B0-09CE-46E1-BAA8-342438693CEF}" type="slidenum">
              <a:rPr lang="x-none" sz="1400">
                <a:latin typeface="Times New Roman"/>
              </a:rPr>
              <a:pPr algn="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 L'arte come strategia educativa</a:t>
            </a:r>
            <a:endParaRPr/>
          </a:p>
        </p:txBody>
      </p:sp>
      <p:sp>
        <p:nvSpPr>
          <p:cNvPr id="40" name="TextShape 2"/>
          <p:cNvSpPr txBox="1"/>
          <p:nvPr/>
        </p:nvSpPr>
        <p:spPr>
          <a:xfrm>
            <a:off x="504000" y="1769040"/>
            <a:ext cx="9071640" cy="4728240"/>
          </a:xfrm>
          <a:prstGeom prst="rect">
            <a:avLst/>
          </a:prstGeom>
          <a:noFill/>
          <a:ln>
            <a:noFill/>
          </a:ln>
        </p:spPr>
        <p:txBody>
          <a:bodyPr lIns="0" tIns="0" rIns="0" bIns="0"/>
          <a:lstStyle/>
          <a:p>
            <a:pPr lvl="1">
              <a:buSzPct val="45000"/>
              <a:buFont typeface="StarSymbol"/>
              <a:buChar char=""/>
            </a:pPr>
            <a:r>
              <a:rPr lang="x-none" sz="2000" i="1">
                <a:latin typeface="Arial"/>
              </a:rPr>
              <a:t>Conservare lo spirito dell’infanzia dentro di sé per tutta la vita</a:t>
            </a:r>
            <a:endParaRPr/>
          </a:p>
          <a:p>
            <a:pPr lvl="1">
              <a:buSzPct val="45000"/>
              <a:buFont typeface="StarSymbol"/>
              <a:buChar char=""/>
            </a:pPr>
            <a:r>
              <a:rPr lang="x-none" sz="2000" i="1">
                <a:latin typeface="Arial"/>
              </a:rPr>
              <a:t>vuol dire conservare la curiosità di conoscere il piacere di capire la</a:t>
            </a:r>
            <a:endParaRPr/>
          </a:p>
          <a:p>
            <a:pPr lvl="1">
              <a:buSzPct val="45000"/>
              <a:buFont typeface="StarSymbol"/>
              <a:buChar char=""/>
            </a:pPr>
            <a:r>
              <a:rPr lang="x-none" sz="2000" i="1">
                <a:latin typeface="Arial"/>
              </a:rPr>
              <a:t>voglia di comunicare (</a:t>
            </a:r>
            <a:r>
              <a:rPr lang="x-none" sz="2000">
                <a:latin typeface="Arial"/>
              </a:rPr>
              <a:t>Bruno Munari)</a:t>
            </a:r>
            <a:endParaRPr/>
          </a:p>
          <a:p>
            <a:pPr lvl="1">
              <a:buSzPct val="45000"/>
              <a:buFont typeface="StarSymbol"/>
              <a:buChar char=""/>
            </a:pPr>
            <a:endParaRPr/>
          </a:p>
          <a:p>
            <a:pPr lvl="1">
              <a:buSzPct val="45000"/>
              <a:buFont typeface="StarSymbol"/>
              <a:buChar char=""/>
            </a:pPr>
            <a:r>
              <a:rPr lang="x-none" sz="2000" i="1">
                <a:latin typeface="Arial"/>
              </a:rPr>
              <a:t>Imagination is more important than knowledge generally. For knowledge is limited to all we now know and understand, while imagination embraces the entire world, and all there ever will be to know and understand.</a:t>
            </a:r>
            <a:r>
              <a:rPr lang="x-none" sz="2000">
                <a:latin typeface="Arial"/>
              </a:rPr>
              <a:t> 
Albert Einstein</a:t>
            </a:r>
            <a:endParaRPr/>
          </a:p>
          <a:p>
            <a:pPr lvl="1">
              <a:buSzPct val="45000"/>
              <a:buFont typeface="StarSymbol"/>
              <a:buChar char=""/>
            </a:pPr>
            <a:endParaRPr/>
          </a:p>
          <a:p>
            <a:pPr lvl="1">
              <a:buSzPct val="45000"/>
              <a:buFont typeface="StarSymbol"/>
              <a:buChar char=""/>
            </a:pPr>
            <a:r>
              <a:rPr lang="x-none" sz="2000" i="1">
                <a:latin typeface="Arial"/>
              </a:rPr>
              <a:t>La mente dei tre anni dura per cento anni.    </a:t>
            </a:r>
            <a:r>
              <a:rPr lang="x-none" sz="2000">
                <a:latin typeface="Arial"/>
              </a:rPr>
              <a:t>               
Proverbio giapponese</a:t>
            </a:r>
            <a:endParaRPr/>
          </a:p>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Sviluppo sociale</a:t>
            </a:r>
            <a:endParaRPr/>
          </a:p>
        </p:txBody>
      </p:sp>
      <p:sp>
        <p:nvSpPr>
          <p:cNvPr id="58" name="TextShape 2"/>
          <p:cNvSpPr txBox="1"/>
          <p:nvPr/>
        </p:nvSpPr>
        <p:spPr>
          <a:xfrm>
            <a:off x="504000" y="1769040"/>
            <a:ext cx="9071640" cy="5565960"/>
          </a:xfrm>
          <a:prstGeom prst="rect">
            <a:avLst/>
          </a:prstGeom>
          <a:noFill/>
          <a:ln>
            <a:noFill/>
          </a:ln>
        </p:spPr>
        <p:txBody>
          <a:bodyPr lIns="0" tIns="0" rIns="0" bIns="0"/>
          <a:lstStyle/>
          <a:p>
            <a:r>
              <a:rPr lang="x-none" sz="2200">
                <a:latin typeface="Arial"/>
              </a:rPr>
              <a:t> le arti insegnano a:
</a:t>
            </a:r>
            <a:endParaRPr dirty="0"/>
          </a:p>
          <a:p>
            <a:r>
              <a:rPr lang="x-none" sz="2200" smtClean="0">
                <a:latin typeface="Arial"/>
              </a:rPr>
              <a:t> </a:t>
            </a:r>
            <a:r>
              <a:rPr lang="x-none" sz="2200">
                <a:latin typeface="Arial"/>
              </a:rPr>
              <a:t>elaborare opinioni </a:t>
            </a:r>
            <a:r>
              <a:rPr lang="x-none" sz="2200" smtClean="0">
                <a:latin typeface="Arial"/>
              </a:rPr>
              <a:t>su</a:t>
            </a:r>
            <a:r>
              <a:rPr lang="it-IT" sz="2200" dirty="0" smtClean="0">
                <a:latin typeface="Arial"/>
              </a:rPr>
              <a:t> </a:t>
            </a:r>
            <a:r>
              <a:rPr lang="x-none" sz="2200" smtClean="0">
                <a:latin typeface="Arial"/>
              </a:rPr>
              <a:t>relazioni </a:t>
            </a:r>
            <a:r>
              <a:rPr lang="x-none" sz="2200">
                <a:latin typeface="Arial"/>
              </a:rPr>
              <a:t>“qualitative” e non solo “quantitative”;</a:t>
            </a:r>
            <a:endParaRPr dirty="0"/>
          </a:p>
          <a:p>
            <a:r>
              <a:rPr lang="x-none" sz="2200">
                <a:latin typeface="Arial"/>
              </a:rPr>
              <a:t>
</a:t>
            </a:r>
            <a:r>
              <a:rPr lang="x-none" sz="2200" smtClean="0">
                <a:latin typeface="Arial"/>
              </a:rPr>
              <a:t>sviluppare </a:t>
            </a:r>
            <a:r>
              <a:rPr lang="x-none" sz="2200">
                <a:latin typeface="Arial"/>
              </a:rPr>
              <a:t>competenze </a:t>
            </a:r>
            <a:r>
              <a:rPr lang="x-none" sz="2200" smtClean="0">
                <a:latin typeface="Arial"/>
              </a:rPr>
              <a:t>socio–emozionali</a:t>
            </a:r>
            <a:endParaRPr lang="it-IT" sz="2200" dirty="0" smtClean="0">
              <a:latin typeface="Arial"/>
            </a:endParaRPr>
          </a:p>
          <a:p>
            <a:endParaRPr lang="it-IT" sz="2200" dirty="0">
              <a:latin typeface="Arial"/>
            </a:endParaRPr>
          </a:p>
          <a:p>
            <a:endParaRPr lang="it-IT" sz="2200" dirty="0" smtClean="0">
              <a:latin typeface="Arial"/>
            </a:endParaRPr>
          </a:p>
          <a:p>
            <a:r>
              <a:rPr lang="x-none" sz="2200" smtClean="0">
                <a:latin typeface="Arial"/>
              </a:rPr>
              <a:t>Le </a:t>
            </a:r>
            <a:r>
              <a:rPr lang="x-none" sz="2200">
                <a:latin typeface="Arial"/>
              </a:rPr>
              <a:t>arti possono diventare un efficace strumento terapeutico e, quando presentano una natura multiculturale,  favoriscono l’integrazione di chi e di ciò che appare come “diverso”.</a:t>
            </a:r>
            <a:endParaRPr dirty="0"/>
          </a:p>
          <a:p>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Sviluppo motorio</a:t>
            </a:r>
            <a:endParaRPr/>
          </a:p>
        </p:txBody>
      </p:sp>
      <p:sp>
        <p:nvSpPr>
          <p:cNvPr id="60" name="TextShape 2"/>
          <p:cNvSpPr txBox="1"/>
          <p:nvPr/>
        </p:nvSpPr>
        <p:spPr>
          <a:xfrm>
            <a:off x="504000" y="1769040"/>
            <a:ext cx="9071640" cy="4384800"/>
          </a:xfrm>
          <a:prstGeom prst="rect">
            <a:avLst/>
          </a:prstGeom>
          <a:noFill/>
          <a:ln>
            <a:noFill/>
          </a:ln>
        </p:spPr>
        <p:txBody>
          <a:bodyPr lIns="0" tIns="0" rIns="0" bIns="0"/>
          <a:lstStyle/>
          <a:p>
            <a:endParaRPr/>
          </a:p>
        </p:txBody>
      </p:sp>
      <p:sp>
        <p:nvSpPr>
          <p:cNvPr id="61" name="TextShape 3"/>
          <p:cNvSpPr txBox="1"/>
          <p:nvPr/>
        </p:nvSpPr>
        <p:spPr>
          <a:xfrm>
            <a:off x="720000" y="1980000"/>
            <a:ext cx="8188920" cy="5115960"/>
          </a:xfrm>
          <a:prstGeom prst="rect">
            <a:avLst/>
          </a:prstGeom>
          <a:noFill/>
          <a:ln>
            <a:noFill/>
          </a:ln>
        </p:spPr>
        <p:txBody>
          <a:bodyPr lIns="90000" tIns="45000" rIns="90000" bIns="45000"/>
          <a:lstStyle/>
          <a:p>
            <a:r>
              <a:rPr lang="it-IT" sz="2200" dirty="0">
                <a:latin typeface="Arial"/>
              </a:rPr>
              <a:t> </a:t>
            </a:r>
            <a:r>
              <a:rPr lang="it-IT" sz="2200" dirty="0" smtClean="0">
                <a:latin typeface="Arial"/>
              </a:rPr>
              <a:t>Le </a:t>
            </a:r>
            <a:r>
              <a:rPr lang="it-IT" sz="2200" dirty="0">
                <a:latin typeface="Arial"/>
              </a:rPr>
              <a:t>arti </a:t>
            </a:r>
            <a:r>
              <a:rPr lang="it-IT" sz="2200" dirty="0" smtClean="0">
                <a:latin typeface="Arial"/>
              </a:rPr>
              <a:t>favoriscono</a:t>
            </a:r>
            <a:endParaRPr lang="it-IT" dirty="0"/>
          </a:p>
          <a:p>
            <a:endParaRPr lang="it-IT" sz="2200" dirty="0">
              <a:latin typeface="Arial"/>
            </a:endParaRPr>
          </a:p>
          <a:p>
            <a:r>
              <a:rPr lang="it-IT" sz="2200" dirty="0" smtClean="0">
                <a:latin typeface="Arial"/>
              </a:rPr>
              <a:t>la </a:t>
            </a:r>
            <a:r>
              <a:rPr lang="it-IT" sz="2200" dirty="0">
                <a:latin typeface="Arial"/>
              </a:rPr>
              <a:t>manualità e la padronanza fisica degli </a:t>
            </a:r>
            <a:r>
              <a:rPr lang="it-IT" sz="2200" dirty="0" smtClean="0">
                <a:latin typeface="Arial"/>
              </a:rPr>
              <a:t>oggetti</a:t>
            </a:r>
            <a:r>
              <a:rPr lang="it-IT" sz="2200" dirty="0">
                <a:latin typeface="Arial"/>
              </a:rPr>
              <a:t> </a:t>
            </a:r>
            <a:r>
              <a:rPr lang="it-IT" sz="2200" dirty="0" smtClean="0">
                <a:latin typeface="Arial"/>
              </a:rPr>
              <a:t>(Sagomare </a:t>
            </a:r>
            <a:r>
              <a:rPr lang="it-IT" sz="2200" dirty="0">
                <a:latin typeface="Arial"/>
              </a:rPr>
              <a:t>un foglio di cartoncino con le forbici, indirizzare il tratto di un pennello, disegnare con un pennarello o strizzare un tubetto di colla in modo “controllato”)
</a:t>
            </a:r>
            <a:endParaRPr dirty="0"/>
          </a:p>
          <a:p>
            <a:pPr>
              <a:buSzPct val="45000"/>
            </a:pPr>
            <a:r>
              <a:rPr lang="it-IT" sz="2200" dirty="0" smtClean="0">
                <a:latin typeface="Arial"/>
              </a:rPr>
              <a:t>l’autostima </a:t>
            </a:r>
            <a:r>
              <a:rPr lang="it-IT" sz="2200" dirty="0">
                <a:latin typeface="Arial"/>
              </a:rPr>
              <a:t>del bambino, il quale si rende conto di riuscire a coordinare e controllare i propri movimenti;
</a:t>
            </a:r>
            <a:endParaRPr dirty="0"/>
          </a:p>
          <a:p>
            <a:pPr>
              <a:buSzPct val="45000"/>
            </a:pPr>
            <a:r>
              <a:rPr lang="it-IT" sz="2200" dirty="0" smtClean="0">
                <a:latin typeface="Arial"/>
              </a:rPr>
              <a:t>una </a:t>
            </a:r>
            <a:r>
              <a:rPr lang="it-IT" sz="2200" dirty="0">
                <a:latin typeface="Arial"/>
              </a:rPr>
              <a:t>prima forma di coordinazione </a:t>
            </a:r>
            <a:r>
              <a:rPr lang="it-IT" sz="2200" dirty="0" smtClean="0">
                <a:latin typeface="Arial"/>
              </a:rPr>
              <a:t>occhio-mano,</a:t>
            </a:r>
            <a:endParaRPr dirty="0"/>
          </a:p>
          <a:p>
            <a:pPr>
              <a:buSzPct val="45000"/>
              <a:buFont typeface="StarSymbol"/>
              <a:buChar char=""/>
            </a:pPr>
            <a:endParaRPr dirty="0"/>
          </a:p>
          <a:p>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504000" y="301320"/>
            <a:ext cx="9071640" cy="1262160"/>
          </a:xfrm>
          <a:prstGeom prst="rect">
            <a:avLst/>
          </a:prstGeom>
          <a:noFill/>
          <a:ln>
            <a:noFill/>
          </a:ln>
        </p:spPr>
        <p:txBody>
          <a:bodyPr lIns="0" tIns="0" rIns="0" bIns="0" anchor="ctr"/>
          <a:lstStyle/>
          <a:p>
            <a:pPr algn="ctr"/>
            <a:r>
              <a:rPr lang="x-none" sz="2200">
                <a:latin typeface="Arial"/>
              </a:rPr>
              <a:t>Creatività ed esperienze di “arte per l’infanzia” in Italia</a:t>
            </a:r>
            <a:endParaRPr/>
          </a:p>
        </p:txBody>
      </p:sp>
      <p:sp>
        <p:nvSpPr>
          <p:cNvPr id="63" name="TextShape 2"/>
          <p:cNvSpPr txBox="1"/>
          <p:nvPr/>
        </p:nvSpPr>
        <p:spPr>
          <a:xfrm>
            <a:off x="504000" y="1769040"/>
            <a:ext cx="9071640" cy="5517000"/>
          </a:xfrm>
          <a:prstGeom prst="rect">
            <a:avLst/>
          </a:prstGeom>
          <a:noFill/>
          <a:ln>
            <a:noFill/>
          </a:ln>
        </p:spPr>
        <p:txBody>
          <a:bodyPr lIns="0" tIns="0" rIns="0" bIns="0"/>
          <a:lstStyle/>
          <a:p>
            <a:r>
              <a:rPr lang="x-none" sz="2200">
                <a:latin typeface="Arial"/>
              </a:rPr>
              <a:t>Due personalità di fama internazionale, che per primi introdussero il concetto di arte per l’infanzia dedicandovi buona parte dei propri studi: il pedagogista e psicologo Loris Malaguzzi e l’artista e designer Bruno Munari. </a:t>
            </a:r>
            <a:r>
              <a:rPr lang="it-IT" sz="2200" dirty="0" smtClean="0">
                <a:latin typeface="Arial"/>
              </a:rPr>
              <a:t> </a:t>
            </a:r>
            <a:r>
              <a:rPr lang="x-none" sz="2200" smtClean="0">
                <a:latin typeface="Arial"/>
              </a:rPr>
              <a:t>Se </a:t>
            </a:r>
            <a:r>
              <a:rPr lang="x-none" sz="2200">
                <a:latin typeface="Arial"/>
              </a:rPr>
              <a:t>a quest’ultimo dobbiamo la creazione del primo laboratorio per bambini in un museo (nel 1977, a Milano, presso la Pinacoteca di Brera), al primo va riconosciuta la paternità dell’introduzione di </a:t>
            </a:r>
            <a:r>
              <a:rPr lang="x-none" sz="2200" i="1">
                <a:latin typeface="Arial"/>
              </a:rPr>
              <a:t>ateliers</a:t>
            </a:r>
            <a:r>
              <a:rPr lang="x-none" sz="2200">
                <a:latin typeface="Arial"/>
              </a:rPr>
              <a:t> e laboratori nelle scuole per l’infanzia. </a:t>
            </a:r>
            <a:endParaRPr dirty="0"/>
          </a:p>
          <a:p>
            <a:r>
              <a:rPr lang="x-none" sz="2200">
                <a:latin typeface="Arial"/>
              </a:rPr>
              <a:t>Munari, precursore nella comunicazione visiva, nel design e nella didattica, adottò un approccio interdisciplinare, che univa creatività, tecnica e psicologia. Vicino al metodo Montessori, ne condivideva appieno il motto “aiutami a fare da me”. Il laboratorio per Munari è un luogo deputato al “fare per capire”, dove si fa “ginnastica mentale”, uno spazio di incontro educativo e collaborazione, in cui imparare ad osservare le realtà con tutti i sensi, non solo con gli occhi</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65" name="TextShape 2"/>
          <p:cNvSpPr txBox="1"/>
          <p:nvPr/>
        </p:nvSpPr>
        <p:spPr>
          <a:xfrm>
            <a:off x="504000" y="1769040"/>
            <a:ext cx="9071640" cy="4894920"/>
          </a:xfrm>
          <a:prstGeom prst="rect">
            <a:avLst/>
          </a:prstGeom>
          <a:noFill/>
          <a:ln>
            <a:noFill/>
          </a:ln>
        </p:spPr>
        <p:txBody>
          <a:bodyPr lIns="0" tIns="0" rIns="0" bIns="0"/>
          <a:lstStyle/>
          <a:p>
            <a:r>
              <a:rPr lang="x-none" sz="2200">
                <a:latin typeface="Arial"/>
              </a:rPr>
              <a:t>Nel saggio del 1977 dal titolo eloquente – Fantasia – Munari esprime un concetto illuminante e democratico: l’unico modo per produrre fantasia, creatività ed invenzione è quello di “creare relazioni” fra ciò che già conosciamo, in quanto non è possibile stabilire relazioni fra ciò che è sconosciuto. </a:t>
            </a:r>
            <a:endParaRPr/>
          </a:p>
          <a:p>
            <a:r>
              <a:rPr lang="x-none" sz="2200">
                <a:latin typeface="Arial"/>
              </a:rPr>
              <a:t>Le persone – e in particolare i bambini, la cui mente è affamata di novità – devono memorizzare più dati possibili.  Questo permetterà loro di creare più relazioni possibili, di sviluppare la propria creatività e, </a:t>
            </a:r>
            <a:r>
              <a:rPr lang="x-none" sz="2200" i="1">
                <a:latin typeface="Arial"/>
              </a:rPr>
              <a:t>dulcis in fundo</a:t>
            </a:r>
            <a:r>
              <a:rPr lang="x-none" sz="2200">
                <a:latin typeface="Arial"/>
              </a:rPr>
              <a:t>, acquisire un’autonoma capacità di risoluzione dei problemi che si presenteranno nel corso della propria esistenza. </a:t>
            </a:r>
            <a:endParaRPr/>
          </a:p>
          <a:p>
            <a:r>
              <a:rPr lang="x-none" sz="2200">
                <a:latin typeface="Arial"/>
              </a:rPr>
              <a:t>Il processo di espansione della conoscenza avviene nell’infanzia, periodo in cui l’individuo si forma e in cui, in base all’educazione ricevuta, potrà mettere le radici di un’esistenza “libera” piuttosto che “condizionata”.</a:t>
            </a:r>
            <a:endParaRPr/>
          </a:p>
          <a:p>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67" name="TextShape 2"/>
          <p:cNvSpPr txBox="1"/>
          <p:nvPr/>
        </p:nvSpPr>
        <p:spPr>
          <a:xfrm>
            <a:off x="504000" y="1769040"/>
            <a:ext cx="9071640" cy="4384800"/>
          </a:xfrm>
          <a:prstGeom prst="rect">
            <a:avLst/>
          </a:prstGeom>
          <a:noFill/>
          <a:ln>
            <a:noFill/>
          </a:ln>
        </p:spPr>
        <p:txBody>
          <a:bodyPr lIns="0" tIns="0" rIns="0" bIns="0"/>
          <a:lstStyle/>
          <a:p>
            <a:r>
              <a:rPr lang="x-none" sz="2200">
                <a:latin typeface="Arial"/>
              </a:rPr>
              <a:t>Questo il pensiero di Munari, che emerge dall’intervista rilasciata a Marucci nel 1986:</a:t>
            </a:r>
            <a:endParaRPr/>
          </a:p>
          <a:p>
            <a:pPr algn="just"/>
            <a:r>
              <a:rPr lang="x-none" sz="2200" i="1">
                <a:latin typeface="Arial"/>
              </a:rPr>
              <a:t>“Io ho tenuto diversi incontri e conferenze a livello universitario, in scuole medie, in scuole elementari e adesso, finalmente, sono arrivato alla scuola materna. È lì che bisogna operare, altrimenti i bambini sono già condizionati a un pensiero distorto, a un pensiero chiuso; sono soffocati nelle loro possibilità creative e fantastiche. Quindi, se si vuole cambiare la società, è proprio lì che si deve operare per sperare in un mondo migliore fra qualche generazione.”.</a:t>
            </a:r>
            <a:endParaRPr/>
          </a:p>
          <a:p>
            <a:pPr algn="ju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69" name="TextShape 2"/>
          <p:cNvSpPr txBox="1"/>
          <p:nvPr/>
        </p:nvSpPr>
        <p:spPr>
          <a:xfrm>
            <a:off x="504000" y="1769040"/>
            <a:ext cx="9071640" cy="5959080"/>
          </a:xfrm>
          <a:prstGeom prst="rect">
            <a:avLst/>
          </a:prstGeom>
          <a:noFill/>
          <a:ln>
            <a:noFill/>
          </a:ln>
        </p:spPr>
        <p:txBody>
          <a:bodyPr lIns="0" tIns="0" rIns="0" bIns="0"/>
          <a:lstStyle/>
          <a:p>
            <a:r>
              <a:rPr lang="x-none" sz="2200">
                <a:latin typeface="Arial"/>
              </a:rPr>
              <a:t>Malaguzzi è diventato molto famoso all’estero con il suo </a:t>
            </a:r>
            <a:r>
              <a:rPr lang="x-none" sz="2200" i="1">
                <a:latin typeface="Arial"/>
              </a:rPr>
              <a:t>metodo Reggio Emilia</a:t>
            </a:r>
            <a:r>
              <a:rPr lang="x-none" sz="2200">
                <a:latin typeface="Arial"/>
              </a:rPr>
              <a:t> :  i bambini apprendono non discende necessariamente da quanto viene loro insegnato, ma è in gran parte il prodotto dell’attività della loro attività e dell'impiego delle loro risorse. </a:t>
            </a:r>
            <a:endParaRPr/>
          </a:p>
          <a:p>
            <a:r>
              <a:rPr lang="x-none" sz="2200">
                <a:latin typeface="Arial"/>
              </a:rPr>
              <a:t>L’apprendimento è un processo “auto-costruttivo” e i bambini sono parte attiva nel proprio processo di crescita.</a:t>
            </a:r>
            <a:endParaRPr/>
          </a:p>
          <a:p>
            <a:r>
              <a:rPr lang="x-none" sz="2200">
                <a:latin typeface="Arial"/>
              </a:rPr>
              <a:t>Introdusse nella scuola </a:t>
            </a:r>
            <a:r>
              <a:rPr lang="x-none" sz="2200" i="1">
                <a:latin typeface="Arial"/>
              </a:rPr>
              <a:t>ateliers</a:t>
            </a:r>
            <a:r>
              <a:rPr lang="x-none" sz="2200">
                <a:latin typeface="Arial"/>
              </a:rPr>
              <a:t> e laboratori, luogo di interscambio e di dialogo fra la materialità del “fare”, del “pasticciare” e i processi cognitivi della mente. </a:t>
            </a:r>
            <a:endParaRPr/>
          </a:p>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71" name="TextShape 2"/>
          <p:cNvSpPr txBox="1"/>
          <p:nvPr/>
        </p:nvSpPr>
        <p:spPr>
          <a:xfrm>
            <a:off x="504000" y="1769040"/>
            <a:ext cx="9071640" cy="5025960"/>
          </a:xfrm>
          <a:prstGeom prst="rect">
            <a:avLst/>
          </a:prstGeom>
          <a:noFill/>
          <a:ln>
            <a:noFill/>
          </a:ln>
        </p:spPr>
        <p:txBody>
          <a:bodyPr lIns="0" tIns="0" rIns="0" bIns="0"/>
          <a:lstStyle/>
          <a:p>
            <a:r>
              <a:rPr lang="x-none" sz="2200">
                <a:latin typeface="Arial"/>
              </a:rPr>
              <a:t>Così recita un estratto dalla nota poesia di Malaguzzi, I Cento linguaggi dei bambini: </a:t>
            </a:r>
            <a:endParaRPr/>
          </a:p>
          <a:p>
            <a:r>
              <a:rPr lang="x-none" sz="2200">
                <a:latin typeface="Arial"/>
              </a:rPr>
              <a:t>“Il bambino ha cento lingue (e poi cento cento cento) ma gliene rubano novantanove. La scuola e la cultura gli separano la testa dal corpo…(omissis)…. Gli dicono: che il gioco e il lavoro la realtà e la fantasia la scienza e l’immaginazione, il cielo e la terra, la ragione e il sogno sono cose che non stanno insieme. gli dicono insomma che il cento non c’è. Il bambino dice: invece il cento c’è.” 
Diceva Malaguzzi: “…i bambini costruiscono la propria intelligenza. Gli adulti devono fornire loro le attività ed il contesto e soprattutto devono essere in grado di ascoltare…”.</a:t>
            </a:r>
            <a:endParaRPr/>
          </a:p>
          <a:p>
            <a:r>
              <a:rPr lang="x-none" sz="2200">
                <a:latin typeface="Arial"/>
              </a:rPr>
              <a:t>“Creatività”, “incertezza”, “intuizione”, “curiosità” sono elementi tipici dell’approccio conoscitivo infantile, il quale poi si alimentano laddove coesistano la motivazione e il piacere dell’apprendere.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73" name="TextShape 2"/>
          <p:cNvSpPr txBox="1"/>
          <p:nvPr/>
        </p:nvSpPr>
        <p:spPr>
          <a:xfrm>
            <a:off x="504000" y="1769040"/>
            <a:ext cx="9071640" cy="6499080"/>
          </a:xfrm>
          <a:prstGeom prst="rect">
            <a:avLst/>
          </a:prstGeom>
          <a:noFill/>
          <a:ln>
            <a:noFill/>
          </a:ln>
        </p:spPr>
        <p:txBody>
          <a:bodyPr lIns="0" tIns="0" rIns="0" bIns="0"/>
          <a:lstStyle/>
          <a:p>
            <a:r>
              <a:rPr lang="x-none" sz="2200">
                <a:latin typeface="Arial"/>
              </a:rPr>
              <a:t>Annamaria Testa, che da vent’anni si occupa di comunicazione, ha tenuto una tavola rotonda virtuale sul tema della creatività: il risultato di questo esperimento è racchiuso nel saggio “La creatività a più voci”. </a:t>
            </a:r>
            <a:endParaRPr dirty="0"/>
          </a:p>
          <a:p>
            <a:endParaRPr lang="it-IT" sz="2200" dirty="0" smtClean="0">
              <a:latin typeface="Arial"/>
            </a:endParaRPr>
          </a:p>
          <a:p>
            <a:endParaRPr lang="it-IT" sz="2200" dirty="0">
              <a:latin typeface="Arial"/>
            </a:endParaRPr>
          </a:p>
          <a:p>
            <a:r>
              <a:rPr lang="x-none" sz="2200" smtClean="0">
                <a:latin typeface="Arial"/>
              </a:rPr>
              <a:t>Nell’opera </a:t>
            </a:r>
            <a:r>
              <a:rPr lang="x-none" sz="2200">
                <a:latin typeface="Arial"/>
              </a:rPr>
              <a:t>viene citato da più autori l’antropologo Gregory Bateson e, in particolare, la sua distinzione fra i vari gradi di apprendimento dell’individuo. </a:t>
            </a:r>
            <a:r>
              <a:rPr lang="it-IT" sz="2200" dirty="0">
                <a:latin typeface="Arial"/>
              </a:rPr>
              <a:t> </a:t>
            </a:r>
            <a:endParaRPr lang="it-IT" sz="2200" dirty="0" smtClean="0">
              <a:latin typeface="Arial"/>
            </a:endParaRPr>
          </a:p>
          <a:p>
            <a:endParaRPr lang="it-IT" sz="2200" dirty="0">
              <a:latin typeface="Arial"/>
            </a:endParaRPr>
          </a:p>
          <a:p>
            <a:r>
              <a:rPr lang="x-none" sz="2200" smtClean="0">
                <a:latin typeface="Arial"/>
              </a:rPr>
              <a:t>Durante </a:t>
            </a:r>
            <a:r>
              <a:rPr lang="x-none" sz="2200">
                <a:latin typeface="Arial"/>
              </a:rPr>
              <a:t>l'infanzia, l'arte consente di imparare a imparare (per Bateson, il</a:t>
            </a:r>
            <a:r>
              <a:rPr lang="x-none" sz="2200" i="1">
                <a:latin typeface="Arial"/>
              </a:rPr>
              <a:t> </a:t>
            </a:r>
            <a:r>
              <a:rPr lang="x-none" sz="2200" i="1" smtClean="0">
                <a:latin typeface="Arial"/>
              </a:rPr>
              <a:t>deutero-apprendimento</a:t>
            </a:r>
            <a:r>
              <a:rPr lang="it-IT" sz="2200" dirty="0" smtClean="0">
                <a:latin typeface="Arial"/>
              </a:rPr>
              <a:t>,.</a:t>
            </a:r>
            <a:endParaRPr dirty="0"/>
          </a:p>
          <a:p>
            <a:endParaRPr dirty="0"/>
          </a:p>
          <a:p>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75" name="TextShape 2"/>
          <p:cNvSpPr txBox="1"/>
          <p:nvPr/>
        </p:nvSpPr>
        <p:spPr>
          <a:xfrm>
            <a:off x="504000" y="971525"/>
            <a:ext cx="9071640" cy="7558675"/>
          </a:xfrm>
          <a:prstGeom prst="rect">
            <a:avLst/>
          </a:prstGeom>
          <a:noFill/>
          <a:ln>
            <a:noFill/>
          </a:ln>
        </p:spPr>
        <p:txBody>
          <a:bodyPr lIns="0" tIns="0" rIns="0" bIns="0"/>
          <a:lstStyle/>
          <a:p>
            <a:r>
              <a:rPr lang="x-none" sz="2200">
                <a:latin typeface="Arial"/>
              </a:rPr>
              <a:t> Vertecchi/pedagogia sperimentale Roma Tre –, De Mauro/linguistica generale La Sapienza, Oliverio/psico-biologia e psico-farmacologia del Cnr – convergono sui seguenti punti</a:t>
            </a:r>
            <a:r>
              <a:rPr lang="x-none" sz="2200" smtClean="0">
                <a:latin typeface="Arial"/>
              </a:rPr>
              <a:t>:</a:t>
            </a:r>
            <a:endParaRPr lang="it-IT" sz="2200" dirty="0" smtClean="0">
              <a:latin typeface="Arial"/>
            </a:endParaRPr>
          </a:p>
          <a:p>
            <a:endParaRPr dirty="0"/>
          </a:p>
          <a:p>
            <a:r>
              <a:rPr lang="x-none" sz="2200">
                <a:latin typeface="Arial"/>
              </a:rPr>
              <a:t>- l’importanza del pensiero analogico (l’emisfero destro) per lo sviluppo della creatività e </a:t>
            </a:r>
            <a:r>
              <a:rPr lang="it-IT" sz="2200" dirty="0">
                <a:latin typeface="Arial"/>
              </a:rPr>
              <a:t> </a:t>
            </a:r>
            <a:r>
              <a:rPr lang="it-IT" sz="2200" dirty="0" smtClean="0">
                <a:latin typeface="Arial"/>
              </a:rPr>
              <a:t>l’apprendimento </a:t>
            </a:r>
            <a:r>
              <a:rPr lang="x-none" sz="2200" smtClean="0">
                <a:latin typeface="Arial"/>
              </a:rPr>
              <a:t>del </a:t>
            </a:r>
            <a:r>
              <a:rPr lang="x-none" sz="2200">
                <a:latin typeface="Arial"/>
              </a:rPr>
              <a:t>bambino che, intorno ai tre anni “elabora mappature relazionali”;
- la necessità di lasciare spazio alla (apparente) “perdita di tempo”, che ingenera “saperi e immaginazioni, costruiti sull’esperienza e sull’osservazione”; 
- la creazione di una “cultura densa di elementi simbolici….che si costruisca attraverso l’inutilità, ossia attraverso acquisizioni che è del tutto improbabile possano essere direttamente impiegate per l’inserimento in attività produttive.”</a:t>
            </a:r>
            <a:endParaRPr dirty="0"/>
          </a:p>
          <a:p>
            <a:r>
              <a:rPr lang="x-none" sz="2200">
                <a:latin typeface="Arial"/>
              </a:rPr>
              <a:t>Per Vertecchi “la letteratura, l’arte, la storia e la musica” sono espressioni preziose di una </a:t>
            </a:r>
            <a:r>
              <a:rPr lang="x-none" sz="2200" i="1">
                <a:latin typeface="Arial"/>
              </a:rPr>
              <a:t>inutilità</a:t>
            </a:r>
            <a:r>
              <a:rPr lang="x-none" sz="2200">
                <a:latin typeface="Arial"/>
              </a:rPr>
              <a:t>, “utile per sviluppare le capacità non solo di minoranze favorite, ma dell’insieme della popolazione”.</a:t>
            </a:r>
            <a:endParaRPr dirty="0"/>
          </a:p>
          <a:p>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Bibliografia</a:t>
            </a:r>
            <a:endParaRPr/>
          </a:p>
        </p:txBody>
      </p:sp>
      <p:sp>
        <p:nvSpPr>
          <p:cNvPr id="77" name="TextShape 2"/>
          <p:cNvSpPr txBox="1"/>
          <p:nvPr/>
        </p:nvSpPr>
        <p:spPr>
          <a:xfrm>
            <a:off x="504000" y="1403573"/>
            <a:ext cx="9071640" cy="15485467"/>
          </a:xfrm>
          <a:prstGeom prst="rect">
            <a:avLst/>
          </a:prstGeom>
          <a:noFill/>
          <a:ln>
            <a:noFill/>
          </a:ln>
        </p:spPr>
        <p:txBody>
          <a:bodyPr lIns="0" tIns="0" rIns="0" bIns="0"/>
          <a:lstStyle/>
          <a:p>
            <a:r>
              <a:rPr lang="x-none" sz="2200">
                <a:latin typeface="Arial"/>
              </a:rPr>
              <a:t>
Bateson, G., </a:t>
            </a:r>
            <a:r>
              <a:rPr lang="x-none" sz="2200" i="1">
                <a:latin typeface="Arial"/>
              </a:rPr>
              <a:t>Verso un’ecologia della mente</a:t>
            </a:r>
            <a:r>
              <a:rPr lang="x-none" sz="2200">
                <a:latin typeface="Arial"/>
              </a:rPr>
              <a:t>, Adelphi, Milano 1977
Bruner J., </a:t>
            </a:r>
            <a:r>
              <a:rPr lang="x-none" sz="2200" i="1">
                <a:latin typeface="Arial"/>
              </a:rPr>
              <a:t>The culture of education</a:t>
            </a:r>
            <a:r>
              <a:rPr lang="x-none" sz="2200">
                <a:latin typeface="Arial"/>
              </a:rPr>
              <a:t>, Harvard University Press, 1996
Dallari M., </a:t>
            </a:r>
            <a:r>
              <a:rPr lang="x-none" sz="2200" i="1">
                <a:latin typeface="Arial"/>
              </a:rPr>
              <a:t>L’esperienza pedagogica dell’arte</a:t>
            </a:r>
            <a:r>
              <a:rPr lang="x-none" sz="2200">
                <a:latin typeface="Arial"/>
              </a:rPr>
              <a:t>, La Nuova Italia, Firenze, 1998
Dewey J., </a:t>
            </a:r>
            <a:r>
              <a:rPr lang="x-none" sz="2200" i="1">
                <a:latin typeface="Arial"/>
              </a:rPr>
              <a:t>L’arte come esperienza</a:t>
            </a:r>
            <a:r>
              <a:rPr lang="x-none" sz="2200">
                <a:latin typeface="Arial"/>
              </a:rPr>
              <a:t>, La Nuova Italia, Firenze 1951
Dewey J., </a:t>
            </a:r>
            <a:r>
              <a:rPr lang="x-none" sz="2200" i="1">
                <a:latin typeface="Arial"/>
              </a:rPr>
              <a:t>Educazione all’arte</a:t>
            </a:r>
            <a:r>
              <a:rPr lang="x-none" sz="2200">
                <a:latin typeface="Arial"/>
              </a:rPr>
              <a:t>, La Nuova Italia, Firenze 1977 
Giudici C. e V. Vecchi (a cura di), </a:t>
            </a:r>
            <a:r>
              <a:rPr lang="x-none" sz="2200" i="1">
                <a:latin typeface="Arial"/>
              </a:rPr>
              <a:t>Bambini, arte, artisti. I linguaggi espressivi dei bambini, il linguaggio artistico di Alberto Burri</a:t>
            </a:r>
            <a:r>
              <a:rPr lang="x-none" sz="2200">
                <a:latin typeface="Arial"/>
              </a:rPr>
              <a:t>, Reggio Children Editore 2003
Malaguzzi L., </a:t>
            </a:r>
            <a:r>
              <a:rPr lang="x-none" sz="2200" i="1">
                <a:latin typeface="Arial"/>
              </a:rPr>
              <a:t>I cento linguaggi dei bambini</a:t>
            </a:r>
            <a:r>
              <a:rPr lang="x-none" sz="2200">
                <a:latin typeface="Arial"/>
              </a:rPr>
              <a:t>, Edizioni Junior 1995
Marucci L., </a:t>
            </a:r>
            <a:r>
              <a:rPr lang="x-none" sz="2200" i="1">
                <a:latin typeface="Arial"/>
              </a:rPr>
              <a:t>Viaggi nell’arte. Creativa Mente Incontro con Bruno Munari</a:t>
            </a:r>
            <a:r>
              <a:rPr lang="x-none" sz="2200">
                <a:latin typeface="Arial"/>
              </a:rPr>
              <a:t>, Edizione Cauda Pavonis 1986
Montessori M., </a:t>
            </a:r>
            <a:r>
              <a:rPr lang="x-none" sz="2200" i="1">
                <a:latin typeface="Arial"/>
              </a:rPr>
              <a:t>Come educare il potenziale umano</a:t>
            </a:r>
            <a:r>
              <a:rPr lang="x-none" sz="2200">
                <a:latin typeface="Arial"/>
              </a:rPr>
              <a:t>, Milano, Garzanti 1992
Munari, B.,</a:t>
            </a:r>
            <a:r>
              <a:rPr lang="x-none" sz="2200" i="1">
                <a:latin typeface="Arial"/>
              </a:rPr>
              <a:t> Fantasia</a:t>
            </a:r>
            <a:r>
              <a:rPr lang="x-none" sz="2200">
                <a:latin typeface="Arial"/>
              </a:rPr>
              <a:t>, Editori Laterza 1977
Testa A., </a:t>
            </a:r>
            <a:r>
              <a:rPr lang="x-none" sz="2200" i="1">
                <a:latin typeface="Arial"/>
              </a:rPr>
              <a:t>La creatività a più voci</a:t>
            </a:r>
            <a:r>
              <a:rPr lang="x-none" sz="2200">
                <a:latin typeface="Arial"/>
              </a:rPr>
              <a:t>, Editori Laterza 2005</a:t>
            </a:r>
            <a:endParaRPr dirty="0"/>
          </a:p>
          <a:p>
            <a:r>
              <a:rPr lang="x-none" sz="2200">
                <a:latin typeface="Arial"/>
              </a:rPr>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42" name="TextShape 2"/>
          <p:cNvSpPr txBox="1"/>
          <p:nvPr/>
        </p:nvSpPr>
        <p:spPr>
          <a:xfrm>
            <a:off x="504000" y="1769040"/>
            <a:ext cx="9071640" cy="4384800"/>
          </a:xfrm>
          <a:prstGeom prst="rect">
            <a:avLst/>
          </a:prstGeom>
          <a:noFill/>
          <a:ln>
            <a:noFill/>
          </a:ln>
        </p:spPr>
        <p:txBody>
          <a:bodyPr lIns="0" tIns="0" rIns="0" bIns="0"/>
          <a:lstStyle/>
          <a:p>
            <a:pPr lvl="1">
              <a:buSzPct val="45000"/>
              <a:buFont typeface="StarSymbol"/>
              <a:buChar char=""/>
            </a:pPr>
            <a:r>
              <a:rPr lang="x-none" sz="2200">
                <a:latin typeface="Arial"/>
              </a:rPr>
              <a:t>Un sottile </a:t>
            </a:r>
            <a:r>
              <a:rPr lang="x-none" sz="2200" i="1">
                <a:latin typeface="Arial"/>
              </a:rPr>
              <a:t>fil rouge</a:t>
            </a:r>
            <a:r>
              <a:rPr lang="x-none" sz="2200">
                <a:latin typeface="Arial"/>
              </a:rPr>
              <a:t> collega la pratica di attività artistiche alle abilità</a:t>
            </a:r>
            <a:endParaRPr/>
          </a:p>
          <a:p>
            <a:pPr lvl="1">
              <a:buSzPct val="45000"/>
              <a:buFont typeface="StarSymbol"/>
              <a:buChar char=""/>
            </a:pPr>
            <a:r>
              <a:rPr lang="x-none" sz="2200">
                <a:latin typeface="Arial"/>
              </a:rPr>
              <a:t>comunicative e allo sviluppo fisico-cognitivo-emotivo durante</a:t>
            </a:r>
            <a:endParaRPr/>
          </a:p>
          <a:p>
            <a:pPr lvl="1">
              <a:buSzPct val="45000"/>
              <a:buFont typeface="StarSymbol"/>
              <a:buChar char=""/>
            </a:pPr>
            <a:r>
              <a:rPr lang="x-none" sz="2200">
                <a:latin typeface="Arial"/>
              </a:rPr>
              <a:t>l’infanzia. </a:t>
            </a:r>
            <a:endParaRPr/>
          </a:p>
          <a:p>
            <a:pPr lvl="1">
              <a:buSzPct val="45000"/>
              <a:buFont typeface="StarSymbol"/>
              <a:buChar char=""/>
            </a:pPr>
            <a:r>
              <a:rPr lang="x-none" sz="2200">
                <a:latin typeface="Arial"/>
              </a:rPr>
              <a:t>Numerosi studi sembrano infatti dimostrare che, fin dai primissimi</a:t>
            </a:r>
            <a:endParaRPr/>
          </a:p>
          <a:p>
            <a:pPr lvl="1">
              <a:buSzPct val="45000"/>
              <a:buFont typeface="StarSymbol"/>
              <a:buChar char=""/>
            </a:pPr>
            <a:r>
              <a:rPr lang="x-none" sz="2200">
                <a:latin typeface="Arial"/>
              </a:rPr>
              <a:t>anni di vita del bambino, l’arte contribuisce a:</a:t>
            </a:r>
            <a:endParaRPr/>
          </a:p>
          <a:p>
            <a:pPr lvl="1">
              <a:buSzPct val="45000"/>
              <a:buFont typeface="StarSymbol"/>
              <a:buChar char=""/>
            </a:pPr>
            <a:r>
              <a:rPr lang="x-none" sz="2200">
                <a:latin typeface="Arial"/>
              </a:rPr>
              <a:t>migliorarne le capacità espressive, </a:t>
            </a:r>
            <a:endParaRPr/>
          </a:p>
          <a:p>
            <a:pPr lvl="1">
              <a:buSzPct val="45000"/>
              <a:buFont typeface="StarSymbol"/>
              <a:buChar char=""/>
            </a:pPr>
            <a:r>
              <a:rPr lang="x-none" sz="2200">
                <a:latin typeface="Arial"/>
              </a:rPr>
              <a:t>favorire l’apprendimento logico – matematico e linguistico</a:t>
            </a:r>
            <a:endParaRPr/>
          </a:p>
          <a:p>
            <a:pPr lvl="1">
              <a:buSzPct val="45000"/>
              <a:buFont typeface="StarSymbol"/>
              <a:buChar char=""/>
            </a:pPr>
            <a:r>
              <a:rPr lang="x-none" sz="2200">
                <a:latin typeface="Arial"/>
              </a:rPr>
              <a:t>rafforzare la consapevolezza di sé</a:t>
            </a:r>
            <a:endParaRPr/>
          </a:p>
          <a:p>
            <a:pPr lvl="1">
              <a:buSzPct val="45000"/>
              <a:buFont typeface="StarSymbol"/>
              <a:buChar char=""/>
            </a:pPr>
            <a:r>
              <a:rPr lang="x-none" sz="2200">
                <a:latin typeface="Arial"/>
              </a:rPr>
              <a:t>liberare le potenzialità creative.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79" name="TextShape 2"/>
          <p:cNvSpPr txBox="1"/>
          <p:nvPr/>
        </p:nvSpPr>
        <p:spPr>
          <a:xfrm>
            <a:off x="504000" y="1043533"/>
            <a:ext cx="9071640" cy="6012107"/>
          </a:xfrm>
          <a:prstGeom prst="rect">
            <a:avLst/>
          </a:prstGeom>
          <a:noFill/>
          <a:ln>
            <a:noFill/>
          </a:ln>
        </p:spPr>
        <p:txBody>
          <a:bodyPr lIns="0" tIns="0" rIns="0" bIns="0"/>
          <a:lstStyle/>
          <a:p>
            <a:r>
              <a:rPr lang="x-none" sz="2200">
                <a:latin typeface="Arial"/>
              </a:rPr>
              <a:t>Sitografia</a:t>
            </a:r>
            <a:endParaRPr dirty="0"/>
          </a:p>
          <a:p>
            <a:r>
              <a:rPr lang="x-none" sz="1400">
                <a:latin typeface="Arial"/>
              </a:rPr>
              <a:t>www.arteinerba.it
www.artoteca.it
www.brunomunari.it
www.childrensmuseums.org
www.didart.net
www.educare.it
www.educazioneemotiva.it
www.edutopia.org
www.fondazione-mariani.org
www.fondazionemerz.org/it/dipartimento-educazione
www.giannirodari.it
www.hands-on-international.net
www.lableo.it
www.mambo-bologna.org/dipartimentoeducativo
www.mariamontessori.it
www.mode.unibo.it
www.mus-e.it
http://www.natiperlamusica.it/npm
www.operaeducation.org
www.osservatorinoedisegnala.com
www.raiyoyo.it
www.raggiodiluce.eu
www.reggiochildren.it
www.sistemamusei.ra.it</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44" name="TextShape 2"/>
          <p:cNvSpPr txBox="1"/>
          <p:nvPr/>
        </p:nvSpPr>
        <p:spPr>
          <a:xfrm>
            <a:off x="504000" y="1769040"/>
            <a:ext cx="9071640" cy="6068880"/>
          </a:xfrm>
          <a:prstGeom prst="rect">
            <a:avLst/>
          </a:prstGeom>
          <a:noFill/>
          <a:ln>
            <a:noFill/>
          </a:ln>
        </p:spPr>
        <p:txBody>
          <a:bodyPr lIns="0" tIns="0" rIns="0" bIns="0"/>
          <a:lstStyle/>
          <a:p>
            <a:pPr lvl="1">
              <a:buSzPct val="45000"/>
              <a:buFont typeface="StarSymbol"/>
              <a:buChar char=""/>
            </a:pPr>
            <a:r>
              <a:rPr lang="x-none" sz="2200">
                <a:latin typeface="Arial"/>
              </a:rPr>
              <a:t>John Dewey, pedagogista americano, affermò con convinzione</a:t>
            </a:r>
            <a:endParaRPr/>
          </a:p>
          <a:p>
            <a:pPr lvl="1">
              <a:buSzPct val="45000"/>
              <a:buFont typeface="StarSymbol"/>
              <a:buChar char=""/>
            </a:pPr>
            <a:r>
              <a:rPr lang="x-none" sz="2200">
                <a:latin typeface="Arial"/>
              </a:rPr>
              <a:t>l’idea che l’arte fosse il mezzo più indicato per utilizzare, in</a:t>
            </a:r>
            <a:endParaRPr/>
          </a:p>
          <a:p>
            <a:pPr lvl="1">
              <a:buSzPct val="45000"/>
              <a:buFont typeface="StarSymbol"/>
              <a:buChar char=""/>
            </a:pPr>
            <a:r>
              <a:rPr lang="x-none" sz="2200">
                <a:latin typeface="Arial"/>
              </a:rPr>
              <a:t>maniera costruttiva, l’energia creativa racchiusa nel bambino.</a:t>
            </a:r>
            <a:endParaRPr/>
          </a:p>
          <a:p>
            <a:pPr lvl="1">
              <a:buSzPct val="45000"/>
              <a:buFont typeface="StarSymbol"/>
              <a:buChar char=""/>
            </a:pPr>
            <a:r>
              <a:rPr lang="x-none" sz="2200">
                <a:latin typeface="Arial"/>
              </a:rPr>
              <a:t>L'arte non è un’esperienza a se stante, ma va messa in relazione</a:t>
            </a:r>
            <a:endParaRPr/>
          </a:p>
          <a:p>
            <a:pPr lvl="1">
              <a:buSzPct val="45000"/>
              <a:buFont typeface="StarSymbol"/>
              <a:buChar char=""/>
            </a:pPr>
            <a:r>
              <a:rPr lang="x-none" sz="2200">
                <a:latin typeface="Arial"/>
              </a:rPr>
              <a:t>alla psicologia dei singoli individui e alle realtà socio-culturali da</a:t>
            </a:r>
            <a:endParaRPr/>
          </a:p>
          <a:p>
            <a:pPr lvl="1">
              <a:buSzPct val="45000"/>
              <a:buFont typeface="StarSymbol"/>
              <a:buChar char=""/>
            </a:pPr>
            <a:r>
              <a:rPr lang="x-none" sz="2200">
                <a:latin typeface="Arial"/>
              </a:rPr>
              <a:t>cui scaturisce.  Il fine dell’attività creativa del bambino non sono</a:t>
            </a:r>
            <a:endParaRPr/>
          </a:p>
          <a:p>
            <a:pPr lvl="1">
              <a:buSzPct val="45000"/>
              <a:buFont typeface="StarSymbol"/>
              <a:buChar char=""/>
            </a:pPr>
            <a:r>
              <a:rPr lang="x-none" sz="2200">
                <a:latin typeface="Arial"/>
              </a:rPr>
              <a:t>“manufatti” che  realizza, quanto lo sviluppo di : </a:t>
            </a:r>
            <a:endParaRPr/>
          </a:p>
          <a:p>
            <a:pPr lvl="1">
              <a:buSzPct val="45000"/>
              <a:buFont typeface="StarSymbol"/>
              <a:buChar char=""/>
            </a:pPr>
            <a:r>
              <a:rPr lang="x-none" sz="2200">
                <a:latin typeface="Arial"/>
              </a:rPr>
              <a:t>capacità osservative, mnemoniche e di immaginazione</a:t>
            </a:r>
            <a:endParaRPr/>
          </a:p>
          <a:p>
            <a:pPr lvl="1">
              <a:buSzPct val="45000"/>
              <a:buFont typeface="StarSymbol"/>
              <a:buChar char=""/>
            </a:pPr>
            <a:r>
              <a:rPr lang="x-none" sz="2200">
                <a:latin typeface="Arial"/>
              </a:rPr>
              <a:t>Esse conferiscono all’individuo buone capacità di conoscenza di</a:t>
            </a:r>
            <a:endParaRPr/>
          </a:p>
          <a:p>
            <a:pPr lvl="1">
              <a:buSzPct val="45000"/>
              <a:buFont typeface="StarSymbol"/>
              <a:buChar char=""/>
            </a:pPr>
            <a:r>
              <a:rPr lang="x-none" sz="2200">
                <a:latin typeface="Arial"/>
              </a:rPr>
              <a:t>sé, di orientamento nella realtà e di risoluzione dei problemi.</a:t>
            </a:r>
            <a:endParaRPr/>
          </a:p>
          <a:p>
            <a:pPr lvl="1">
              <a:buSzPct val="45000"/>
              <a:buFont typeface="StarSymbol"/>
              <a:buChar char=""/>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46" name="TextShape 2"/>
          <p:cNvSpPr txBox="1"/>
          <p:nvPr/>
        </p:nvSpPr>
        <p:spPr>
          <a:xfrm>
            <a:off x="504000" y="1769040"/>
            <a:ext cx="9071640" cy="5316840"/>
          </a:xfrm>
          <a:prstGeom prst="rect">
            <a:avLst/>
          </a:prstGeom>
          <a:noFill/>
          <a:ln>
            <a:noFill/>
          </a:ln>
        </p:spPr>
        <p:txBody>
          <a:bodyPr lIns="0" tIns="0" rIns="0" bIns="0"/>
          <a:lstStyle/>
          <a:p>
            <a:pPr lvl="1" algn="just">
              <a:buSzPct val="45000"/>
              <a:buFont typeface="StarSymbol"/>
              <a:buChar char=""/>
            </a:pPr>
            <a:r>
              <a:rPr lang="x-none" sz="2200">
                <a:latin typeface="Arial"/>
              </a:rPr>
              <a:t>In Italia, quasi contemporaneamente a Dewey, Maria Montessori</a:t>
            </a:r>
            <a:endParaRPr/>
          </a:p>
          <a:p>
            <a:pPr lvl="1" algn="just">
              <a:buSzPct val="45000"/>
              <a:buFont typeface="StarSymbol"/>
              <a:buChar char=""/>
            </a:pPr>
            <a:r>
              <a:rPr lang="x-none" sz="2200">
                <a:latin typeface="Arial"/>
              </a:rPr>
              <a:t>elaborò un analogo concetto di “esperienza”, in cui il fare e</a:t>
            </a:r>
            <a:endParaRPr/>
          </a:p>
          <a:p>
            <a:pPr lvl="1" algn="just">
              <a:buSzPct val="45000"/>
              <a:buFont typeface="StarSymbol"/>
              <a:buChar char=""/>
            </a:pPr>
            <a:r>
              <a:rPr lang="x-none" sz="2200">
                <a:latin typeface="Arial"/>
              </a:rPr>
              <a:t>l’azione sono la "manifestazione esterna del pensiero".</a:t>
            </a:r>
            <a:endParaRPr/>
          </a:p>
          <a:p>
            <a:pPr lvl="1" algn="just">
              <a:buSzPct val="45000"/>
              <a:buFont typeface="StarSymbol"/>
              <a:buChar char=""/>
            </a:pPr>
            <a:r>
              <a:rPr lang="x-none" sz="2200">
                <a:latin typeface="Arial"/>
              </a:rPr>
              <a:t>L’esperienza manipolativo-sensoriale, tipica della produzione</a:t>
            </a:r>
            <a:endParaRPr/>
          </a:p>
          <a:p>
            <a:pPr lvl="1" algn="just">
              <a:buSzPct val="45000"/>
              <a:buFont typeface="StarSymbol"/>
              <a:buChar char=""/>
            </a:pPr>
            <a:r>
              <a:rPr lang="x-none" sz="2200">
                <a:latin typeface="Arial"/>
              </a:rPr>
              <a:t>artistica, ha un ruolo centrale in chiave evolutiva e la mano può</a:t>
            </a:r>
            <a:endParaRPr/>
          </a:p>
          <a:p>
            <a:pPr lvl="1" algn="just">
              <a:buSzPct val="45000"/>
              <a:buFont typeface="StarSymbol"/>
              <a:buChar char=""/>
            </a:pPr>
            <a:r>
              <a:rPr lang="x-none" sz="2200">
                <a:latin typeface="Arial"/>
              </a:rPr>
              <a:t>essere considerata una sorta di “protesi” della mente.</a:t>
            </a:r>
            <a:endParaRPr/>
          </a:p>
          <a:p>
            <a:pPr lvl="1" algn="just">
              <a:buSzPct val="45000"/>
              <a:buFont typeface="StarSymbol"/>
              <a:buChar char=""/>
            </a:pPr>
            <a:r>
              <a:rPr lang="x-none" sz="2200">
                <a:latin typeface="Arial"/>
              </a:rPr>
              <a:t>L’attività artistica  è una forma di “ragionamento”.  </a:t>
            </a:r>
            <a:endParaRPr/>
          </a:p>
          <a:p>
            <a:pPr lvl="1" algn="just">
              <a:buSzPct val="45000"/>
              <a:buFont typeface="StarSymbol"/>
              <a:buChar char=""/>
            </a:pPr>
            <a:r>
              <a:rPr lang="x-none" sz="2200">
                <a:latin typeface="Arial"/>
              </a:rPr>
              <a:t>“Percezione visiva” e “pensiero” sono connessi.</a:t>
            </a:r>
            <a:endParaRPr/>
          </a:p>
          <a:p>
            <a:pPr lvl="1" algn="just">
              <a:buSzPct val="45000"/>
              <a:buFont typeface="StarSymbol"/>
              <a:buChar char=""/>
            </a:pPr>
            <a:r>
              <a:rPr lang="x-none" sz="2200">
                <a:latin typeface="Arial"/>
              </a:rPr>
              <a:t>Il lavoro creativo coinvolge numerose capacità: un bambino</a:t>
            </a:r>
            <a:endParaRPr/>
          </a:p>
          <a:p>
            <a:pPr lvl="1" algn="just">
              <a:buSzPct val="45000"/>
              <a:buFont typeface="StarSymbol"/>
              <a:buChar char=""/>
            </a:pPr>
            <a:r>
              <a:rPr lang="x-none" sz="2200">
                <a:latin typeface="Arial"/>
              </a:rPr>
              <a:t>assorto a dipingere, scrivere, danzare, comporre, etc… “pensa”</a:t>
            </a:r>
            <a:endParaRPr/>
          </a:p>
          <a:p>
            <a:pPr lvl="1" algn="just">
              <a:buSzPct val="45000"/>
              <a:buFont typeface="StarSymbol"/>
              <a:buChar char=""/>
            </a:pPr>
            <a:r>
              <a:rPr lang="x-none" sz="2200">
                <a:latin typeface="Arial"/>
              </a:rPr>
              <a:t>con i propri sensi.</a:t>
            </a:r>
            <a:endParaRPr/>
          </a:p>
          <a:p>
            <a:pPr algn="ju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48" name="TextShape 2"/>
          <p:cNvSpPr txBox="1"/>
          <p:nvPr/>
        </p:nvSpPr>
        <p:spPr>
          <a:xfrm>
            <a:off x="504000" y="1769040"/>
            <a:ext cx="9071640" cy="4763880"/>
          </a:xfrm>
          <a:prstGeom prst="rect">
            <a:avLst/>
          </a:prstGeom>
          <a:noFill/>
          <a:ln>
            <a:noFill/>
          </a:ln>
        </p:spPr>
        <p:txBody>
          <a:bodyPr lIns="0" tIns="0" rIns="0" bIns="0"/>
          <a:lstStyle/>
          <a:p>
            <a:pPr algn="just"/>
            <a:r>
              <a:rPr lang="x-none" sz="2200">
                <a:latin typeface="Arial"/>
              </a:rPr>
              <a:t>Dai 3 ai 6 anni di età, il  bambino ha attività psichiche – sensoriali”,</a:t>
            </a:r>
            <a:endParaRPr/>
          </a:p>
          <a:p>
            <a:pPr algn="just"/>
            <a:r>
              <a:rPr lang="x-none" sz="2200">
                <a:latin typeface="Arial"/>
              </a:rPr>
              <a:t>sviluppa i propri sensi concentrandosi sull’osservazione dell’ambiente.</a:t>
            </a:r>
            <a:endParaRPr/>
          </a:p>
          <a:p>
            <a:pPr algn="just"/>
            <a:r>
              <a:rPr lang="x-none" sz="2200">
                <a:latin typeface="Arial"/>
              </a:rPr>
              <a:t>L’approccio infantile, in questa fase, è rivolto più agli stimoli che non a</a:t>
            </a:r>
            <a:endParaRPr/>
          </a:p>
          <a:p>
            <a:pPr algn="just"/>
            <a:r>
              <a:rPr lang="x-none" sz="2200">
                <a:latin typeface="Arial"/>
              </a:rPr>
              <a:t>conoscere “le ragioni delle cose”. Per questo occore  “dirigere</a:t>
            </a:r>
            <a:endParaRPr/>
          </a:p>
          <a:p>
            <a:pPr algn="just"/>
            <a:r>
              <a:rPr lang="x-none" sz="2200">
                <a:latin typeface="Arial"/>
              </a:rPr>
              <a:t>metodicamente gli stimoli sensoriali". </a:t>
            </a:r>
            <a:endParaRPr/>
          </a:p>
          <a:p>
            <a:pPr algn="just"/>
            <a:r>
              <a:rPr lang="x-none" sz="2200">
                <a:latin typeface="Arial"/>
              </a:rPr>
              <a:t>L’azione e la sperimentazione – in</a:t>
            </a:r>
            <a:endParaRPr/>
          </a:p>
          <a:p>
            <a:pPr algn="just"/>
            <a:r>
              <a:rPr lang="x-none" sz="2200">
                <a:latin typeface="Arial"/>
              </a:rPr>
              <a:t>ambito artistico – favoriscono l’educazione sensoriale, divenendo il</a:t>
            </a:r>
            <a:endParaRPr/>
          </a:p>
          <a:p>
            <a:pPr algn="just"/>
            <a:r>
              <a:rPr lang="x-none" sz="2200">
                <a:latin typeface="Arial"/>
              </a:rPr>
              <a:t>presupposto per lo sviluppo dell’intelligenza e per l’estrinsecazione delle</a:t>
            </a:r>
            <a:endParaRPr/>
          </a:p>
          <a:p>
            <a:pPr algn="just"/>
            <a:r>
              <a:rPr lang="x-none" sz="2200">
                <a:latin typeface="Arial"/>
              </a:rPr>
              <a:t>potenzialità interiori.</a:t>
            </a:r>
            <a:endParaRPr/>
          </a:p>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Shape 1"/>
          <p:cNvSpPr txBox="1"/>
          <p:nvPr/>
        </p:nvSpPr>
        <p:spPr>
          <a:xfrm>
            <a:off x="504000" y="301320"/>
            <a:ext cx="9071640" cy="1262160"/>
          </a:xfrm>
          <a:prstGeom prst="rect">
            <a:avLst/>
          </a:prstGeom>
          <a:noFill/>
          <a:ln>
            <a:noFill/>
          </a:ln>
        </p:spPr>
        <p:txBody>
          <a:bodyPr lIns="0" tIns="0" rIns="0" bIns="0" anchor="ctr"/>
          <a:lstStyle/>
          <a:p>
            <a:pPr algn="ctr"/>
            <a:r>
              <a:rPr lang="x-none" sz="2200">
                <a:latin typeface="Arial"/>
              </a:rPr>
              <a:t>I benefici dell’arte nello sviluppo del bambino</a:t>
            </a:r>
            <a:endParaRPr/>
          </a:p>
        </p:txBody>
      </p:sp>
      <p:sp>
        <p:nvSpPr>
          <p:cNvPr id="50" name="TextShape 2"/>
          <p:cNvSpPr txBox="1"/>
          <p:nvPr/>
        </p:nvSpPr>
        <p:spPr>
          <a:xfrm>
            <a:off x="504000" y="1769040"/>
            <a:ext cx="9071640" cy="5532840"/>
          </a:xfrm>
          <a:prstGeom prst="rect">
            <a:avLst/>
          </a:prstGeom>
          <a:noFill/>
          <a:ln>
            <a:noFill/>
          </a:ln>
        </p:spPr>
        <p:txBody>
          <a:bodyPr lIns="0" tIns="0" rIns="0" bIns="0"/>
          <a:lstStyle/>
          <a:p>
            <a:r>
              <a:rPr lang="x-none" sz="2200">
                <a:latin typeface="Arial"/>
              </a:rPr>
              <a:t>Numerosi studi sul legame fra la pratica di attività artistiche e lo sviluppo</a:t>
            </a:r>
            <a:endParaRPr/>
          </a:p>
          <a:p>
            <a:r>
              <a:rPr lang="x-none" sz="2200">
                <a:latin typeface="Arial"/>
              </a:rPr>
              <a:t>delle capacità cerebrali dell’individuo durante la prima infanzia.</a:t>
            </a:r>
            <a:endParaRPr/>
          </a:p>
          <a:p>
            <a:r>
              <a:rPr lang="x-none" sz="2200">
                <a:latin typeface="Arial"/>
              </a:rPr>
              <a:t>Il dibattito si è fatto ancora più interessante con la diffusione delle neuroscienze.</a:t>
            </a:r>
            <a:endParaRPr/>
          </a:p>
          <a:p>
            <a:r>
              <a:rPr lang="x-none" sz="2200">
                <a:latin typeface="Arial"/>
              </a:rPr>
              <a:t>L’arte, nelle sue forme più varie (arti visive, musica, teatro, danza, etc.),</a:t>
            </a:r>
            <a:endParaRPr/>
          </a:p>
          <a:p>
            <a:r>
              <a:rPr lang="x-none" sz="2200">
                <a:latin typeface="Arial"/>
              </a:rPr>
              <a:t>coinvolge infatti tutti i sensi del bambino e ne rafforza le competenze</a:t>
            </a:r>
            <a:endParaRPr/>
          </a:p>
          <a:p>
            <a:r>
              <a:rPr lang="x-none" sz="2200">
                <a:latin typeface="Arial"/>
              </a:rPr>
              <a:t>cognitive, socio-emozionali e multisensoriali. </a:t>
            </a:r>
            <a:endParaRPr/>
          </a:p>
          <a:p>
            <a:r>
              <a:rPr lang="x-none" sz="2200">
                <a:latin typeface="Arial"/>
              </a:rPr>
              <a:t>Durante la crescita, l'arte continua ad influenzare lo sviluppo del cervello,</a:t>
            </a:r>
            <a:endParaRPr/>
          </a:p>
          <a:p>
            <a:r>
              <a:rPr lang="x-none" sz="2200">
                <a:latin typeface="Arial"/>
              </a:rPr>
              <a:t>le abilità, la creatività e l’autostima, favorendo  l’interazione con il mondo</a:t>
            </a:r>
            <a:endParaRPr/>
          </a:p>
          <a:p>
            <a:r>
              <a:rPr lang="x-none" sz="2200">
                <a:latin typeface="Arial"/>
              </a:rPr>
              <a:t>esterno e fornendo tutta una serie di abilità che agevolano l’espressione</a:t>
            </a:r>
            <a:endParaRPr/>
          </a:p>
          <a:p>
            <a:r>
              <a:rPr lang="x-none" sz="2200">
                <a:latin typeface="Arial"/>
              </a:rPr>
              <a:t>di sé e la comunicazione.</a:t>
            </a:r>
            <a:endParaRPr/>
          </a:p>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extShape 1"/>
          <p:cNvSpPr txBox="1"/>
          <p:nvPr/>
        </p:nvSpPr>
        <p:spPr>
          <a:xfrm>
            <a:off x="504000" y="301320"/>
            <a:ext cx="9071640" cy="1262160"/>
          </a:xfrm>
          <a:prstGeom prst="rect">
            <a:avLst/>
          </a:prstGeom>
          <a:noFill/>
          <a:ln>
            <a:noFill/>
          </a:ln>
        </p:spPr>
        <p:txBody>
          <a:bodyPr lIns="0" tIns="0" rIns="0" bIns="0" anchor="ctr"/>
          <a:lstStyle/>
          <a:p>
            <a:pPr algn="ctr"/>
            <a:endParaRPr/>
          </a:p>
        </p:txBody>
      </p:sp>
      <p:sp>
        <p:nvSpPr>
          <p:cNvPr id="52" name="TextShape 2"/>
          <p:cNvSpPr txBox="1"/>
          <p:nvPr/>
        </p:nvSpPr>
        <p:spPr>
          <a:xfrm>
            <a:off x="504000" y="1769040"/>
            <a:ext cx="9071640" cy="5434920"/>
          </a:xfrm>
          <a:prstGeom prst="rect">
            <a:avLst/>
          </a:prstGeom>
          <a:noFill/>
          <a:ln>
            <a:noFill/>
          </a:ln>
        </p:spPr>
        <p:txBody>
          <a:bodyPr lIns="0" tIns="0" rIns="0" bIns="0"/>
          <a:lstStyle/>
          <a:p>
            <a:endParaRPr/>
          </a:p>
          <a:p>
            <a:r>
              <a:rPr lang="x-none" sz="2200">
                <a:latin typeface="Arial"/>
              </a:rPr>
              <a:t>Erik Erikson, in “Infanzia e Società”, suddivide lo sviluppo  dell’individuo in otto fasi.</a:t>
            </a:r>
            <a:endParaRPr/>
          </a:p>
          <a:p>
            <a:r>
              <a:rPr lang="x-none" sz="2200">
                <a:latin typeface="Arial"/>
              </a:rPr>
              <a:t>Le  prime quattro sono relative al periodo dell’infanzia e rigurdano: lo  sviluppo cognitivo, emozionale, sociale e motorio. </a:t>
            </a:r>
            <a:endParaRPr/>
          </a:p>
          <a:p>
            <a:r>
              <a:rPr lang="x-none" sz="2200">
                <a:latin typeface="Arial"/>
              </a:rPr>
              <a:t>Bisogna compiere numerose esperienze in ciascuno di questi quattro ambiti per diventare adulti “sani, felici e produttivi”.</a:t>
            </a:r>
            <a:endParaRPr/>
          </a:p>
          <a:p>
            <a:r>
              <a:rPr lang="x-none" sz="2200">
                <a:latin typeface="Arial"/>
              </a:rPr>
              <a:t>In epoca più recente, anche Elliot Eisner(10) approfondsce il tema del ruolo dell’arte in percorsi educativi scolastici.</a:t>
            </a:r>
            <a:endParaRPr/>
          </a:p>
          <a:p>
            <a:r>
              <a:rPr lang="x-none" sz="2200">
                <a:latin typeface="Arial"/>
              </a:rPr>
              <a:t>Il pensiero di entrambi si riassume con la ripartizione nelle quattro</a:t>
            </a:r>
            <a:endParaRPr/>
          </a:p>
          <a:p>
            <a:r>
              <a:rPr lang="x-none" sz="2200">
                <a:latin typeface="Arial"/>
              </a:rPr>
              <a:t> macroaree sopra elencate (cognitiva, emozionale, sociale, motoria..)</a:t>
            </a:r>
            <a:endParaRPr/>
          </a:p>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Aspetti cognitivi</a:t>
            </a:r>
            <a:endParaRPr/>
          </a:p>
        </p:txBody>
      </p:sp>
      <p:sp>
        <p:nvSpPr>
          <p:cNvPr id="54" name="TextShape 2"/>
          <p:cNvSpPr txBox="1"/>
          <p:nvPr/>
        </p:nvSpPr>
        <p:spPr>
          <a:xfrm>
            <a:off x="504000" y="1769040"/>
            <a:ext cx="9071640" cy="5169960"/>
          </a:xfrm>
          <a:prstGeom prst="rect">
            <a:avLst/>
          </a:prstGeom>
          <a:noFill/>
          <a:ln>
            <a:noFill/>
          </a:ln>
        </p:spPr>
        <p:txBody>
          <a:bodyPr lIns="0" tIns="0" rIns="0" bIns="0"/>
          <a:lstStyle/>
          <a:p>
            <a:pPr lvl="1">
              <a:buSzPct val="45000"/>
              <a:buFont typeface="StarSymbol"/>
              <a:buChar char=""/>
            </a:pPr>
            <a:endParaRPr dirty="0"/>
          </a:p>
          <a:p>
            <a:r>
              <a:rPr lang="x-none" sz="2200">
                <a:latin typeface="Arial"/>
              </a:rPr>
              <a:t>Le arti promuovono:</a:t>
            </a:r>
            <a:endParaRPr dirty="0"/>
          </a:p>
          <a:p>
            <a:endParaRPr dirty="0"/>
          </a:p>
          <a:p>
            <a:r>
              <a:rPr lang="x-none" sz="2200">
                <a:latin typeface="Arial"/>
              </a:rPr>
              <a:t> </a:t>
            </a:r>
            <a:endParaRPr dirty="0"/>
          </a:p>
          <a:p>
            <a:pPr>
              <a:buSzPct val="45000"/>
            </a:pPr>
            <a:r>
              <a:rPr lang="x-none" sz="2200">
                <a:latin typeface="Arial"/>
              </a:rPr>
              <a:t>lo sviluppo di capacità di problem </a:t>
            </a:r>
            <a:r>
              <a:rPr lang="x-none" sz="2200" smtClean="0">
                <a:latin typeface="Arial"/>
              </a:rPr>
              <a:t>solving</a:t>
            </a:r>
            <a:endParaRPr lang="it-IT" sz="2200" dirty="0" smtClean="0">
              <a:latin typeface="Arial"/>
            </a:endParaRPr>
          </a:p>
          <a:p>
            <a:pPr>
              <a:buSzPct val="45000"/>
              <a:buFont typeface="StarSymbol"/>
              <a:buChar char=""/>
            </a:pPr>
            <a:endParaRPr dirty="0"/>
          </a:p>
          <a:p>
            <a:pPr>
              <a:buSzPct val="45000"/>
            </a:pPr>
            <a:r>
              <a:rPr lang="x-none" sz="2200">
                <a:latin typeface="Arial"/>
              </a:rPr>
              <a:t>un approccio aperto alla soluzione dei problemi </a:t>
            </a:r>
            <a:endParaRPr dirty="0"/>
          </a:p>
          <a:p>
            <a:pPr>
              <a:buSzPct val="45000"/>
            </a:pPr>
            <a:endParaRPr lang="it-IT" sz="2200" dirty="0" smtClean="0">
              <a:latin typeface="Arial"/>
            </a:endParaRPr>
          </a:p>
          <a:p>
            <a:pPr>
              <a:buSzPct val="45000"/>
            </a:pPr>
            <a:r>
              <a:rPr lang="x-none" sz="2200" smtClean="0">
                <a:latin typeface="Arial"/>
              </a:rPr>
              <a:t>l</a:t>
            </a:r>
            <a:r>
              <a:rPr lang="x-none" sz="2200">
                <a:latin typeface="Arial"/>
              </a:rPr>
              <a:t>' elaborazione di prospettive multiple sulla realtà</a:t>
            </a:r>
            <a:endParaRPr dirty="0"/>
          </a:p>
          <a:p>
            <a:pPr>
              <a:buSzPct val="45000"/>
            </a:pPr>
            <a:endParaRPr lang="it-IT" sz="2200" dirty="0" smtClean="0">
              <a:latin typeface="Arial"/>
            </a:endParaRPr>
          </a:p>
          <a:p>
            <a:pPr>
              <a:buSzPct val="45000"/>
            </a:pPr>
            <a:r>
              <a:rPr lang="x-none" sz="2200" smtClean="0">
                <a:latin typeface="Arial"/>
              </a:rPr>
              <a:t>la </a:t>
            </a:r>
            <a:r>
              <a:rPr lang="x-none" sz="2200">
                <a:latin typeface="Arial"/>
              </a:rPr>
              <a:t>capacità di modificare le cose “con” e “attraverso” i materiali</a:t>
            </a:r>
            <a:endParaRPr dirty="0"/>
          </a:p>
          <a:p>
            <a:pPr>
              <a:buSzPct val="45000"/>
              <a:buFont typeface="StarSymbol"/>
              <a:buChar char=""/>
            </a:pPr>
            <a:endParaRPr dirty="0"/>
          </a:p>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Shape 1"/>
          <p:cNvSpPr txBox="1"/>
          <p:nvPr/>
        </p:nvSpPr>
        <p:spPr>
          <a:xfrm>
            <a:off x="504000" y="301320"/>
            <a:ext cx="9071640" cy="1262160"/>
          </a:xfrm>
          <a:prstGeom prst="rect">
            <a:avLst/>
          </a:prstGeom>
          <a:noFill/>
          <a:ln>
            <a:noFill/>
          </a:ln>
        </p:spPr>
        <p:txBody>
          <a:bodyPr lIns="0" tIns="0" rIns="0" bIns="0" anchor="ctr"/>
          <a:lstStyle/>
          <a:p>
            <a:pPr algn="ctr"/>
            <a:r>
              <a:rPr lang="x-none" sz="4400">
                <a:latin typeface="Arial"/>
              </a:rPr>
              <a:t>Sviluppo emotivo</a:t>
            </a:r>
            <a:endParaRPr/>
          </a:p>
        </p:txBody>
      </p:sp>
      <p:sp>
        <p:nvSpPr>
          <p:cNvPr id="56" name="TextShape 2"/>
          <p:cNvSpPr txBox="1"/>
          <p:nvPr/>
        </p:nvSpPr>
        <p:spPr>
          <a:xfrm>
            <a:off x="504000" y="1769040"/>
            <a:ext cx="9071640" cy="4452840"/>
          </a:xfrm>
          <a:prstGeom prst="rect">
            <a:avLst/>
          </a:prstGeom>
          <a:noFill/>
          <a:ln>
            <a:noFill/>
          </a:ln>
        </p:spPr>
        <p:txBody>
          <a:bodyPr lIns="0" tIns="0" rIns="0" bIns="0"/>
          <a:lstStyle/>
          <a:p>
            <a:r>
              <a:rPr lang="x-none" sz="2200">
                <a:latin typeface="Arial"/>
              </a:rPr>
              <a:t>Le arti incoraggiano:</a:t>
            </a:r>
            <a:endParaRPr dirty="0"/>
          </a:p>
          <a:p>
            <a:pPr>
              <a:buSzPct val="45000"/>
            </a:pPr>
            <a:endParaRPr lang="it-IT" sz="2200" dirty="0">
              <a:latin typeface="Arial"/>
            </a:endParaRPr>
          </a:p>
          <a:p>
            <a:pPr>
              <a:buSzPct val="45000"/>
            </a:pPr>
            <a:r>
              <a:rPr lang="x-none" sz="2200" smtClean="0">
                <a:latin typeface="Arial"/>
              </a:rPr>
              <a:t>la </a:t>
            </a:r>
            <a:r>
              <a:rPr lang="x-none" sz="2200">
                <a:latin typeface="Arial"/>
              </a:rPr>
              <a:t>creatività e l’auto-espressione</a:t>
            </a:r>
            <a:endParaRPr dirty="0"/>
          </a:p>
          <a:p>
            <a:pPr>
              <a:buSzPct val="45000"/>
            </a:pPr>
            <a:endParaRPr lang="it-IT" sz="2200" dirty="0">
              <a:latin typeface="Arial"/>
            </a:endParaRPr>
          </a:p>
          <a:p>
            <a:pPr>
              <a:buSzPct val="45000"/>
            </a:pPr>
            <a:r>
              <a:rPr lang="x-none" sz="2200" smtClean="0">
                <a:latin typeface="Arial"/>
              </a:rPr>
              <a:t>lo </a:t>
            </a:r>
            <a:r>
              <a:rPr lang="x-none" sz="2200">
                <a:latin typeface="Arial"/>
              </a:rPr>
              <a:t>sviluppo di proprie capacità comunicative anche in modo non</a:t>
            </a:r>
            <a:endParaRPr dirty="0"/>
          </a:p>
          <a:p>
            <a:pPr>
              <a:buSzPct val="45000"/>
            </a:pPr>
            <a:r>
              <a:rPr lang="x-none" sz="2200">
                <a:latin typeface="Arial"/>
              </a:rPr>
              <a:t>verbale, sentimentale;
</a:t>
            </a:r>
            <a:endParaRPr lang="it-IT" dirty="0"/>
          </a:p>
          <a:p>
            <a:pPr>
              <a:buSzPct val="45000"/>
            </a:pPr>
            <a:r>
              <a:rPr lang="x-none" sz="2200" smtClean="0">
                <a:latin typeface="Arial"/>
              </a:rPr>
              <a:t>la </a:t>
            </a:r>
            <a:r>
              <a:rPr lang="x-none" sz="2200">
                <a:latin typeface="Arial"/>
              </a:rPr>
              <a:t>sperimentazione, in prima persona, di situazioni e sensazioni</a:t>
            </a:r>
            <a:endParaRPr dirty="0"/>
          </a:p>
          <a:p>
            <a:pPr>
              <a:buSzPct val="45000"/>
              <a:buFont typeface="StarSymbol"/>
              <a:buChar char=""/>
            </a:pPr>
            <a:r>
              <a:rPr lang="x-none" sz="2200">
                <a:latin typeface="Arial"/>
              </a:rPr>
              <a:t>nuove.</a:t>
            </a:r>
            <a:endParaRPr dirty="0"/>
          </a:p>
          <a:p>
            <a:pPr>
              <a:buSzPct val="45000"/>
              <a:buFont typeface="StarSymbol"/>
              <a:buChar char=""/>
            </a:pPr>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1448</Words>
  <Application>Microsoft Office PowerPoint</Application>
  <PresentationFormat>Personalizzato</PresentationFormat>
  <Paragraphs>128</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Office Theme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cp:lastModifiedBy>pc</cp:lastModifiedBy>
  <cp:revision>1</cp:revision>
  <dcterms:modified xsi:type="dcterms:W3CDTF">2015-04-26T14:46:03Z</dcterms:modified>
</cp:coreProperties>
</file>