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50" r:id="rId4"/>
  </p:sldMasterIdLst>
  <p:notesMasterIdLst>
    <p:notesMasterId r:id="rId18"/>
  </p:notesMasterIdLst>
  <p:handoutMasterIdLst>
    <p:handoutMasterId r:id="rId19"/>
  </p:handoutMasterIdLst>
  <p:sldIdLst>
    <p:sldId id="465" r:id="rId5"/>
    <p:sldId id="486" r:id="rId6"/>
    <p:sldId id="473" r:id="rId7"/>
    <p:sldId id="498" r:id="rId8"/>
    <p:sldId id="489" r:id="rId9"/>
    <p:sldId id="488" r:id="rId10"/>
    <p:sldId id="472" r:id="rId11"/>
    <p:sldId id="477" r:id="rId12"/>
    <p:sldId id="490" r:id="rId13"/>
    <p:sldId id="478" r:id="rId14"/>
    <p:sldId id="491" r:id="rId15"/>
    <p:sldId id="480" r:id="rId16"/>
    <p:sldId id="471" r:id="rId17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FFF"/>
    <a:srgbClr val="CC00FF"/>
    <a:srgbClr val="00CC00"/>
    <a:srgbClr val="3399FF"/>
    <a:srgbClr val="3366FF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D7CC4-339A-4FDA-B272-102B4DF3B956}" v="274" dt="2024-09-16T11:02:21.057"/>
    <p1510:client id="{210BB449-9810-44B0-BA30-D17C07787062}" v="61" dt="2024-09-16T11:18:10.394"/>
    <p1510:client id="{22BD6E49-B1D7-4C97-9182-306A5F9562E3}" v="306" dt="2024-09-17T11:23:50.631"/>
    <p1510:client id="{27C524CC-5D36-4ADE-9148-1929A72077EC}" v="302" dt="2024-09-18T08:12:30.208"/>
    <p1510:client id="{F7AC6F7C-3E5D-4A87-BF8C-2DA9806FA11E}" v="1" dt="2024-09-18T08:14:35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gi Diana" userId="S::a011386@unipi.it::26be1044-50c0-44a4-bece-7175e3753647" providerId="AD" clId="Web-{27C524CC-5D36-4ADE-9148-1929A72077EC}"/>
    <pc:docChg chg="delSld modSld">
      <pc:chgData name="Luigi Diana" userId="S::a011386@unipi.it::26be1044-50c0-44a4-bece-7175e3753647" providerId="AD" clId="Web-{27C524CC-5D36-4ADE-9148-1929A72077EC}" dt="2024-09-18T08:12:30.208" v="178"/>
      <pc:docMkLst>
        <pc:docMk/>
      </pc:docMkLst>
      <pc:sldChg chg="addSp delSp modSp">
        <pc:chgData name="Luigi Diana" userId="S::a011386@unipi.it::26be1044-50c0-44a4-bece-7175e3753647" providerId="AD" clId="Web-{27C524CC-5D36-4ADE-9148-1929A72077EC}" dt="2024-09-18T08:09:44.079" v="172" actId="1076"/>
        <pc:sldMkLst>
          <pc:docMk/>
          <pc:sldMk cId="0" sldId="473"/>
        </pc:sldMkLst>
        <pc:graphicFrameChg chg="add del mod">
          <ac:chgData name="Luigi Diana" userId="S::a011386@unipi.it::26be1044-50c0-44a4-bece-7175e3753647" providerId="AD" clId="Web-{27C524CC-5D36-4ADE-9148-1929A72077EC}" dt="2024-09-18T08:05:34.917" v="75"/>
          <ac:graphicFrameMkLst>
            <pc:docMk/>
            <pc:sldMk cId="0" sldId="473"/>
            <ac:graphicFrameMk id="3" creationId="{130E8B05-1C94-BEA9-54DF-0C8F1B90C565}"/>
          </ac:graphicFrameMkLst>
        </pc:graphicFrameChg>
        <pc:graphicFrameChg chg="mod modGraphic">
          <ac:chgData name="Luigi Diana" userId="S::a011386@unipi.it::26be1044-50c0-44a4-bece-7175e3753647" providerId="AD" clId="Web-{27C524CC-5D36-4ADE-9148-1929A72077EC}" dt="2024-09-18T08:09:44.079" v="172" actId="1076"/>
          <ac:graphicFrameMkLst>
            <pc:docMk/>
            <pc:sldMk cId="0" sldId="473"/>
            <ac:graphicFrameMk id="6" creationId="{11AF126C-89E0-49AE-ACB1-2E03AEBC1C37}"/>
          </ac:graphicFrameMkLst>
        </pc:graphicFrameChg>
      </pc:sldChg>
      <pc:sldChg chg="modSp">
        <pc:chgData name="Luigi Diana" userId="S::a011386@unipi.it::26be1044-50c0-44a4-bece-7175e3753647" providerId="AD" clId="Web-{27C524CC-5D36-4ADE-9148-1929A72077EC}" dt="2024-09-18T08:10:27.518" v="176" actId="20577"/>
        <pc:sldMkLst>
          <pc:docMk/>
          <pc:sldMk cId="2372478877" sldId="489"/>
        </pc:sldMkLst>
        <pc:spChg chg="mod">
          <ac:chgData name="Luigi Diana" userId="S::a011386@unipi.it::26be1044-50c0-44a4-bece-7175e3753647" providerId="AD" clId="Web-{27C524CC-5D36-4ADE-9148-1929A72077EC}" dt="2024-09-18T08:10:27.518" v="176" actId="20577"/>
          <ac:spMkLst>
            <pc:docMk/>
            <pc:sldMk cId="2372478877" sldId="489"/>
            <ac:spMk id="3" creationId="{3F9BB032-E1C1-443F-8F5F-5FF8BC255E64}"/>
          </ac:spMkLst>
        </pc:spChg>
      </pc:sldChg>
      <pc:sldChg chg="del">
        <pc:chgData name="Luigi Diana" userId="S::a011386@unipi.it::26be1044-50c0-44a4-bece-7175e3753647" providerId="AD" clId="Web-{27C524CC-5D36-4ADE-9148-1929A72077EC}" dt="2024-09-18T08:12:30.208" v="178"/>
        <pc:sldMkLst>
          <pc:docMk/>
          <pc:sldMk cId="806155937" sldId="492"/>
        </pc:sldMkLst>
      </pc:sldChg>
      <pc:sldChg chg="del">
        <pc:chgData name="Luigi Diana" userId="S::a011386@unipi.it::26be1044-50c0-44a4-bece-7175e3753647" providerId="AD" clId="Web-{27C524CC-5D36-4ADE-9148-1929A72077EC}" dt="2024-09-18T08:12:25.989" v="177"/>
        <pc:sldMkLst>
          <pc:docMk/>
          <pc:sldMk cId="887805583" sldId="497"/>
        </pc:sldMkLst>
      </pc:sldChg>
      <pc:sldChg chg="modSp">
        <pc:chgData name="Luigi Diana" userId="S::a011386@unipi.it::26be1044-50c0-44a4-bece-7175e3753647" providerId="AD" clId="Web-{27C524CC-5D36-4ADE-9148-1929A72077EC}" dt="2024-09-18T08:10:07.017" v="174"/>
        <pc:sldMkLst>
          <pc:docMk/>
          <pc:sldMk cId="4226288921" sldId="498"/>
        </pc:sldMkLst>
        <pc:graphicFrameChg chg="mod modGraphic">
          <ac:chgData name="Luigi Diana" userId="S::a011386@unipi.it::26be1044-50c0-44a4-bece-7175e3753647" providerId="AD" clId="Web-{27C524CC-5D36-4ADE-9148-1929A72077EC}" dt="2024-09-18T08:10:07.017" v="174"/>
          <ac:graphicFrameMkLst>
            <pc:docMk/>
            <pc:sldMk cId="4226288921" sldId="498"/>
            <ac:graphicFrameMk id="6" creationId="{826527F8-3B23-47AB-9959-FD39D43C9125}"/>
          </ac:graphicFrameMkLst>
        </pc:graphicFrameChg>
      </pc:sldChg>
    </pc:docChg>
  </pc:docChgLst>
  <pc:docChgLst>
    <pc:chgData name="Luigi Diana" userId="S::a011386@unipi.it::26be1044-50c0-44a4-bece-7175e3753647" providerId="AD" clId="Web-{210BB449-9810-44B0-BA30-D17C07787062}"/>
    <pc:docChg chg="modSld">
      <pc:chgData name="Luigi Diana" userId="S::a011386@unipi.it::26be1044-50c0-44a4-bece-7175e3753647" providerId="AD" clId="Web-{210BB449-9810-44B0-BA30-D17C07787062}" dt="2024-09-16T11:18:10.394" v="62" actId="20577"/>
      <pc:docMkLst>
        <pc:docMk/>
      </pc:docMkLst>
      <pc:sldChg chg="modSp">
        <pc:chgData name="Luigi Diana" userId="S::a011386@unipi.it::26be1044-50c0-44a4-bece-7175e3753647" providerId="AD" clId="Web-{210BB449-9810-44B0-BA30-D17C07787062}" dt="2024-09-16T11:18:10.394" v="62" actId="20577"/>
        <pc:sldMkLst>
          <pc:docMk/>
          <pc:sldMk cId="0" sldId="472"/>
        </pc:sldMkLst>
        <pc:spChg chg="mod">
          <ac:chgData name="Luigi Diana" userId="S::a011386@unipi.it::26be1044-50c0-44a4-bece-7175e3753647" providerId="AD" clId="Web-{210BB449-9810-44B0-BA30-D17C07787062}" dt="2024-09-16T11:18:10.394" v="62" actId="20577"/>
          <ac:spMkLst>
            <pc:docMk/>
            <pc:sldMk cId="0" sldId="472"/>
            <ac:spMk id="9218" creationId="{81B9DBA5-D32C-487D-BCD1-B224FAEB3F43}"/>
          </ac:spMkLst>
        </pc:spChg>
      </pc:sldChg>
    </pc:docChg>
  </pc:docChgLst>
  <pc:docChgLst>
    <pc:chgData name="Luigi Diana" userId="S::a011386@unipi.it::26be1044-50c0-44a4-bece-7175e3753647" providerId="AD" clId="Web-{F7AC6F7C-3E5D-4A87-BF8C-2DA9806FA11E}"/>
    <pc:docChg chg="modSld">
      <pc:chgData name="Luigi Diana" userId="S::a011386@unipi.it::26be1044-50c0-44a4-bece-7175e3753647" providerId="AD" clId="Web-{F7AC6F7C-3E5D-4A87-BF8C-2DA9806FA11E}" dt="2024-09-18T08:14:35.994" v="0"/>
      <pc:docMkLst>
        <pc:docMk/>
      </pc:docMkLst>
      <pc:sldChg chg="mod modShow">
        <pc:chgData name="Luigi Diana" userId="S::a011386@unipi.it::26be1044-50c0-44a4-bece-7175e3753647" providerId="AD" clId="Web-{F7AC6F7C-3E5D-4A87-BF8C-2DA9806FA11E}" dt="2024-09-18T08:14:35.994" v="0"/>
        <pc:sldMkLst>
          <pc:docMk/>
          <pc:sldMk cId="2352749858" sldId="486"/>
        </pc:sldMkLst>
      </pc:sldChg>
    </pc:docChg>
  </pc:docChgLst>
  <pc:docChgLst>
    <pc:chgData name="Barbara Giorgi" userId="S::a013394@unipi.it::82f9ddd2-491a-4368-8c06-436b8fa2ba4a" providerId="AD" clId="Web-{22BD6E49-B1D7-4C97-9182-306A5F9562E3}"/>
    <pc:docChg chg="modSld">
      <pc:chgData name="Barbara Giorgi" userId="S::a013394@unipi.it::82f9ddd2-491a-4368-8c06-436b8fa2ba4a" providerId="AD" clId="Web-{22BD6E49-B1D7-4C97-9182-306A5F9562E3}" dt="2024-09-17T11:21:04.699" v="199"/>
      <pc:docMkLst>
        <pc:docMk/>
      </pc:docMkLst>
      <pc:sldChg chg="modSp">
        <pc:chgData name="Barbara Giorgi" userId="S::a013394@unipi.it::82f9ddd2-491a-4368-8c06-436b8fa2ba4a" providerId="AD" clId="Web-{22BD6E49-B1D7-4C97-9182-306A5F9562E3}" dt="2024-09-17T11:21:04.699" v="199"/>
        <pc:sldMkLst>
          <pc:docMk/>
          <pc:sldMk cId="0" sldId="473"/>
        </pc:sldMkLst>
        <pc:graphicFrameChg chg="mod modGraphic">
          <ac:chgData name="Barbara Giorgi" userId="S::a013394@unipi.it::82f9ddd2-491a-4368-8c06-436b8fa2ba4a" providerId="AD" clId="Web-{22BD6E49-B1D7-4C97-9182-306A5F9562E3}" dt="2024-09-17T11:21:04.699" v="199"/>
          <ac:graphicFrameMkLst>
            <pc:docMk/>
            <pc:sldMk cId="0" sldId="473"/>
            <ac:graphicFrameMk id="6" creationId="{11AF126C-89E0-49AE-ACB1-2E03AEBC1C37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88D68D5-27F8-490A-BF31-A8E0067213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607" cy="4965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13" tIns="46355" rIns="92713" bIns="46355" numCol="1" anchor="t" anchorCtr="0" compatLnSpc="1">
            <a:prstTxWarp prst="textNoShape">
              <a:avLst/>
            </a:prstTxWarp>
          </a:bodyPr>
          <a:lstStyle>
            <a:lvl1pPr defTabSz="927783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8F014D0-FEA4-44E3-8CE5-927BFAF2CD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068" y="0"/>
            <a:ext cx="2947607" cy="4965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13" tIns="46355" rIns="92713" bIns="46355" numCol="1" anchor="t" anchorCtr="0" compatLnSpc="1">
            <a:prstTxWarp prst="textNoShape">
              <a:avLst/>
            </a:prstTxWarp>
          </a:bodyPr>
          <a:lstStyle>
            <a:lvl1pPr algn="r" defTabSz="927783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8E3AA675-05B6-49C8-883B-5AB0B85058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65"/>
            <a:ext cx="2947607" cy="4965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13" tIns="46355" rIns="92713" bIns="46355" numCol="1" anchor="b" anchorCtr="0" compatLnSpc="1">
            <a:prstTxWarp prst="textNoShape">
              <a:avLst/>
            </a:prstTxWarp>
          </a:bodyPr>
          <a:lstStyle>
            <a:lvl1pPr defTabSz="927783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2D800F48-63AC-4E00-BC93-B576DB09B67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068" y="9430065"/>
            <a:ext cx="2947607" cy="4965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13" tIns="46355" rIns="92713" bIns="46355" numCol="1" anchor="b" anchorCtr="0" compatLnSpc="1">
            <a:prstTxWarp prst="textNoShape">
              <a:avLst/>
            </a:prstTxWarp>
          </a:bodyPr>
          <a:lstStyle>
            <a:lvl1pPr algn="r" defTabSz="927783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822C672-D9AA-4E32-8BBE-7F694D7663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F9407154-EDC2-4758-B452-7082D92966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607" cy="4965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13" tIns="46355" rIns="92713" bIns="46355" numCol="1" anchor="t" anchorCtr="0" compatLnSpc="1">
            <a:prstTxWarp prst="textNoShape">
              <a:avLst/>
            </a:prstTxWarp>
          </a:bodyPr>
          <a:lstStyle>
            <a:lvl1pPr defTabSz="927783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292FECA4-9C77-453A-866F-5DAF0EF3B0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068" y="0"/>
            <a:ext cx="2947607" cy="4965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13" tIns="46355" rIns="92713" bIns="46355" numCol="1" anchor="t" anchorCtr="0" compatLnSpc="1">
            <a:prstTxWarp prst="textNoShape">
              <a:avLst/>
            </a:prstTxWarp>
          </a:bodyPr>
          <a:lstStyle>
            <a:lvl1pPr algn="r" defTabSz="927783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192D61C-1EC1-42FB-BAEF-851CA8B1678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7813" name="Rectangle 5">
            <a:extLst>
              <a:ext uri="{FF2B5EF4-FFF2-40B4-BE49-F238E27FC236}">
                <a16:creationId xmlns:a16="http://schemas.microsoft.com/office/drawing/2014/main" id="{3288AD30-A50E-4D48-B8A4-33A16734EF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08" y="4713426"/>
            <a:ext cx="4986260" cy="44675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13" tIns="46355" rIns="92713" bIns="46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247814" name="Rectangle 6">
            <a:extLst>
              <a:ext uri="{FF2B5EF4-FFF2-40B4-BE49-F238E27FC236}">
                <a16:creationId xmlns:a16="http://schemas.microsoft.com/office/drawing/2014/main" id="{AE16BE93-B6E3-4B56-9D25-9FBADBE7642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65"/>
            <a:ext cx="2947607" cy="4965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13" tIns="46355" rIns="92713" bIns="46355" numCol="1" anchor="b" anchorCtr="0" compatLnSpc="1">
            <a:prstTxWarp prst="textNoShape">
              <a:avLst/>
            </a:prstTxWarp>
          </a:bodyPr>
          <a:lstStyle>
            <a:lvl1pPr defTabSz="927783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E103F1F5-C584-4947-BC36-F247339645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68" y="9430065"/>
            <a:ext cx="2947607" cy="4965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13" tIns="46355" rIns="92713" bIns="46355" numCol="1" anchor="b" anchorCtr="0" compatLnSpc="1">
            <a:prstTxWarp prst="textNoShape">
              <a:avLst/>
            </a:prstTxWarp>
          </a:bodyPr>
          <a:lstStyle>
            <a:lvl1pPr algn="r" defTabSz="927783">
              <a:defRPr sz="1200"/>
            </a:lvl1pPr>
          </a:lstStyle>
          <a:p>
            <a:pPr>
              <a:defRPr/>
            </a:pPr>
            <a:fld id="{4A14595E-6683-47F4-A696-900C576311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Times New Roman"/>
                <a:cs typeface="Times New Roman"/>
              </a:rPr>
              <a:t>Oggi </a:t>
            </a:r>
            <a:r>
              <a:rPr lang="en-US" err="1">
                <a:latin typeface="Times New Roman"/>
                <a:cs typeface="Times New Roman"/>
              </a:rPr>
              <a:t>diamo</a:t>
            </a:r>
            <a:r>
              <a:rPr lang="en-US">
                <a:latin typeface="Times New Roman"/>
                <a:cs typeface="Times New Roman"/>
              </a:rPr>
              <a:t> il via al </a:t>
            </a:r>
            <a:r>
              <a:rPr lang="en-US" err="1">
                <a:latin typeface="Times New Roman"/>
                <a:cs typeface="Times New Roman"/>
              </a:rPr>
              <a:t>corso</a:t>
            </a:r>
            <a:r>
              <a:rPr lang="en-US">
                <a:latin typeface="Times New Roman"/>
                <a:cs typeface="Times New Roman"/>
              </a:rPr>
              <a:t> di </a:t>
            </a:r>
            <a:r>
              <a:rPr lang="en-US" err="1">
                <a:latin typeface="Times New Roman"/>
                <a:cs typeface="Times New Roman"/>
              </a:rPr>
              <a:t>specializzazione</a:t>
            </a:r>
            <a:r>
              <a:rPr lang="en-US">
                <a:latin typeface="Times New Roman"/>
                <a:cs typeface="Times New Roman"/>
              </a:rPr>
              <a:t> per </a:t>
            </a:r>
            <a:r>
              <a:rPr lang="en-US" err="1">
                <a:latin typeface="Times New Roman"/>
                <a:cs typeface="Times New Roman"/>
              </a:rPr>
              <a:t>formare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gli</a:t>
            </a:r>
            <a:r>
              <a:rPr lang="en-US">
                <a:latin typeface="Times New Roman"/>
                <a:cs typeface="Times New Roman"/>
              </a:rPr>
              <a:t> insegnanti di sostegno </a:t>
            </a:r>
            <a:r>
              <a:rPr lang="en-US" err="1">
                <a:latin typeface="Times New Roman"/>
                <a:cs typeface="Times New Roman"/>
              </a:rPr>
              <a:t>destinati</a:t>
            </a:r>
            <a:r>
              <a:rPr lang="en-US">
                <a:latin typeface="Times New Roman"/>
                <a:cs typeface="Times New Roman"/>
              </a:rPr>
              <a:t> a </a:t>
            </a:r>
            <a:r>
              <a:rPr lang="en-US" err="1">
                <a:latin typeface="Times New Roman"/>
                <a:cs typeface="Times New Roman"/>
              </a:rPr>
              <a:t>classi</a:t>
            </a:r>
            <a:r>
              <a:rPr lang="en-US">
                <a:latin typeface="Times New Roman"/>
                <a:cs typeface="Times New Roman"/>
              </a:rPr>
              <a:t> con </a:t>
            </a:r>
            <a:r>
              <a:rPr lang="en-US" err="1">
                <a:latin typeface="Times New Roman"/>
                <a:cs typeface="Times New Roman"/>
              </a:rPr>
              <a:t>alunni</a:t>
            </a:r>
            <a:r>
              <a:rPr lang="en-US">
                <a:latin typeface="Times New Roman"/>
                <a:cs typeface="Times New Roman"/>
              </a:rPr>
              <a:t> con </a:t>
            </a:r>
            <a:r>
              <a:rPr lang="en-US" err="1">
                <a:latin typeface="Times New Roman"/>
                <a:cs typeface="Times New Roman"/>
              </a:rPr>
              <a:t>varie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tipologie</a:t>
            </a:r>
            <a:r>
              <a:rPr lang="en-US">
                <a:latin typeface="Times New Roman"/>
                <a:cs typeface="Times New Roman"/>
              </a:rPr>
              <a:t> di </a:t>
            </a:r>
            <a:r>
              <a:rPr lang="en-US" err="1">
                <a:latin typeface="Times New Roman"/>
                <a:cs typeface="Times New Roman"/>
              </a:rPr>
              <a:t>disabilità</a:t>
            </a:r>
            <a:r>
              <a:rPr lang="en-US">
                <a:latin typeface="Times New Roman"/>
                <a:cs typeface="Times New Roman"/>
              </a:rPr>
              <a:t> in tutti </a:t>
            </a:r>
            <a:r>
              <a:rPr lang="en-US" err="1">
                <a:latin typeface="Times New Roman"/>
                <a:cs typeface="Times New Roman"/>
              </a:rPr>
              <a:t>gli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ordini</a:t>
            </a:r>
            <a:r>
              <a:rPr lang="en-US">
                <a:latin typeface="Times New Roman"/>
                <a:cs typeface="Times New Roman"/>
              </a:rPr>
              <a:t> e </a:t>
            </a:r>
            <a:r>
              <a:rPr lang="en-US" err="1">
                <a:latin typeface="Times New Roman"/>
                <a:cs typeface="Times New Roman"/>
              </a:rPr>
              <a:t>gradi</a:t>
            </a:r>
            <a:r>
              <a:rPr lang="en-US">
                <a:latin typeface="Times New Roman"/>
                <a:cs typeface="Times New Roman"/>
              </a:rPr>
              <a:t> di </a:t>
            </a:r>
            <a:r>
              <a:rPr lang="en-US" err="1">
                <a:latin typeface="Times New Roman"/>
                <a:cs typeface="Times New Roman"/>
              </a:rPr>
              <a:t>istruzione</a:t>
            </a:r>
            <a:r>
              <a:rPr lang="en-US">
                <a:latin typeface="Times New Roman"/>
                <a:cs typeface="Times New Roman"/>
              </a:rPr>
              <a:t>, </a:t>
            </a:r>
            <a:r>
              <a:rPr lang="en-US" err="1">
                <a:latin typeface="Times New Roman"/>
                <a:cs typeface="Times New Roman"/>
              </a:rPr>
              <a:t>dall’infanzia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alla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secondaria</a:t>
            </a:r>
            <a:r>
              <a:rPr lang="en-US">
                <a:latin typeface="Times New Roman"/>
                <a:cs typeface="Times New Roman"/>
              </a:rPr>
              <a:t>. In </a:t>
            </a:r>
            <a:r>
              <a:rPr lang="en-US" err="1">
                <a:latin typeface="Times New Roman"/>
                <a:cs typeface="Times New Roman"/>
              </a:rPr>
              <a:t>totale</a:t>
            </a:r>
            <a:r>
              <a:rPr lang="en-US">
                <a:latin typeface="Times New Roman"/>
                <a:cs typeface="Times New Roman"/>
              </a:rPr>
              <a:t>, </a:t>
            </a:r>
            <a:r>
              <a:rPr lang="en-US" err="1">
                <a:latin typeface="Times New Roman"/>
                <a:cs typeface="Times New Roman"/>
              </a:rPr>
              <a:t>compresi</a:t>
            </a:r>
            <a:r>
              <a:rPr lang="en-US">
                <a:latin typeface="Times New Roman"/>
                <a:cs typeface="Times New Roman"/>
              </a:rPr>
              <a:t> </a:t>
            </a:r>
            <a:r>
              <a:rPr lang="en-US" err="1">
                <a:latin typeface="Times New Roman"/>
                <a:cs typeface="Times New Roman"/>
              </a:rPr>
              <a:t>gli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idonei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degli</a:t>
            </a:r>
            <a:r>
              <a:rPr lang="en-US">
                <a:latin typeface="Times New Roman"/>
                <a:cs typeface="Times New Roman"/>
              </a:rPr>
              <a:t> anni </a:t>
            </a:r>
            <a:r>
              <a:rPr lang="en-US" err="1">
                <a:latin typeface="Times New Roman"/>
                <a:cs typeface="Times New Roman"/>
              </a:rPr>
              <a:t>precedenti</a:t>
            </a:r>
            <a:r>
              <a:rPr lang="en-US">
                <a:latin typeface="Times New Roman"/>
                <a:cs typeface="Times New Roman"/>
              </a:rPr>
              <a:t> </a:t>
            </a:r>
            <a:r>
              <a:rPr lang="en-US" err="1">
                <a:latin typeface="Times New Roman"/>
                <a:cs typeface="Times New Roman"/>
              </a:rPr>
              <a:t>abbiamo</a:t>
            </a:r>
            <a:r>
              <a:rPr lang="en-US">
                <a:latin typeface="Times New Roman"/>
                <a:cs typeface="Times New Roman"/>
              </a:rPr>
              <a:t> 406  </a:t>
            </a:r>
            <a:r>
              <a:rPr lang="en-US" err="1">
                <a:latin typeface="Times New Roman"/>
                <a:cs typeface="Times New Roman"/>
              </a:rPr>
              <a:t>docenti</a:t>
            </a:r>
            <a:r>
              <a:rPr lang="en-US">
                <a:latin typeface="Times New Roman"/>
                <a:cs typeface="Times New Roman"/>
              </a:rPr>
              <a:t>  </a:t>
            </a:r>
            <a:r>
              <a:rPr lang="en-US" err="1">
                <a:latin typeface="Times New Roman"/>
                <a:cs typeface="Times New Roman"/>
              </a:rPr>
              <a:t>selezionati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su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alcune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centinaia</a:t>
            </a:r>
            <a:r>
              <a:rPr lang="en-US">
                <a:latin typeface="Times New Roman"/>
                <a:cs typeface="Times New Roman"/>
              </a:rPr>
              <a:t> di </a:t>
            </a:r>
            <a:r>
              <a:rPr lang="en-US" err="1">
                <a:latin typeface="Times New Roman"/>
                <a:cs typeface="Times New Roman"/>
              </a:rPr>
              <a:t>domande</a:t>
            </a:r>
            <a:r>
              <a:rPr lang="en-US">
                <a:latin typeface="Times New Roman"/>
                <a:cs typeface="Times New Roman"/>
              </a:rPr>
              <a:t>. </a:t>
            </a:r>
            <a:r>
              <a:rPr lang="en-US" err="1">
                <a:latin typeface="Times New Roman"/>
                <a:cs typeface="Times New Roman"/>
              </a:rPr>
              <a:t>Quindi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complimenti</a:t>
            </a:r>
            <a:r>
              <a:rPr lang="en-US">
                <a:latin typeface="Times New Roman"/>
                <a:cs typeface="Times New Roman"/>
              </a:rPr>
              <a:t> a tutti </a:t>
            </a:r>
            <a:r>
              <a:rPr lang="en-US" err="1">
                <a:latin typeface="Times New Roman"/>
                <a:cs typeface="Times New Roman"/>
              </a:rPr>
              <a:t>i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partecipanti</a:t>
            </a:r>
            <a:r>
              <a:rPr lang="en-US">
                <a:latin typeface="Times New Roman"/>
                <a:cs typeface="Times New Roman"/>
              </a:rPr>
              <a:t>.</a:t>
            </a:r>
            <a:endParaRPr lang="it-IT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4595E-6683-47F4-A696-900C57631157}" type="slidenum">
              <a:rPr lang="it-IT" altLang="it-IT"/>
              <a:pPr>
                <a:defRPr/>
              </a:pPr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821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Times New Roman"/>
                <a:cs typeface="Times New Roman"/>
              </a:rPr>
              <a:t>Il Prof. Raffaele CIAMBRONE, </a:t>
            </a:r>
            <a:r>
              <a:rPr lang="en-US" err="1">
                <a:latin typeface="Times New Roman"/>
                <a:cs typeface="Times New Roman"/>
              </a:rPr>
              <a:t>Direttore</a:t>
            </a:r>
            <a:r>
              <a:rPr lang="en-US">
                <a:latin typeface="Times New Roman"/>
                <a:cs typeface="Times New Roman"/>
              </a:rPr>
              <a:t> del Corso, </a:t>
            </a:r>
            <a:r>
              <a:rPr lang="en-US" err="1">
                <a:latin typeface="Times New Roman"/>
                <a:cs typeface="Times New Roman"/>
              </a:rPr>
              <a:t>oltre</a:t>
            </a:r>
            <a:r>
              <a:rPr lang="en-US">
                <a:latin typeface="Times New Roman"/>
                <a:cs typeface="Times New Roman"/>
              </a:rPr>
              <a:t> a </a:t>
            </a:r>
            <a:r>
              <a:rPr lang="en-US" err="1">
                <a:latin typeface="Times New Roman"/>
                <a:cs typeface="Times New Roman"/>
              </a:rPr>
              <a:t>darvi</a:t>
            </a:r>
            <a:r>
              <a:rPr lang="en-US">
                <a:latin typeface="Times New Roman"/>
                <a:cs typeface="Times New Roman"/>
              </a:rPr>
              <a:t> il Benvenuto, vi </a:t>
            </a:r>
            <a:r>
              <a:rPr lang="en-US" err="1">
                <a:latin typeface="Times New Roman"/>
                <a:cs typeface="Times New Roman"/>
              </a:rPr>
              <a:t>illustrerà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gli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obiettivi</a:t>
            </a:r>
            <a:r>
              <a:rPr lang="en-US">
                <a:latin typeface="Times New Roman"/>
                <a:cs typeface="Times New Roman"/>
              </a:rPr>
              <a:t> del </a:t>
            </a:r>
            <a:r>
              <a:rPr lang="en-US" err="1">
                <a:latin typeface="Times New Roman"/>
                <a:cs typeface="Times New Roman"/>
              </a:rPr>
              <a:t>percorso</a:t>
            </a:r>
            <a:r>
              <a:rPr lang="en-US">
                <a:latin typeface="Times New Roman"/>
                <a:cs typeface="Times New Roman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Times New Roman"/>
                <a:cs typeface="Times New Roman"/>
              </a:rPr>
              <a:t>Il Prof. FANUCCI Luca vi </a:t>
            </a:r>
            <a:r>
              <a:rPr lang="en-US" err="1">
                <a:latin typeface="Times New Roman"/>
                <a:cs typeface="Times New Roman"/>
              </a:rPr>
              <a:t>illustrerà</a:t>
            </a:r>
            <a:r>
              <a:rPr lang="en-US">
                <a:latin typeface="Times New Roman"/>
                <a:cs typeface="Times New Roman"/>
              </a:rPr>
              <a:t> come la nostra </a:t>
            </a:r>
            <a:r>
              <a:rPr lang="en-US" err="1">
                <a:latin typeface="Times New Roman"/>
                <a:cs typeface="Times New Roman"/>
              </a:rPr>
              <a:t>Università</a:t>
            </a:r>
            <a:r>
              <a:rPr lang="en-US">
                <a:latin typeface="Times New Roman"/>
                <a:cs typeface="Times New Roman"/>
              </a:rPr>
              <a:t> </a:t>
            </a:r>
            <a:r>
              <a:rPr lang="en-US" err="1">
                <a:latin typeface="Times New Roman"/>
                <a:cs typeface="Times New Roman"/>
              </a:rPr>
              <a:t>si</a:t>
            </a:r>
            <a:r>
              <a:rPr lang="en-US">
                <a:latin typeface="Times New Roman"/>
                <a:cs typeface="Times New Roman"/>
              </a:rPr>
              <a:t> </a:t>
            </a:r>
            <a:r>
              <a:rPr lang="en-US" err="1">
                <a:latin typeface="Times New Roman"/>
                <a:cs typeface="Times New Roman"/>
              </a:rPr>
              <a:t>interessa</a:t>
            </a:r>
            <a:r>
              <a:rPr lang="en-US">
                <a:latin typeface="Times New Roman"/>
                <a:cs typeface="Times New Roman"/>
              </a:rPr>
              <a:t> ai </a:t>
            </a:r>
            <a:r>
              <a:rPr lang="en-US" err="1">
                <a:latin typeface="Times New Roman"/>
                <a:cs typeface="Times New Roman"/>
              </a:rPr>
              <a:t>problemi</a:t>
            </a:r>
            <a:r>
              <a:rPr lang="en-US">
                <a:latin typeface="Times New Roman"/>
                <a:cs typeface="Times New Roman"/>
              </a:rPr>
              <a:t> </a:t>
            </a:r>
            <a:r>
              <a:rPr lang="en-US" err="1">
                <a:latin typeface="Times New Roman"/>
                <a:cs typeface="Times New Roman"/>
              </a:rPr>
              <a:t>dell’inclusione</a:t>
            </a:r>
            <a:r>
              <a:rPr lang="en-US">
                <a:latin typeface="Times New Roman"/>
                <a:cs typeface="Times New Roman"/>
              </a:rPr>
              <a:t>;</a:t>
            </a:r>
            <a:endParaRPr lang="it-IT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Times New Roman"/>
                <a:cs typeface="Times New Roman"/>
              </a:rPr>
              <a:t>La prof. Fantozzi , vi </a:t>
            </a:r>
            <a:r>
              <a:rPr lang="en-US" err="1">
                <a:latin typeface="Times New Roman"/>
                <a:cs typeface="Times New Roman"/>
              </a:rPr>
              <a:t>spiegherà</a:t>
            </a:r>
            <a:r>
              <a:rPr lang="en-US">
                <a:latin typeface="Times New Roman"/>
                <a:cs typeface="Times New Roman"/>
              </a:rPr>
              <a:t> le </a:t>
            </a:r>
            <a:r>
              <a:rPr lang="en-US" err="1">
                <a:latin typeface="Times New Roman"/>
                <a:cs typeface="Times New Roman"/>
              </a:rPr>
              <a:t>novità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che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riguardano</a:t>
            </a:r>
            <a:r>
              <a:rPr lang="en-US">
                <a:latin typeface="Times New Roman"/>
                <a:cs typeface="Times New Roman"/>
              </a:rPr>
              <a:t> la formazione </a:t>
            </a:r>
            <a:r>
              <a:rPr lang="en-US" err="1">
                <a:latin typeface="Times New Roman"/>
                <a:cs typeface="Times New Roman"/>
              </a:rPr>
              <a:t>docenti</a:t>
            </a:r>
            <a:r>
              <a:rPr lang="en-US">
                <a:latin typeface="Times New Roman"/>
                <a:cs typeface="Times New Roman"/>
              </a:rPr>
              <a:t>;.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err="1">
                <a:latin typeface="Times New Roman"/>
                <a:cs typeface="Times New Roman"/>
              </a:rPr>
              <a:t>Prendono</a:t>
            </a:r>
            <a:r>
              <a:rPr lang="en-US">
                <a:latin typeface="Times New Roman"/>
                <a:cs typeface="Times New Roman"/>
              </a:rPr>
              <a:t> la </a:t>
            </a:r>
            <a:r>
              <a:rPr lang="en-US" err="1">
                <a:latin typeface="Times New Roman"/>
                <a:cs typeface="Times New Roman"/>
              </a:rPr>
              <a:t>parola</a:t>
            </a:r>
            <a:r>
              <a:rPr lang="en-US">
                <a:latin typeface="Times New Roman"/>
                <a:cs typeface="Times New Roman"/>
              </a:rPr>
              <a:t> I </a:t>
            </a:r>
            <a:r>
              <a:rPr lang="en-US" err="1">
                <a:latin typeface="Times New Roman"/>
                <a:cs typeface="Times New Roman"/>
              </a:rPr>
              <a:t>docenti</a:t>
            </a:r>
            <a:r>
              <a:rPr lang="en-US">
                <a:latin typeface="Times New Roman"/>
                <a:cs typeface="Times New Roman"/>
              </a:rPr>
              <a:t> del </a:t>
            </a:r>
            <a:r>
              <a:rPr lang="en-US" err="1">
                <a:latin typeface="Times New Roman"/>
                <a:cs typeface="Times New Roman"/>
              </a:rPr>
              <a:t>corso</a:t>
            </a:r>
            <a:r>
              <a:rPr lang="en-US">
                <a:latin typeface="Times New Roman"/>
                <a:cs typeface="Times New Roman"/>
              </a:rPr>
              <a:t>:-------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Times New Roman"/>
                <a:cs typeface="Times New Roman"/>
              </a:rPr>
              <a:t>Il </a:t>
            </a:r>
            <a:r>
              <a:rPr lang="en-US" err="1">
                <a:latin typeface="Times New Roman"/>
                <a:cs typeface="Times New Roman"/>
              </a:rPr>
              <a:t>corso</a:t>
            </a:r>
            <a:r>
              <a:rPr lang="en-US">
                <a:latin typeface="Times New Roman"/>
                <a:cs typeface="Times New Roman"/>
              </a:rPr>
              <a:t> </a:t>
            </a:r>
            <a:r>
              <a:rPr lang="en-US" err="1">
                <a:latin typeface="Times New Roman"/>
                <a:cs typeface="Times New Roman"/>
              </a:rPr>
              <a:t>terminerà</a:t>
            </a:r>
            <a:r>
              <a:rPr lang="en-US">
                <a:latin typeface="Times New Roman"/>
                <a:cs typeface="Times New Roman"/>
              </a:rPr>
              <a:t> </a:t>
            </a:r>
            <a:r>
              <a:rPr lang="en-US" err="1">
                <a:latin typeface="Times New Roman"/>
                <a:cs typeface="Times New Roman"/>
              </a:rPr>
              <a:t>entro</a:t>
            </a:r>
            <a:r>
              <a:rPr lang="en-US">
                <a:latin typeface="Times New Roman"/>
                <a:cs typeface="Times New Roman"/>
              </a:rPr>
              <a:t> </a:t>
            </a:r>
            <a:r>
              <a:rPr lang="en-US" err="1">
                <a:latin typeface="Times New Roman"/>
                <a:cs typeface="Times New Roman"/>
              </a:rPr>
              <a:t>Giugno</a:t>
            </a:r>
            <a:r>
              <a:rPr lang="en-US">
                <a:latin typeface="Times New Roman"/>
                <a:cs typeface="Times New Roman"/>
              </a:rPr>
              <a:t> con </a:t>
            </a:r>
            <a:r>
              <a:rPr lang="en-US" err="1">
                <a:latin typeface="Times New Roman"/>
                <a:cs typeface="Times New Roman"/>
              </a:rPr>
              <a:t>una</a:t>
            </a:r>
            <a:r>
              <a:rPr lang="en-US">
                <a:latin typeface="Times New Roman"/>
                <a:cs typeface="Times New Roman"/>
              </a:rPr>
              <a:t> </a:t>
            </a:r>
            <a:r>
              <a:rPr lang="en-US" err="1">
                <a:latin typeface="Times New Roman"/>
                <a:cs typeface="Times New Roman"/>
              </a:rPr>
              <a:t>tesi</a:t>
            </a:r>
            <a:r>
              <a:rPr lang="en-US">
                <a:latin typeface="Times New Roman"/>
                <a:cs typeface="Times New Roman"/>
              </a:rPr>
              <a:t> finale </a:t>
            </a:r>
            <a:r>
              <a:rPr lang="en-US" err="1">
                <a:latin typeface="Times New Roman"/>
                <a:cs typeface="Times New Roman"/>
              </a:rPr>
              <a:t>relativa</a:t>
            </a:r>
            <a:r>
              <a:rPr lang="en-US">
                <a:latin typeface="Times New Roman"/>
                <a:cs typeface="Times New Roman"/>
              </a:rPr>
              <a:t> a uno studio di </a:t>
            </a:r>
            <a:r>
              <a:rPr lang="en-US" err="1">
                <a:latin typeface="Times New Roman"/>
                <a:cs typeface="Times New Roman"/>
              </a:rPr>
              <a:t>caso</a:t>
            </a:r>
            <a:r>
              <a:rPr lang="en-US">
                <a:latin typeface="Times New Roman"/>
                <a:cs typeface="Times New Roman"/>
              </a:rPr>
              <a:t> e dopo un </a:t>
            </a:r>
            <a:r>
              <a:rPr lang="en-US" err="1">
                <a:latin typeface="Times New Roman"/>
                <a:cs typeface="Times New Roman"/>
              </a:rPr>
              <a:t>iter</a:t>
            </a:r>
            <a:r>
              <a:rPr lang="en-US">
                <a:latin typeface="Times New Roman"/>
                <a:cs typeface="Times New Roman"/>
              </a:rPr>
              <a:t> molto </a:t>
            </a:r>
            <a:r>
              <a:rPr lang="en-US" err="1">
                <a:latin typeface="Times New Roman"/>
                <a:cs typeface="Times New Roman"/>
              </a:rPr>
              <a:t>intenso</a:t>
            </a:r>
            <a:r>
              <a:rPr lang="en-US">
                <a:latin typeface="Times New Roman"/>
                <a:cs typeface="Times New Roman"/>
              </a:rPr>
              <a:t> di </a:t>
            </a:r>
            <a:r>
              <a:rPr lang="en-US" err="1">
                <a:latin typeface="Times New Roman"/>
                <a:cs typeface="Times New Roman"/>
              </a:rPr>
              <a:t>lezioni</a:t>
            </a:r>
            <a:r>
              <a:rPr lang="en-US">
                <a:latin typeface="Times New Roman"/>
                <a:cs typeface="Times New Roman"/>
              </a:rPr>
              <a:t> </a:t>
            </a:r>
            <a:r>
              <a:rPr lang="en-US" err="1">
                <a:latin typeface="Times New Roman"/>
                <a:cs typeface="Times New Roman"/>
              </a:rPr>
              <a:t>teoriche</a:t>
            </a:r>
            <a:r>
              <a:rPr lang="en-US">
                <a:latin typeface="Times New Roman"/>
                <a:cs typeface="Times New Roman"/>
              </a:rPr>
              <a:t>, </a:t>
            </a:r>
            <a:r>
              <a:rPr lang="en-US" err="1">
                <a:latin typeface="Times New Roman"/>
                <a:cs typeface="Times New Roman"/>
              </a:rPr>
              <a:t>laboratori</a:t>
            </a:r>
            <a:r>
              <a:rPr lang="en-US">
                <a:latin typeface="Times New Roman"/>
                <a:cs typeface="Times New Roman"/>
              </a:rPr>
              <a:t> e </a:t>
            </a:r>
            <a:r>
              <a:rPr lang="en-US" err="1">
                <a:latin typeface="Times New Roman"/>
                <a:cs typeface="Times New Roman"/>
              </a:rPr>
              <a:t>tirocini</a:t>
            </a:r>
            <a:r>
              <a:rPr lang="en-US">
                <a:latin typeface="Times New Roman"/>
                <a:cs typeface="Times New Roman"/>
              </a:rPr>
              <a:t> </a:t>
            </a:r>
            <a:r>
              <a:rPr lang="en-US" err="1">
                <a:latin typeface="Times New Roman"/>
                <a:cs typeface="Times New Roman"/>
              </a:rPr>
              <a:t>assistiti</a:t>
            </a:r>
            <a:r>
              <a:rPr lang="en-US">
                <a:latin typeface="Times New Roman"/>
                <a:cs typeface="Times New Roman"/>
              </a:rPr>
              <a:t>.</a:t>
            </a:r>
            <a:endParaRPr lang="it-IT">
              <a:latin typeface="Times New Roman"/>
              <a:cs typeface="Times New Roman"/>
            </a:endParaRPr>
          </a:p>
          <a:p>
            <a:pPr algn="just"/>
            <a:endParaRPr lang="en-US">
              <a:cs typeface="Times New Roman" panose="02020603050405020304" pitchFamily="18" charset="0"/>
            </a:endParaRPr>
          </a:p>
          <a:p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>
              <a:cs typeface="Times New Roman" panose="02020603050405020304" pitchFamily="18" charset="0"/>
            </a:endParaRPr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4595E-6683-47F4-A696-900C57631157}" type="slidenum">
              <a:rPr lang="it-IT" altLang="it-IT"/>
              <a:pPr>
                <a:defRPr/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163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>
            <a:extLst>
              <a:ext uri="{FF2B5EF4-FFF2-40B4-BE49-F238E27FC236}">
                <a16:creationId xmlns:a16="http://schemas.microsoft.com/office/drawing/2014/main" id="{2A5F5D66-5A9F-4B9A-8EB5-2F43860D5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>
            <a:extLst>
              <a:ext uri="{FF2B5EF4-FFF2-40B4-BE49-F238E27FC236}">
                <a16:creationId xmlns:a16="http://schemas.microsoft.com/office/drawing/2014/main" id="{7EADEBA7-3255-41FB-8D7F-EDA865613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altLang="it-IT">
                <a:latin typeface="Times New Roman"/>
                <a:cs typeface="Times New Roman"/>
              </a:rPr>
              <a:t>Vedete che alcuni insegnamenti sono di 30 ore e il 20% di 30 è 6 ore….</a:t>
            </a:r>
          </a:p>
          <a:p>
            <a:r>
              <a:rPr lang="it-IT" altLang="it-IT">
                <a:latin typeface="Times New Roman"/>
                <a:cs typeface="Times New Roman"/>
              </a:rPr>
              <a:t>Per questo verranno svolte delle ore di lezione facoltative per permettere di non perdere il corso.</a:t>
            </a:r>
          </a:p>
          <a:p>
            <a:r>
              <a:rPr lang="it-IT" altLang="it-IT">
                <a:latin typeface="Times New Roman"/>
                <a:cs typeface="Times New Roman"/>
              </a:rPr>
              <a:t>Ma di ore facoltative non ne faremo tante quindi evitate di </a:t>
            </a:r>
            <a:r>
              <a:rPr lang="it-IT" altLang="it-IT" err="1">
                <a:latin typeface="Times New Roman"/>
                <a:cs typeface="Times New Roman"/>
              </a:rPr>
              <a:t>asssentarvi</a:t>
            </a:r>
            <a:r>
              <a:rPr lang="it-IT" altLang="it-IT">
                <a:latin typeface="Times New Roman"/>
                <a:cs typeface="Times New Roman"/>
              </a:rPr>
              <a:t> altrimenti, nostro malgrado, saremmo costretti a non ammettervi all'esame finale……</a:t>
            </a:r>
          </a:p>
        </p:txBody>
      </p:sp>
      <p:sp>
        <p:nvSpPr>
          <p:cNvPr id="8196" name="Segnaposto numero diapositiva 3">
            <a:extLst>
              <a:ext uri="{FF2B5EF4-FFF2-40B4-BE49-F238E27FC236}">
                <a16:creationId xmlns:a16="http://schemas.microsoft.com/office/drawing/2014/main" id="{5458A373-6B45-4BA2-8495-7D74F582C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134" indent="-290436"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745" indent="-232349"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443" indent="-232349"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1141" indent="-232349"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839" indent="-232349" defTabSz="927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538" indent="-232349" defTabSz="927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5236" indent="-232349" defTabSz="927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934" indent="-232349" defTabSz="927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ED41FE-0F99-4EA0-8A2A-6A10F94656D2}" type="slidenum">
              <a:rPr lang="it-IT" altLang="it-IT" sz="1200"/>
              <a:pPr/>
              <a:t>3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La </a:t>
            </a:r>
            <a:r>
              <a:rPr lang="en-US" err="1">
                <a:latin typeface="Calibri"/>
                <a:cs typeface="Calibri"/>
              </a:rPr>
              <a:t>lezione</a:t>
            </a:r>
            <a:r>
              <a:rPr lang="en-US">
                <a:latin typeface="Calibri"/>
                <a:cs typeface="Calibri"/>
              </a:rPr>
              <a:t> le </a:t>
            </a:r>
            <a:r>
              <a:rPr lang="en-US" err="1">
                <a:latin typeface="Calibri"/>
                <a:cs typeface="Calibri"/>
              </a:rPr>
              <a:t>potete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vedere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nel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sito</a:t>
            </a:r>
            <a:r>
              <a:rPr lang="en-US">
                <a:latin typeface="Calibri"/>
                <a:cs typeface="Calibri"/>
              </a:rPr>
              <a:t>. </a:t>
            </a:r>
          </a:p>
          <a:p>
            <a:r>
              <a:rPr lang="en-US">
                <a:latin typeface="Calibri"/>
                <a:cs typeface="Calibri"/>
              </a:rPr>
              <a:t>Le sole </a:t>
            </a:r>
            <a:r>
              <a:rPr lang="en-US" err="1">
                <a:latin typeface="Calibri"/>
                <a:cs typeface="Calibri"/>
              </a:rPr>
              <a:t>informazioni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valide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sono</a:t>
            </a:r>
            <a:r>
              <a:rPr lang="en-US">
                <a:latin typeface="Calibri"/>
                <a:cs typeface="Calibri"/>
              </a:rPr>
              <a:t> quelle </a:t>
            </a:r>
            <a:r>
              <a:rPr lang="en-US" err="1">
                <a:latin typeface="Calibri"/>
                <a:cs typeface="Calibri"/>
              </a:rPr>
              <a:t>riportate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sul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sito</a:t>
            </a:r>
            <a:r>
              <a:rPr lang="en-US">
                <a:latin typeface="Calibri"/>
                <a:cs typeface="Calibri"/>
              </a:rPr>
              <a:t>, non </a:t>
            </a:r>
            <a:r>
              <a:rPr lang="en-US" err="1">
                <a:latin typeface="Calibri"/>
                <a:cs typeface="Calibri"/>
              </a:rPr>
              <a:t>fidatevi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delle</a:t>
            </a:r>
            <a:r>
              <a:rPr lang="en-US">
                <a:latin typeface="Calibri"/>
                <a:cs typeface="Calibri"/>
              </a:rPr>
              <a:t> chat </a:t>
            </a:r>
            <a:r>
              <a:rPr lang="en-US" err="1">
                <a:latin typeface="Calibri"/>
                <a:cs typeface="Calibri"/>
              </a:rPr>
              <a:t>che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sicuramente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avete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implementato</a:t>
            </a:r>
            <a:r>
              <a:rPr lang="en-US">
                <a:latin typeface="Calibri"/>
                <a:cs typeface="Calibri"/>
              </a:rPr>
              <a:t>, vi </a:t>
            </a:r>
            <a:r>
              <a:rPr lang="en-US" err="1">
                <a:latin typeface="Calibri"/>
                <a:cs typeface="Calibri"/>
              </a:rPr>
              <a:t>tengono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uniti</a:t>
            </a:r>
            <a:r>
              <a:rPr lang="en-US">
                <a:latin typeface="Calibri"/>
                <a:cs typeface="Calibri"/>
              </a:rPr>
              <a:t> ma non </a:t>
            </a:r>
            <a:r>
              <a:rPr lang="en-US" err="1">
                <a:latin typeface="Calibri"/>
                <a:cs typeface="Calibri"/>
              </a:rPr>
              <a:t>dicono</a:t>
            </a:r>
            <a:r>
              <a:rPr lang="en-US">
                <a:latin typeface="Calibri"/>
                <a:cs typeface="Calibri"/>
              </a:rPr>
              <a:t> sempre il </a:t>
            </a:r>
            <a:r>
              <a:rPr lang="en-US" err="1">
                <a:latin typeface="Calibri"/>
                <a:cs typeface="Calibri"/>
              </a:rPr>
              <a:t>vero</a:t>
            </a:r>
            <a:r>
              <a:rPr lang="en-US">
                <a:latin typeface="Calibri"/>
                <a:cs typeface="Calibri"/>
              </a:rPr>
              <a:t>.....  In rete </a:t>
            </a:r>
            <a:r>
              <a:rPr lang="en-US" err="1">
                <a:latin typeface="Calibri"/>
                <a:cs typeface="Calibri"/>
              </a:rPr>
              <a:t>troverete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tutte</a:t>
            </a:r>
            <a:r>
              <a:rPr lang="en-US">
                <a:latin typeface="Calibri"/>
                <a:cs typeface="Calibri"/>
              </a:rPr>
              <a:t> le </a:t>
            </a:r>
            <a:r>
              <a:rPr lang="en-US" err="1">
                <a:latin typeface="Calibri"/>
                <a:cs typeface="Calibri"/>
              </a:rPr>
              <a:t>informazioni</a:t>
            </a:r>
            <a:r>
              <a:rPr lang="en-US">
                <a:latin typeface="Calibri"/>
                <a:cs typeface="Calibri"/>
              </a:rPr>
              <a:t> di cui </a:t>
            </a:r>
            <a:r>
              <a:rPr lang="en-US" err="1">
                <a:latin typeface="Calibri"/>
                <a:cs typeface="Calibri"/>
              </a:rPr>
              <a:t>avete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bisogno</a:t>
            </a:r>
            <a:r>
              <a:rPr lang="en-US">
                <a:latin typeface="Calibri"/>
                <a:cs typeface="Calibri"/>
              </a:rPr>
              <a:t> per </a:t>
            </a:r>
            <a:r>
              <a:rPr lang="en-US" err="1">
                <a:latin typeface="Calibri"/>
                <a:cs typeface="Calibri"/>
              </a:rPr>
              <a:t>frequentare</a:t>
            </a:r>
            <a:r>
              <a:rPr lang="en-US">
                <a:latin typeface="Calibri"/>
                <a:cs typeface="Calibri"/>
              </a:rPr>
              <a:t> il </a:t>
            </a:r>
            <a:r>
              <a:rPr lang="en-US" err="1">
                <a:latin typeface="Calibri"/>
                <a:cs typeface="Calibri"/>
              </a:rPr>
              <a:t>corso</a:t>
            </a:r>
            <a:r>
              <a:rPr lang="en-US">
                <a:latin typeface="Calibri"/>
                <a:cs typeface="Calibri"/>
              </a:rPr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4595E-6683-47F4-A696-900C57631157}" type="slidenum">
              <a:rPr lang="it-IT" altLang="it-IT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081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>
            <a:extLst>
              <a:ext uri="{FF2B5EF4-FFF2-40B4-BE49-F238E27FC236}">
                <a16:creationId xmlns:a16="http://schemas.microsoft.com/office/drawing/2014/main" id="{3DECDFA3-0815-4F63-BED4-CDDC352436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Segnaposto note 2">
            <a:extLst>
              <a:ext uri="{FF2B5EF4-FFF2-40B4-BE49-F238E27FC236}">
                <a16:creationId xmlns:a16="http://schemas.microsoft.com/office/drawing/2014/main" id="{C4A0181F-B22E-4261-AC30-93BC4793A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>
              <a:latin typeface="Times New Roman"/>
              <a:cs typeface="Times New Roman"/>
            </a:endParaRPr>
          </a:p>
        </p:txBody>
      </p:sp>
      <p:sp>
        <p:nvSpPr>
          <p:cNvPr id="10244" name="Segnaposto numero diapositiva 3">
            <a:extLst>
              <a:ext uri="{FF2B5EF4-FFF2-40B4-BE49-F238E27FC236}">
                <a16:creationId xmlns:a16="http://schemas.microsoft.com/office/drawing/2014/main" id="{463C5167-945C-4CAE-B0E9-5E77D4DF9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134" indent="-290436"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745" indent="-232349"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443" indent="-232349"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1141" indent="-232349"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839" indent="-232349" defTabSz="927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538" indent="-232349" defTabSz="927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5236" indent="-232349" defTabSz="927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934" indent="-232349" defTabSz="927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F94392-B1D5-402B-A64C-8AAA02DAE97E}" type="slidenum">
              <a:rPr lang="it-IT" altLang="it-IT" sz="1200"/>
              <a:pPr/>
              <a:t>7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>
            <a:extLst>
              <a:ext uri="{FF2B5EF4-FFF2-40B4-BE49-F238E27FC236}">
                <a16:creationId xmlns:a16="http://schemas.microsoft.com/office/drawing/2014/main" id="{9A5BADAD-2807-40D3-9250-AABFCE163B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Segnaposto note 2">
            <a:extLst>
              <a:ext uri="{FF2B5EF4-FFF2-40B4-BE49-F238E27FC236}">
                <a16:creationId xmlns:a16="http://schemas.microsoft.com/office/drawing/2014/main" id="{0015D421-BEDB-4D4A-8461-A6A1FC7CE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altLang="it-IT"/>
              <a:t>Il percorso che vi attende è intenso e i tempi sono ristretti, comunque vi abbiamo organizzato un corso che deve essere concluso in otto mesi mentre il tirocinio deve durare minimo 5 mesi. </a:t>
            </a:r>
          </a:p>
        </p:txBody>
      </p:sp>
      <p:sp>
        <p:nvSpPr>
          <p:cNvPr id="17412" name="Segnaposto numero diapositiva 3">
            <a:extLst>
              <a:ext uri="{FF2B5EF4-FFF2-40B4-BE49-F238E27FC236}">
                <a16:creationId xmlns:a16="http://schemas.microsoft.com/office/drawing/2014/main" id="{D0C3511B-54E1-40AA-A8E9-2CA3F8609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134" indent="-290436"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745" indent="-232349"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443" indent="-232349"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1141" indent="-232349"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839" indent="-232349" defTabSz="927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538" indent="-232349" defTabSz="927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5236" indent="-232349" defTabSz="927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934" indent="-232349" defTabSz="927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901458-DF98-48AC-A483-256845B6A12B}" type="slidenum">
              <a:rPr lang="it-IT" altLang="it-IT" sz="1200"/>
              <a:pPr/>
              <a:t>8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Per </a:t>
            </a:r>
            <a:r>
              <a:rPr lang="en-US" err="1">
                <a:latin typeface="Calibri"/>
                <a:cs typeface="Calibri"/>
              </a:rPr>
              <a:t>poter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iniziare</a:t>
            </a:r>
            <a:r>
              <a:rPr lang="en-US">
                <a:latin typeface="Calibri"/>
                <a:cs typeface="Calibri"/>
              </a:rPr>
              <a:t> il </a:t>
            </a:r>
            <a:r>
              <a:rPr lang="en-US" err="1">
                <a:latin typeface="Calibri"/>
                <a:cs typeface="Calibri"/>
              </a:rPr>
              <a:t>tirocinio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deve</a:t>
            </a:r>
            <a:r>
              <a:rPr lang="en-US">
                <a:latin typeface="Calibri"/>
                <a:cs typeface="Calibri"/>
              </a:rPr>
              <a:t> per prima </a:t>
            </a:r>
            <a:r>
              <a:rPr lang="en-US" err="1">
                <a:latin typeface="Calibri"/>
                <a:cs typeface="Calibri"/>
              </a:rPr>
              <a:t>cosa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essere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firmata</a:t>
            </a:r>
            <a:r>
              <a:rPr lang="en-US">
                <a:latin typeface="Calibri"/>
                <a:cs typeface="Calibri"/>
              </a:rPr>
              <a:t> la </a:t>
            </a:r>
            <a:r>
              <a:rPr lang="en-US" err="1">
                <a:latin typeface="Calibri"/>
                <a:cs typeface="Calibri"/>
              </a:rPr>
              <a:t>convenzione</a:t>
            </a:r>
            <a:r>
              <a:rPr lang="en-US">
                <a:latin typeface="Calibri"/>
                <a:cs typeface="Calibri"/>
              </a:rPr>
              <a:t>, poi ci </a:t>
            </a:r>
            <a:r>
              <a:rPr lang="en-US" err="1">
                <a:latin typeface="Calibri"/>
                <a:cs typeface="Calibri"/>
              </a:rPr>
              <a:t>vuole</a:t>
            </a:r>
            <a:r>
              <a:rPr lang="en-US">
                <a:latin typeface="Calibri"/>
                <a:cs typeface="Calibri"/>
              </a:rPr>
              <a:t> il </a:t>
            </a:r>
            <a:r>
              <a:rPr lang="en-US" err="1">
                <a:latin typeface="Calibri"/>
                <a:cs typeface="Calibri"/>
              </a:rPr>
              <a:t>progetto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formativoi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che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vedremo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nel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particolare</a:t>
            </a:r>
            <a:r>
              <a:rPr lang="en-US">
                <a:latin typeface="Calibri"/>
                <a:cs typeface="Calibri"/>
              </a:rPr>
              <a:t> ed </a:t>
            </a:r>
            <a:r>
              <a:rPr lang="en-US" err="1">
                <a:latin typeface="Calibri"/>
                <a:cs typeface="Calibri"/>
              </a:rPr>
              <a:t>infine</a:t>
            </a:r>
            <a:r>
              <a:rPr lang="en-US">
                <a:latin typeface="Calibri"/>
                <a:cs typeface="Calibri"/>
              </a:rPr>
              <a:t> il </a:t>
            </a:r>
            <a:r>
              <a:rPr lang="en-US" err="1">
                <a:latin typeface="Calibri"/>
                <a:cs typeface="Calibri"/>
              </a:rPr>
              <a:t>registro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delle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presenza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firmato</a:t>
            </a:r>
            <a:r>
              <a:rPr lang="en-US">
                <a:latin typeface="Calibri"/>
                <a:cs typeface="Calibri"/>
              </a:rPr>
              <a:t> dal tutor </a:t>
            </a:r>
            <a:r>
              <a:rPr lang="en-US" err="1">
                <a:latin typeface="Calibri"/>
                <a:cs typeface="Calibri"/>
              </a:rPr>
              <a:t>scolastico</a:t>
            </a:r>
            <a:r>
              <a:rPr lang="en-US">
                <a:latin typeface="Calibri"/>
                <a:cs typeface="Calibri"/>
              </a:rPr>
              <a:t>.</a:t>
            </a:r>
            <a:endParaRPr lang="en-US"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4595E-6683-47F4-A696-900C57631157}" type="slidenum">
              <a:rPr lang="it-IT" altLang="it-IT"/>
              <a:pPr>
                <a:defRPr/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7206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>
            <a:extLst>
              <a:ext uri="{FF2B5EF4-FFF2-40B4-BE49-F238E27FC236}">
                <a16:creationId xmlns:a16="http://schemas.microsoft.com/office/drawing/2014/main" id="{C8182675-853E-439C-8997-773502C848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Segnaposto note 2">
            <a:extLst>
              <a:ext uri="{FF2B5EF4-FFF2-40B4-BE49-F238E27FC236}">
                <a16:creationId xmlns:a16="http://schemas.microsoft.com/office/drawing/2014/main" id="{494A8BA8-50CC-48A5-9FDD-64459C4C0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altLang="it-IT">
                <a:latin typeface="Times New Roman"/>
                <a:cs typeface="Times New Roman"/>
              </a:rPr>
              <a:t>Scaricarlo</a:t>
            </a:r>
          </a:p>
          <a:p>
            <a:r>
              <a:rPr lang="it-IT" altLang="it-IT">
                <a:latin typeface="Times New Roman"/>
                <a:cs typeface="Times New Roman"/>
              </a:rPr>
              <a:t>Inviarlo alla segreteria </a:t>
            </a:r>
            <a:endParaRPr lang="it-IT" altLang="it-IT">
              <a:cs typeface="Times New Roman"/>
            </a:endParaRPr>
          </a:p>
          <a:p>
            <a:endParaRPr lang="it-IT" altLang="it-IT"/>
          </a:p>
          <a:p>
            <a:r>
              <a:rPr lang="it-IT" altLang="it-IT">
                <a:latin typeface="Times New Roman"/>
                <a:cs typeface="Times New Roman"/>
              </a:rPr>
              <a:t> Il progetto formativo dovrà essere riempito in ogni sua parte firmato dal tutor scolastico e dal corsista, scannerizzato ed inviato DAL CORSISTA TRAMITE LA SUA POSTA ELETTRONICA soltanto all'indirizzo didatticasostegno@uniupi.it </a:t>
            </a:r>
          </a:p>
          <a:p>
            <a:r>
              <a:rPr lang="it-IT" altLang="it-IT">
                <a:latin typeface="Times New Roman"/>
                <a:cs typeface="Times New Roman"/>
              </a:rPr>
              <a:t>( non saranno accettati progetti formativi inviati dalle scuole o tutor scolastico). Il tirocinio potrà iniziare solo dopo che è stata instaurata la convenzione tra la scuola e l'Ateneo( fa fede l'inserimento di questa in rete). Progetti formativi che arriveranno all'indirizzo soprariportato in data precedenti, o che presenteranno data inizio precedente, alla ratifica della convenzione NON SARANNO PRESI INJ CONSIDERAZIONE.</a:t>
            </a:r>
          </a:p>
          <a:p>
            <a:r>
              <a:rPr lang="it-IT" altLang="it-IT">
                <a:latin typeface="Times New Roman"/>
                <a:cs typeface="Times New Roman"/>
              </a:rPr>
              <a:t>La data di fine è già inserita ed è quella di termine massimo del tirocinio. Sarà poi compito di questo ufficio farlo firmare al tutor coordinatore e di inviarlo completo al corsista.</a:t>
            </a:r>
            <a:endParaRPr lang="it-IT" altLang="it-IT" err="1">
              <a:cs typeface="Times New Roman"/>
            </a:endParaRPr>
          </a:p>
          <a:p>
            <a:r>
              <a:rPr lang="it-IT" altLang="it-IT" b="1">
                <a:latin typeface="Times New Roman"/>
                <a:cs typeface="Times New Roman"/>
              </a:rPr>
              <a:t>Il tirocinio, ripetiamo, potrà iniziare dopo la stipula della convenzione e dopo l'invio del progetto formativo all'indirizzo mail suddetto.</a:t>
            </a:r>
          </a:p>
          <a:p>
            <a:endParaRPr lang="it-IT" altLang="it-IT" b="1">
              <a:cs typeface="Times New Roman"/>
            </a:endParaRPr>
          </a:p>
          <a:p>
            <a:r>
              <a:rPr lang="it-IT" altLang="it-IT">
                <a:latin typeface="Times New Roman"/>
                <a:cs typeface="Times New Roman"/>
              </a:rPr>
              <a:t>Per le scuole che hanno più di un tirocinante dell'Università di Pisa, basterà la firma da parte del loro dirigente scolastico di un'unica convezione; ogni corsista dovrà invece, naturalmente, avere il proprio progetto formativo.</a:t>
            </a:r>
          </a:p>
          <a:p>
            <a:endParaRPr lang="it-IT" altLang="it-IT">
              <a:latin typeface="Times New Roman"/>
              <a:cs typeface="Times New Roman"/>
            </a:endParaRPr>
          </a:p>
          <a:p>
            <a:r>
              <a:rPr lang="it-IT" altLang="it-IT" b="1">
                <a:latin typeface="Times New Roman"/>
                <a:cs typeface="Times New Roman"/>
              </a:rPr>
              <a:t>REGISTRO PRESENZE:</a:t>
            </a:r>
          </a:p>
          <a:p>
            <a:r>
              <a:rPr lang="it-IT" altLang="it-IT">
                <a:latin typeface="Times New Roman"/>
                <a:cs typeface="Times New Roman"/>
              </a:rPr>
              <a:t>Il registro firme dovrà essere firmato dal corsista in entrata ed in uscita nei giorni in cui svolge il tirocinio e dal tutor scolastico alla fine di ogni mese. Si ricorda che il tirocinio dovrà essere, salvo diverse in indicazioni del Ministero, svolto in almeno 5 mesi.</a:t>
            </a:r>
            <a:endParaRPr lang="it-IT" altLang="it-IT" b="1">
              <a:cs typeface="Times New Roman"/>
            </a:endParaRPr>
          </a:p>
        </p:txBody>
      </p:sp>
      <p:sp>
        <p:nvSpPr>
          <p:cNvPr id="21508" name="Segnaposto numero diapositiva 3">
            <a:extLst>
              <a:ext uri="{FF2B5EF4-FFF2-40B4-BE49-F238E27FC236}">
                <a16:creationId xmlns:a16="http://schemas.microsoft.com/office/drawing/2014/main" id="{84FBF714-8067-4F85-819C-633021B34D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134" indent="-290436"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745" indent="-232349"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443" indent="-232349"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1141" indent="-232349" defTabSz="92778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839" indent="-232349" defTabSz="927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538" indent="-232349" defTabSz="927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5236" indent="-232349" defTabSz="927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934" indent="-232349" defTabSz="9277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25248-490D-44B3-842A-9B96D7F59195}" type="slidenum">
              <a:rPr lang="it-IT" altLang="it-IT" sz="1200"/>
              <a:pPr/>
              <a:t>10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Il </a:t>
            </a:r>
            <a:r>
              <a:rPr lang="en-US" err="1">
                <a:latin typeface="Calibri"/>
                <a:cs typeface="Calibri"/>
              </a:rPr>
              <a:t>percorso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che</a:t>
            </a:r>
            <a:r>
              <a:rPr lang="en-US">
                <a:latin typeface="Calibri"/>
                <a:cs typeface="Calibri"/>
              </a:rPr>
              <a:t> vi </a:t>
            </a:r>
            <a:r>
              <a:rPr lang="en-US" err="1">
                <a:latin typeface="Calibri"/>
                <a:cs typeface="Calibri"/>
              </a:rPr>
              <a:t>attende</a:t>
            </a:r>
            <a:r>
              <a:rPr lang="en-US">
                <a:latin typeface="Calibri"/>
                <a:cs typeface="Calibri"/>
              </a:rPr>
              <a:t> è </a:t>
            </a:r>
            <a:r>
              <a:rPr lang="en-US" err="1">
                <a:latin typeface="Calibri"/>
                <a:cs typeface="Calibri"/>
              </a:rPr>
              <a:t>intenso</a:t>
            </a:r>
            <a:r>
              <a:rPr lang="en-US">
                <a:latin typeface="Calibri"/>
                <a:cs typeface="Calibri"/>
              </a:rPr>
              <a:t> e I tempi </a:t>
            </a:r>
            <a:r>
              <a:rPr lang="en-US" err="1">
                <a:latin typeface="Calibri"/>
                <a:cs typeface="Calibri"/>
              </a:rPr>
              <a:t>sono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ristretti</a:t>
            </a:r>
            <a:r>
              <a:rPr lang="en-US">
                <a:latin typeface="Calibri"/>
                <a:cs typeface="Calibri"/>
              </a:rPr>
              <a:t>, </a:t>
            </a:r>
            <a:r>
              <a:rPr lang="en-US" err="1">
                <a:latin typeface="Calibri"/>
                <a:cs typeface="Calibri"/>
              </a:rPr>
              <a:t>comunque</a:t>
            </a:r>
            <a:r>
              <a:rPr lang="en-US">
                <a:latin typeface="Calibri"/>
                <a:cs typeface="Calibri"/>
              </a:rPr>
              <a:t> vi </a:t>
            </a:r>
            <a:r>
              <a:rPr lang="en-US" err="1">
                <a:latin typeface="Calibri"/>
                <a:cs typeface="Calibri"/>
              </a:rPr>
              <a:t>abbiamo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organizzato</a:t>
            </a:r>
            <a:r>
              <a:rPr lang="en-US">
                <a:latin typeface="Calibri"/>
                <a:cs typeface="Calibri"/>
              </a:rPr>
              <a:t> un </a:t>
            </a:r>
            <a:r>
              <a:rPr lang="en-US" err="1">
                <a:latin typeface="Calibri"/>
                <a:cs typeface="Calibri"/>
              </a:rPr>
              <a:t>corso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che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deve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essere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concluso</a:t>
            </a:r>
            <a:r>
              <a:rPr lang="en-US">
                <a:latin typeface="Calibri"/>
                <a:cs typeface="Calibri"/>
              </a:rPr>
              <a:t> in otto </a:t>
            </a:r>
            <a:r>
              <a:rPr lang="en-US" err="1">
                <a:latin typeface="Calibri"/>
                <a:cs typeface="Calibri"/>
              </a:rPr>
              <a:t>mesi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mentre</a:t>
            </a:r>
            <a:r>
              <a:rPr lang="en-US">
                <a:latin typeface="Calibri"/>
                <a:cs typeface="Calibri"/>
              </a:rPr>
              <a:t> il </a:t>
            </a:r>
            <a:r>
              <a:rPr lang="en-US" err="1">
                <a:latin typeface="Calibri"/>
                <a:cs typeface="Calibri"/>
              </a:rPr>
              <a:t>tirocinio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deve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durare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minimo</a:t>
            </a:r>
            <a:r>
              <a:rPr lang="en-US">
                <a:latin typeface="Calibri"/>
                <a:cs typeface="Calibri"/>
              </a:rPr>
              <a:t> 5 </a:t>
            </a:r>
            <a:r>
              <a:rPr lang="en-US" err="1">
                <a:latin typeface="Calibri"/>
                <a:cs typeface="Calibri"/>
              </a:rPr>
              <a:t>mesi</a:t>
            </a:r>
            <a:r>
              <a:rPr lang="en-US">
                <a:latin typeface="Calibri"/>
                <a:cs typeface="Calibri"/>
              </a:rPr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4595E-6683-47F4-A696-900C57631157}" type="slidenum">
              <a:rPr lang="it-IT" altLang="it-IT"/>
              <a:pPr>
                <a:defRPr/>
              </a:pPr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211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39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8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42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42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48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357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907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340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20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2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90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6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5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99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1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18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5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0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otocollo@pec.unipi.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nipi.it/index.php/offerta/item/22452-modulistic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1">
            <a:extLst>
              <a:ext uri="{FF2B5EF4-FFF2-40B4-BE49-F238E27FC236}">
                <a16:creationId xmlns:a16="http://schemas.microsoft.com/office/drawing/2014/main" id="{A85577F6-C77E-4D2E-AD53-28AA5D17C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0" y="4999053"/>
            <a:ext cx="2947637" cy="171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74">
            <a:extLst>
              <a:ext uri="{FF2B5EF4-FFF2-40B4-BE49-F238E27FC236}">
                <a16:creationId xmlns:a16="http://schemas.microsoft.com/office/drawing/2014/main" id="{57C3C0FE-19B7-4291-8643-38D834CB2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0410" y="1927778"/>
            <a:ext cx="7218698" cy="353183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2800" b="1">
                <a:latin typeface="Times New Roman"/>
                <a:ea typeface="+mj-lt"/>
                <a:cs typeface="Times New Roman"/>
              </a:rPr>
              <a:t>CORSI DI FORMAZIONE PER IL CONSEGUIMENTO DELLA SPECIALIZZAZIONE PER LE ATTIVITÀ DI SOSTEGNO DIDATTICO AGLI ALUNNI CON DISABILITÀ DELLA SCUOLA DELL’INFANZIA, DELLA SCUOLA PRIMARIA, DELLA SCUOLA </a:t>
            </a:r>
            <a:br>
              <a:rPr lang="it-IT" sz="2800" b="1">
                <a:latin typeface="Times New Roman"/>
                <a:ea typeface="+mj-lt"/>
                <a:cs typeface="Times New Roman"/>
              </a:rPr>
            </a:br>
            <a:r>
              <a:rPr lang="it-IT" sz="2800" b="1">
                <a:latin typeface="Times New Roman"/>
                <a:ea typeface="+mj-lt"/>
                <a:cs typeface="Times New Roman"/>
              </a:rPr>
              <a:t>SECONDARIA DI I E DELLA SCUOLA SECONDARIA DI II GRADO</a:t>
            </a:r>
            <a:br>
              <a:rPr lang="it-IT" sz="2800" b="1">
                <a:latin typeface="Times New Roman"/>
                <a:ea typeface="+mj-lt"/>
                <a:cs typeface="Times New Roman"/>
              </a:rPr>
            </a:br>
            <a:endParaRPr lang="it-IT" sz="2800">
              <a:latin typeface="Times New Roman"/>
              <a:ea typeface="+mj-lt"/>
              <a:cs typeface="Times New Roman"/>
            </a:endParaRPr>
          </a:p>
          <a:p>
            <a:pPr>
              <a:defRPr/>
            </a:pPr>
            <a:endParaRPr lang="it-IT" altLang="it-IT" sz="2800" b="1">
              <a:latin typeface="Times New Roman"/>
              <a:cs typeface="Times New Roman"/>
            </a:endParaRPr>
          </a:p>
        </p:txBody>
      </p:sp>
      <p:sp>
        <p:nvSpPr>
          <p:cNvPr id="4100" name="WordArt 3077">
            <a:extLst>
              <a:ext uri="{FF2B5EF4-FFF2-40B4-BE49-F238E27FC236}">
                <a16:creationId xmlns:a16="http://schemas.microsoft.com/office/drawing/2014/main" id="{EB89C87A-789E-4D29-AD4A-3AF7F59CFE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5000" y="5943600"/>
            <a:ext cx="31337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it-IT" sz="3200" kern="10" spc="-32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102" name="CasellaDiTesto 7">
            <a:extLst>
              <a:ext uri="{FF2B5EF4-FFF2-40B4-BE49-F238E27FC236}">
                <a16:creationId xmlns:a16="http://schemas.microsoft.com/office/drawing/2014/main" id="{66C6091E-A491-45F3-9CA5-9BBFC9A63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877" y="5773469"/>
            <a:ext cx="274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imes New Roman"/>
                <a:cs typeface="Times New Roman"/>
              </a:rPr>
              <a:t>IX CICLO</a:t>
            </a:r>
            <a:endParaRPr lang="it-IT" b="1">
              <a:latin typeface="Times New Roman"/>
              <a:cs typeface="Times New Roman"/>
            </a:endParaRP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E44D6F8A-8C0D-4064-A3BC-0D0C1B448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78" y="622175"/>
            <a:ext cx="1200745" cy="1231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>
            <a:extLst>
              <a:ext uri="{FF2B5EF4-FFF2-40B4-BE49-F238E27FC236}">
                <a16:creationId xmlns:a16="http://schemas.microsoft.com/office/drawing/2014/main" id="{44FC343A-1916-43A9-85E5-6C656BABEF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32038" y="933450"/>
            <a:ext cx="3683000" cy="706438"/>
          </a:xfrm>
        </p:spPr>
        <p:txBody>
          <a:bodyPr/>
          <a:lstStyle/>
          <a:p>
            <a:r>
              <a:rPr lang="it-IT" altLang="it-IT" b="1">
                <a:latin typeface="Times New Roman"/>
                <a:cs typeface="Times New Roman"/>
              </a:rPr>
              <a:t>Tirocinio</a:t>
            </a:r>
          </a:p>
        </p:txBody>
      </p:sp>
      <p:sp>
        <p:nvSpPr>
          <p:cNvPr id="11267" name="Segnaposto contenuto 2">
            <a:extLst>
              <a:ext uri="{FF2B5EF4-FFF2-40B4-BE49-F238E27FC236}">
                <a16:creationId xmlns:a16="http://schemas.microsoft.com/office/drawing/2014/main" id="{3F88BF4E-FAD1-44AD-8309-B31C65B38A2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0263" y="2026770"/>
            <a:ext cx="77724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altLang="it-IT">
              <a:latin typeface="Times New Roman"/>
              <a:cs typeface="Times New Roman"/>
            </a:endParaRPr>
          </a:p>
          <a:p>
            <a:r>
              <a:rPr lang="it-IT">
                <a:latin typeface="Times New Roman"/>
                <a:ea typeface="+mn-lt"/>
                <a:cs typeface="Times New Roman"/>
              </a:rPr>
              <a:t>Scuole convenzionate saranno inserite sul sito</a:t>
            </a:r>
            <a:endParaRPr lang="it-IT" b="1">
              <a:solidFill>
                <a:srgbClr val="3333CC"/>
              </a:solidFill>
              <a:latin typeface="Times New Roman"/>
              <a:cs typeface="Times New Roman"/>
            </a:endParaRPr>
          </a:p>
          <a:p>
            <a:pPr>
              <a:buSzPct val="114999"/>
            </a:pPr>
            <a:r>
              <a:rPr lang="it-IT">
                <a:latin typeface="Times New Roman"/>
                <a:ea typeface="+mn-lt"/>
                <a:cs typeface="Times New Roman"/>
              </a:rPr>
              <a:t>Il modulo, da riempire e firmare dal Dirigente scolastico, dovrà essere inviato dall'Istituto Scolastico esclusivamente a </a:t>
            </a:r>
            <a:r>
              <a:rPr lang="it-IT" b="1" u="sng">
                <a:ea typeface="+mn-lt"/>
                <a:cs typeface="+mn-lt"/>
                <a:hlinkClick r:id="rId3"/>
              </a:rPr>
              <a:t>protocollo@pec.unipi.it</a:t>
            </a:r>
            <a:endParaRPr lang="it-IT" altLang="it-IT">
              <a:solidFill>
                <a:srgbClr val="E09C41"/>
              </a:solidFill>
              <a:latin typeface="Times New Roman"/>
              <a:cs typeface="Times New Roman"/>
            </a:endParaRPr>
          </a:p>
          <a:p>
            <a:pPr>
              <a:buSzPct val="114999"/>
            </a:pPr>
            <a:r>
              <a:rPr lang="it-IT" altLang="it-IT">
                <a:latin typeface="Times New Roman"/>
                <a:cs typeface="Times New Roman"/>
              </a:rPr>
              <a:t>Per maggiori informazioni è possibile scrivere alla email </a:t>
            </a:r>
            <a:r>
              <a:rPr lang="it-IT" altLang="it-IT" u="sng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didatticasostegno@unipi.it</a:t>
            </a:r>
            <a:endParaRPr lang="it-IT" altLang="it-IT">
              <a:solidFill>
                <a:schemeClr val="accent4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Immagine 5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040E4122-8022-4336-9676-477B005A3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810" y="669635"/>
            <a:ext cx="1200745" cy="1231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53AF86-F624-4CCB-AD99-E2E441FE0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29714"/>
            <a:ext cx="6798734" cy="1303867"/>
          </a:xfrm>
        </p:spPr>
        <p:txBody>
          <a:bodyPr>
            <a:normAutofit/>
          </a:bodyPr>
          <a:lstStyle/>
          <a:p>
            <a:r>
              <a:rPr lang="it-IT" sz="3200">
                <a:latin typeface="Times New Roman"/>
                <a:cs typeface="Times New Roman"/>
              </a:rPr>
              <a:t>TOTALE GENERALE PER CORSO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57B5F4F-C26F-4156-A549-15FAD36D9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213233"/>
              </p:ext>
            </p:extLst>
          </p:nvPr>
        </p:nvGraphicFramePr>
        <p:xfrm>
          <a:off x="1394124" y="2539617"/>
          <a:ext cx="6426301" cy="2865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160">
                  <a:extLst>
                    <a:ext uri="{9D8B030D-6E8A-4147-A177-3AD203B41FA5}">
                      <a16:colId xmlns:a16="http://schemas.microsoft.com/office/drawing/2014/main" val="2385065279"/>
                    </a:ext>
                  </a:extLst>
                </a:gridCol>
                <a:gridCol w="2003003">
                  <a:extLst>
                    <a:ext uri="{9D8B030D-6E8A-4147-A177-3AD203B41FA5}">
                      <a16:colId xmlns:a16="http://schemas.microsoft.com/office/drawing/2014/main" val="3536331290"/>
                    </a:ext>
                  </a:extLst>
                </a:gridCol>
                <a:gridCol w="1982138">
                  <a:extLst>
                    <a:ext uri="{9D8B030D-6E8A-4147-A177-3AD203B41FA5}">
                      <a16:colId xmlns:a16="http://schemas.microsoft.com/office/drawing/2014/main" val="3679511169"/>
                    </a:ext>
                  </a:extLst>
                </a:gridCol>
              </a:tblGrid>
              <a:tr h="318346"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TIPOLOGIA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ORE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CFU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2019730"/>
                  </a:ext>
                </a:extLst>
              </a:tr>
              <a:tr h="636693"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INSEGNAMENTI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270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1160387"/>
                  </a:ext>
                </a:extLst>
              </a:tr>
              <a:tr h="318346"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LABORATORI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448947"/>
                  </a:ext>
                </a:extLst>
              </a:tr>
              <a:tr h="318346"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TIROCINIO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4661782"/>
                  </a:ext>
                </a:extLst>
              </a:tr>
              <a:tr h="636693"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PROVA FINALE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9245103"/>
                  </a:ext>
                </a:extLst>
              </a:tr>
              <a:tr h="318346">
                <a:tc>
                  <a:txBody>
                    <a:bodyPr/>
                    <a:lstStyle/>
                    <a:p>
                      <a:endParaRPr lang="it-IT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6192995"/>
                  </a:ext>
                </a:extLst>
              </a:tr>
              <a:tr h="318346"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TOTALI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750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4646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7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2FBCE77C-ACAF-4E09-8DAF-007C062B0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8928" y="1389938"/>
            <a:ext cx="5746700" cy="860906"/>
          </a:xfrm>
        </p:spPr>
        <p:txBody>
          <a:bodyPr/>
          <a:lstStyle/>
          <a:p>
            <a:r>
              <a:rPr lang="it-IT" altLang="it-IT">
                <a:latin typeface="Times New Roman"/>
                <a:cs typeface="Times New Roman"/>
              </a:rPr>
              <a:t>Riconoscimento crediti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D3910C-33A3-42EB-829B-B976919FE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Times New Roman"/>
                <a:cs typeface="Times New Roman"/>
              </a:rPr>
              <a:t>Non è previsto il riconoscimento dei CFU (D.M. 249/2010)</a:t>
            </a:r>
          </a:p>
          <a:p>
            <a:pPr>
              <a:defRPr/>
            </a:pPr>
            <a:r>
              <a:rPr lang="it-IT">
                <a:latin typeface="Times New Roman"/>
                <a:cs typeface="Times New Roman"/>
              </a:rPr>
              <a:t>Coloro che hanno sospeso la frequenza e che hanno deciso di riprendere il percorso formativo, avranno il riconoscimento dei CFU svolti. (D.M. 948/16)</a:t>
            </a:r>
            <a:endParaRPr lang="it-IT" sz="1050">
              <a:latin typeface="Times New Roman"/>
              <a:cs typeface="Times New Roman"/>
            </a:endParaRPr>
          </a:p>
          <a:p>
            <a:pPr>
              <a:defRPr/>
            </a:pPr>
            <a:r>
              <a:rPr lang="it-IT">
                <a:latin typeface="Times New Roman"/>
                <a:cs typeface="Times New Roman"/>
                <a:hlinkClick r:id="rId2"/>
              </a:rPr>
              <a:t>Percorso Abbreviato</a:t>
            </a:r>
            <a:r>
              <a:rPr lang="it-IT">
                <a:latin typeface="Times New Roman"/>
                <a:cs typeface="Times New Roman"/>
              </a:rPr>
              <a:t>  (D.M. 141/2017)</a:t>
            </a:r>
          </a:p>
        </p:txBody>
      </p:sp>
      <p:pic>
        <p:nvPicPr>
          <p:cNvPr id="2" name="Immagine 5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611555A-EC4A-49E3-A46A-8850E867A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48" y="788287"/>
            <a:ext cx="1398495" cy="1437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F2ECCE04-B00D-49E7-8F55-E1E839401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2" y="257805"/>
            <a:ext cx="8752935" cy="6342391"/>
          </a:xfrm>
          <a:prstGeom prst="rect">
            <a:avLst/>
          </a:prstGeom>
        </p:spPr>
      </p:pic>
      <p:pic>
        <p:nvPicPr>
          <p:cNvPr id="3" name="Immagine 5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253E5AD9-CC9A-4D06-893B-D682A442C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5014483"/>
            <a:ext cx="1283477" cy="1365261"/>
          </a:xfrm>
          <a:prstGeom prst="rect">
            <a:avLst/>
          </a:prstGeom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D2D5D42D-0A64-4B18-93B7-E300B3AFB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7871" y="366858"/>
            <a:ext cx="3631340" cy="892546"/>
          </a:xfrm>
        </p:spPr>
        <p:txBody>
          <a:bodyPr>
            <a:normAutofit/>
          </a:bodyPr>
          <a:lstStyle/>
          <a:p>
            <a:r>
              <a:rPr lang="it-IT" altLang="it-IT" sz="4400" b="1">
                <a:latin typeface="Times New Roman"/>
                <a:cs typeface="Times New Roman"/>
              </a:rPr>
              <a:t>DOMANDE?</a:t>
            </a:r>
            <a:endParaRPr lang="it-IT" sz="44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E0184B-BE81-4E99-B1A3-59156043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Presentazione docenti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6497B4-D084-4D5A-9CB9-8E76D2397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14999"/>
            </a:pPr>
            <a:r>
              <a:rPr lang="it-IT"/>
              <a:t>Prorettore alla didattica</a:t>
            </a:r>
          </a:p>
          <a:p>
            <a:pPr>
              <a:buSzPct val="114999"/>
            </a:pPr>
            <a:r>
              <a:rPr lang="it-IT"/>
              <a:t>Direttore </a:t>
            </a:r>
          </a:p>
          <a:p>
            <a:pPr>
              <a:buSzPct val="114999"/>
            </a:pPr>
            <a:r>
              <a:rPr lang="it-IT"/>
              <a:t>Docenti</a:t>
            </a:r>
          </a:p>
        </p:txBody>
      </p:sp>
    </p:spTree>
    <p:extLst>
      <p:ext uri="{BB962C8B-B14F-4D97-AF65-F5344CB8AC3E}">
        <p14:creationId xmlns:p14="http://schemas.microsoft.com/office/powerpoint/2010/main" val="2352749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1AF126C-89E0-49AE-ACB1-2E03AEBC1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393029"/>
              </p:ext>
            </p:extLst>
          </p:nvPr>
        </p:nvGraphicFramePr>
        <p:xfrm>
          <a:off x="226854" y="-1"/>
          <a:ext cx="8688850" cy="6737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694">
                  <a:extLst>
                    <a:ext uri="{9D8B030D-6E8A-4147-A177-3AD203B41FA5}">
                      <a16:colId xmlns:a16="http://schemas.microsoft.com/office/drawing/2014/main" val="842295771"/>
                    </a:ext>
                  </a:extLst>
                </a:gridCol>
                <a:gridCol w="866796">
                  <a:extLst>
                    <a:ext uri="{9D8B030D-6E8A-4147-A177-3AD203B41FA5}">
                      <a16:colId xmlns:a16="http://schemas.microsoft.com/office/drawing/2014/main" val="4127497120"/>
                    </a:ext>
                  </a:extLst>
                </a:gridCol>
                <a:gridCol w="3982522">
                  <a:extLst>
                    <a:ext uri="{9D8B030D-6E8A-4147-A177-3AD203B41FA5}">
                      <a16:colId xmlns:a16="http://schemas.microsoft.com/office/drawing/2014/main" val="3908421499"/>
                    </a:ext>
                  </a:extLst>
                </a:gridCol>
                <a:gridCol w="590063">
                  <a:extLst>
                    <a:ext uri="{9D8B030D-6E8A-4147-A177-3AD203B41FA5}">
                      <a16:colId xmlns:a16="http://schemas.microsoft.com/office/drawing/2014/main" val="2223029033"/>
                    </a:ext>
                  </a:extLst>
                </a:gridCol>
                <a:gridCol w="347714">
                  <a:extLst>
                    <a:ext uri="{9D8B030D-6E8A-4147-A177-3AD203B41FA5}">
                      <a16:colId xmlns:a16="http://schemas.microsoft.com/office/drawing/2014/main" val="3345857664"/>
                    </a:ext>
                  </a:extLst>
                </a:gridCol>
                <a:gridCol w="423262">
                  <a:extLst>
                    <a:ext uri="{9D8B030D-6E8A-4147-A177-3AD203B41FA5}">
                      <a16:colId xmlns:a16="http://schemas.microsoft.com/office/drawing/2014/main" val="2091347685"/>
                    </a:ext>
                  </a:extLst>
                </a:gridCol>
                <a:gridCol w="434417">
                  <a:extLst>
                    <a:ext uri="{9D8B030D-6E8A-4147-A177-3AD203B41FA5}">
                      <a16:colId xmlns:a16="http://schemas.microsoft.com/office/drawing/2014/main" val="523976366"/>
                    </a:ext>
                  </a:extLst>
                </a:gridCol>
                <a:gridCol w="887382">
                  <a:extLst>
                    <a:ext uri="{9D8B030D-6E8A-4147-A177-3AD203B41FA5}">
                      <a16:colId xmlns:a16="http://schemas.microsoft.com/office/drawing/2014/main" val="1794977529"/>
                    </a:ext>
                  </a:extLst>
                </a:gridCol>
              </a:tblGrid>
              <a:tr h="219957">
                <a:tc>
                  <a:txBody>
                    <a:bodyPr/>
                    <a:lstStyle/>
                    <a:p>
                      <a:pPr fontAlgn="b"/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CORSO DI SPECIALIZZAZIONE SUL SOSTEGNO - V CICLO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45388076"/>
                  </a:ext>
                </a:extLst>
              </a:tr>
              <a:tr h="42158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dirty="0">
                          <a:effectLst/>
                        </a:rPr>
                        <a:t>cod. esame</a:t>
                      </a:r>
                      <a:endParaRPr lang="it-IT" sz="1000" b="1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dirty="0">
                          <a:effectLst/>
                        </a:rPr>
                        <a:t>Settore </a:t>
                      </a:r>
                      <a:r>
                        <a:rPr lang="it-IT" sz="1000" b="1" err="1">
                          <a:effectLst/>
                        </a:rPr>
                        <a:t>scient</a:t>
                      </a:r>
                      <a:r>
                        <a:rPr lang="it-IT" sz="1000" b="1" dirty="0">
                          <a:effectLst/>
                        </a:rPr>
                        <a:t>. Disc</a:t>
                      </a:r>
                      <a:endParaRPr lang="it-IT" sz="1000" b="1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dirty="0">
                          <a:effectLst/>
                        </a:rPr>
                        <a:t>DISCIPLINE</a:t>
                      </a:r>
                      <a:endParaRPr lang="it-IT" sz="1000" b="1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dirty="0">
                          <a:effectLst/>
                        </a:rPr>
                        <a:t>ore </a:t>
                      </a:r>
                      <a:r>
                        <a:rPr lang="it-IT" sz="1000" b="1" err="1">
                          <a:effectLst/>
                        </a:rPr>
                        <a:t>inseg</a:t>
                      </a:r>
                      <a:r>
                        <a:rPr lang="it-IT" sz="1000" b="1" dirty="0">
                          <a:effectLst/>
                        </a:rPr>
                        <a:t>.</a:t>
                      </a:r>
                      <a:endParaRPr lang="it-IT" sz="1000" b="1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dirty="0">
                          <a:effectLst/>
                        </a:rPr>
                        <a:t>CFU</a:t>
                      </a:r>
                      <a:endParaRPr lang="it-IT" sz="1000" b="1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err="1">
                          <a:effectLst/>
                        </a:rPr>
                        <a:t>num</a:t>
                      </a:r>
                      <a:r>
                        <a:rPr lang="it-IT" sz="1000" b="1" dirty="0">
                          <a:effectLst/>
                        </a:rPr>
                        <a:t>. lezioni</a:t>
                      </a:r>
                      <a:endParaRPr lang="it-IT" sz="1000" b="1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dirty="0">
                          <a:effectLst/>
                        </a:rPr>
                        <a:t>esami</a:t>
                      </a:r>
                      <a:endParaRPr lang="it-IT" sz="1000" b="1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dirty="0">
                          <a:effectLst/>
                        </a:rPr>
                        <a:t>professori</a:t>
                      </a:r>
                      <a:endParaRPr lang="it-IT" sz="1000" b="1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389928099"/>
                  </a:ext>
                </a:extLst>
              </a:tr>
              <a:tr h="3849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MM547</a:t>
                      </a:r>
                      <a:endParaRPr lang="it-IT" sz="11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M-PED/03</a:t>
                      </a:r>
                      <a:endParaRPr lang="it-IT" sz="11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900" dirty="0">
                          <a:effectLst/>
                        </a:rPr>
                        <a:t>Pedagogia speciale della gestione integrata del gruppo classe</a:t>
                      </a:r>
                      <a:endParaRPr lang="it-IT" sz="9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30</a:t>
                      </a:r>
                      <a:endParaRPr lang="it-IT" sz="11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4</a:t>
                      </a:r>
                      <a:endParaRPr lang="it-IT" sz="11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5</a:t>
                      </a:r>
                      <a:endParaRPr lang="it-IT" sz="11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scritto</a:t>
                      </a:r>
                      <a:endParaRPr lang="it-IT" sz="11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  <a:latin typeface="Calibri"/>
                        </a:rPr>
                        <a:t>Raffaele CIAMBRONE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783162371"/>
                  </a:ext>
                </a:extLst>
              </a:tr>
              <a:tr h="3940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MM548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M-PED/03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900" dirty="0">
                          <a:effectLst/>
                        </a:rPr>
                        <a:t>Progettazione del PDF, del PEI-Progetto di Vita e modelli di Qualità della Vita: dalla programmazione alla valutazione</a:t>
                      </a:r>
                      <a:endParaRPr lang="it-IT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30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scritto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  <a:latin typeface="Calibri"/>
                        </a:rPr>
                        <a:t>Docente da definire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63622807"/>
                  </a:ext>
                </a:extLst>
              </a:tr>
              <a:tr h="3849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MM549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M-PED/03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900" dirty="0">
                          <a:effectLst/>
                        </a:rPr>
                        <a:t>Didattica speciale e apprendimento per le disabilità sensoriali</a:t>
                      </a:r>
                      <a:endParaRPr lang="it-IT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30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scritto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  <a:latin typeface="Calibri"/>
                        </a:rPr>
                        <a:t>Donatella FANTOZZI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435678300"/>
                  </a:ext>
                </a:extLst>
              </a:tr>
              <a:tr h="5498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MM550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M-PED/03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Pedagogia e didattica speciale della disabilità intellettiva e dei disturbi generalizzati dello sviluppo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algn="ctr" fontAlgn="b"/>
                      <a:endParaRPr lang="it-IT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  <a:latin typeface="Calibri"/>
                        </a:rPr>
                        <a:t>5</a:t>
                      </a:r>
                    </a:p>
                    <a:p>
                      <a:pPr algn="ctr" fontAlgn="b"/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scritto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  <a:latin typeface="Calibri"/>
                        </a:rPr>
                        <a:t>Elena FALASCHI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78513208"/>
                  </a:ext>
                </a:extLst>
              </a:tr>
              <a:tr h="71486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MM551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M-PED/03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Didattica speciale: approccio metacognitivo e cooperativo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100" dirty="0">
                          <a:effectLst/>
                        </a:rPr>
                        <a:t>30</a:t>
                      </a:r>
                    </a:p>
                    <a:p>
                      <a:pPr lvl="0" algn="ctr">
                        <a:buNone/>
                      </a:pPr>
                      <a:endParaRPr lang="it-IT" sz="110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endParaRPr lang="it-IT" sz="1100" dirty="0">
                        <a:effectLst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4</a:t>
                      </a:r>
                    </a:p>
                    <a:p>
                      <a:pPr lvl="0" algn="ctr">
                        <a:buNone/>
                      </a:pPr>
                      <a:endParaRPr lang="it-IT" sz="1100" dirty="0">
                        <a:effectLst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it-IT" sz="1100" dirty="0">
                          <a:effectLst/>
                        </a:rPr>
                        <a:t>5</a:t>
                      </a:r>
                    </a:p>
                    <a:p>
                      <a:pPr lvl="0" algn="ctr">
                        <a:buNone/>
                      </a:pPr>
                      <a:endParaRPr lang="it-IT" sz="110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endParaRPr lang="it-IT" sz="1100" dirty="0">
                        <a:effectLst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scritto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Elena FALASCHI</a:t>
                      </a:r>
                    </a:p>
                    <a:p>
                      <a:pPr lvl="0" algn="ctr">
                        <a:buNone/>
                      </a:pPr>
                      <a:endParaRPr lang="it-IT" sz="11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1894308"/>
                  </a:ext>
                </a:extLst>
              </a:tr>
              <a:tr h="54989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MM552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M-PED/01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900" dirty="0">
                          <a:effectLst/>
                        </a:rPr>
                        <a:t>Pedagogia della relazione d'aiuto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7.5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1+ </a:t>
                      </a:r>
                      <a:r>
                        <a:rPr lang="it-IT" sz="1100" dirty="0" err="1">
                          <a:effectLst/>
                        </a:rPr>
                        <a:t>iniz</a:t>
                      </a:r>
                      <a:r>
                        <a:rPr lang="it-IT" sz="1100" dirty="0">
                          <a:effectLst/>
                        </a:rPr>
                        <a:t>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scritto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Elena FALASCHI</a:t>
                      </a:r>
                    </a:p>
                    <a:p>
                      <a:pPr lvl="0" algn="ctr">
                        <a:buNone/>
                      </a:pPr>
                      <a:endParaRPr lang="it-IT" sz="11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310651243"/>
                  </a:ext>
                </a:extLst>
              </a:tr>
              <a:tr h="71486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MM553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M-PSI/04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900" dirty="0">
                          <a:effectLst/>
                        </a:rPr>
                        <a:t>Modelli integrati di intervento psico-educativi per la disabilità intellettiva e dei disturbi generalizzati dello sviluppo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30</a:t>
                      </a:r>
                    </a:p>
                    <a:p>
                      <a:pPr lvl="0" algn="ctr">
                        <a:buNone/>
                      </a:pPr>
                      <a:endParaRPr lang="it-IT" sz="1100" dirty="0">
                        <a:effectLst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4</a:t>
                      </a:r>
                    </a:p>
                    <a:p>
                      <a:pPr lvl="0" algn="ctr">
                        <a:buNone/>
                      </a:pPr>
                      <a:endParaRPr lang="it-IT" sz="1100" dirty="0">
                        <a:effectLst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5</a:t>
                      </a:r>
                    </a:p>
                    <a:p>
                      <a:pPr lvl="0" algn="ctr">
                        <a:buNone/>
                      </a:pPr>
                      <a:endParaRPr lang="it-IT" sz="1100" dirty="0">
                        <a:effectLst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Scritto</a:t>
                      </a:r>
                    </a:p>
                    <a:p>
                      <a:pPr lvl="0" algn="ctr">
                        <a:buNone/>
                      </a:pPr>
                      <a:endParaRPr lang="it-IT" sz="1100" dirty="0">
                        <a:effectLst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  <a:latin typeface="Calibri"/>
                        </a:rPr>
                        <a:t>Stefania Millepiedi Docenti da definire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223141392"/>
                  </a:ext>
                </a:extLst>
              </a:tr>
              <a:tr h="5498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MM554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M-PSI/04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Psicologia dello sviluppo, dell'educazione e dell'istruzione: modelli di apprendimento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30</a:t>
                      </a:r>
                    </a:p>
                    <a:p>
                      <a:pPr lvl="0" algn="ctr">
                        <a:buNone/>
                      </a:pPr>
                      <a:endParaRPr lang="it-IT" sz="1100" dirty="0">
                        <a:effectLst/>
                      </a:endParaRPr>
                    </a:p>
                  </a:txBody>
                  <a:tcPr marL="9525" marR="9525" marT="9525" anchor="b"/>
                </a:tc>
                <a:tc rowSpan="2">
                  <a:txBody>
                    <a:bodyPr/>
                    <a:lstStyle/>
                    <a:p>
                      <a:pPr marL="0" algn="ctr" rtl="0" eaLnBrk="1" fontAlgn="b" latinLnBrk="0" hangingPunct="1"/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457200">
                        <a:buNone/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lvl="0" algn="ctr">
                        <a:buNone/>
                      </a:pP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scritto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  <a:latin typeface="Calibri"/>
                        </a:rPr>
                        <a:t>Fabio Apicella Lauro </a:t>
                      </a:r>
                      <a:r>
                        <a:rPr lang="it-IT" sz="1100" dirty="0" err="1">
                          <a:effectLst/>
                          <a:latin typeface="Calibri"/>
                        </a:rPr>
                        <a:t>Mengheri</a:t>
                      </a:r>
                      <a:endParaRPr lang="it-IT" sz="1100" dirty="0" err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077478363"/>
                  </a:ext>
                </a:extLst>
              </a:tr>
              <a:tr h="2199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99673039"/>
                  </a:ext>
                </a:extLst>
              </a:tr>
              <a:tr h="3849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NN507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IUS/09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900" dirty="0">
                          <a:effectLst/>
                        </a:rPr>
                        <a:t>Legislazione primaria e secondaria riferita all'integrazione scolastica</a:t>
                      </a:r>
                      <a:endParaRPr lang="it-IT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22.5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scritto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  <a:latin typeface="Calibri"/>
                        </a:rPr>
                        <a:t>Andrea Marchetti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01234791"/>
                  </a:ext>
                </a:extLst>
              </a:tr>
              <a:tr h="3665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FF359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MED/39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Neuropsichiatria infantile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100" dirty="0">
                          <a:effectLst/>
                        </a:rPr>
                        <a:t>30</a:t>
                      </a:r>
                    </a:p>
                    <a:p>
                      <a:pPr lvl="0" algn="ctr">
                        <a:buNone/>
                      </a:pPr>
                      <a:endParaRPr lang="it-IT" sz="110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endParaRPr lang="it-IT" sz="1100" dirty="0">
                        <a:effectLst/>
                      </a:endParaRPr>
                    </a:p>
                  </a:txBody>
                  <a:tcPr marL="9525" marR="9525" marT="9525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100" dirty="0">
                          <a:effectLst/>
                        </a:rPr>
                        <a:t>5</a:t>
                      </a:r>
                    </a:p>
                    <a:p>
                      <a:pPr lvl="0" algn="ctr">
                        <a:buNone/>
                      </a:pPr>
                      <a:endParaRPr lang="it-IT" sz="110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endParaRPr lang="it-IT" sz="1100" dirty="0">
                        <a:effectLst/>
                      </a:endParaRPr>
                    </a:p>
                  </a:txBody>
                  <a:tcPr marL="9525" marR="9525" marT="9525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dirty="0">
                          <a:effectLst/>
                        </a:rPr>
                        <a:t>scritto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  <a:latin typeface="Calibri"/>
                        </a:rPr>
                        <a:t>Roberta Battini 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173548093"/>
                  </a:ext>
                </a:extLst>
              </a:tr>
              <a:tr h="4215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  <a:latin typeface="Calibri"/>
                        </a:rPr>
                        <a:t>Bruno Sales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946467029"/>
                  </a:ext>
                </a:extLst>
              </a:tr>
              <a:tr h="384926">
                <a:tc>
                  <a:txBody>
                    <a:bodyPr/>
                    <a:lstStyle/>
                    <a:p>
                      <a:pPr fontAlgn="b"/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dirty="0">
                          <a:effectLst/>
                        </a:rPr>
                        <a:t>TOTALE LEZIONI INSEGNAMENTI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270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36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dirty="0">
                          <a:effectLst/>
                        </a:rPr>
                        <a:t>45+ </a:t>
                      </a:r>
                      <a:r>
                        <a:rPr lang="it-IT" sz="1100" dirty="0" err="1">
                          <a:effectLst/>
                        </a:rPr>
                        <a:t>iniz</a:t>
                      </a:r>
                      <a:r>
                        <a:rPr lang="it-IT" sz="1100" dirty="0">
                          <a:effectLst/>
                        </a:rPr>
                        <a:t>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it-IT" sz="1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36148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706EAE-C2CC-4AF2-BD76-37B07688CA14}"/>
              </a:ext>
            </a:extLst>
          </p:cNvPr>
          <p:cNvSpPr txBox="1"/>
          <p:nvPr/>
        </p:nvSpPr>
        <p:spPr>
          <a:xfrm>
            <a:off x="2524664" y="871269"/>
            <a:ext cx="410904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b="1">
                <a:latin typeface="Times New Roman"/>
                <a:ea typeface="Microsoft Sans Serif"/>
                <a:cs typeface="Arial"/>
              </a:rPr>
              <a:t>Tutor coordinatori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26527F8-3B23-47AB-9959-FD39D43C9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968248"/>
              </p:ext>
            </p:extLst>
          </p:nvPr>
        </p:nvGraphicFramePr>
        <p:xfrm>
          <a:off x="567137" y="2259824"/>
          <a:ext cx="7791493" cy="164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938">
                  <a:extLst>
                    <a:ext uri="{9D8B030D-6E8A-4147-A177-3AD203B41FA5}">
                      <a16:colId xmlns:a16="http://schemas.microsoft.com/office/drawing/2014/main" val="1722345516"/>
                    </a:ext>
                  </a:extLst>
                </a:gridCol>
                <a:gridCol w="5041555">
                  <a:extLst>
                    <a:ext uri="{9D8B030D-6E8A-4147-A177-3AD203B41FA5}">
                      <a16:colId xmlns:a16="http://schemas.microsoft.com/office/drawing/2014/main" val="971099562"/>
                    </a:ext>
                  </a:extLst>
                </a:gridCol>
              </a:tblGrid>
              <a:tr h="3256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dirty="0">
                          <a:effectLst/>
                        </a:rPr>
                        <a:t>Numero </a:t>
                      </a:r>
                      <a:endParaRPr lang="it-IT" sz="1400" b="1" dirty="0">
                        <a:effectLst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dirty="0">
                          <a:effectLst/>
                        </a:rPr>
                        <a:t>SCUOLE DI PERTINENZA</a:t>
                      </a:r>
                      <a:endParaRPr lang="it-IT" sz="1400" b="1" dirty="0">
                        <a:effectLst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706074116"/>
                  </a:ext>
                </a:extLst>
              </a:tr>
              <a:tr h="3256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dirty="0">
                          <a:effectLst/>
                        </a:rPr>
                        <a:t>1/2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dirty="0">
                          <a:effectLst/>
                        </a:rPr>
                        <a:t>Scuola dell'infanzia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548054696"/>
                  </a:ext>
                </a:extLst>
              </a:tr>
              <a:tr h="3256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dirty="0">
                          <a:effectLst/>
                        </a:rPr>
                        <a:t>3/4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dirty="0">
                          <a:effectLst/>
                        </a:rPr>
                        <a:t>Scuola primaria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613984637"/>
                  </a:ext>
                </a:extLst>
              </a:tr>
              <a:tr h="3453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dirty="0">
                          <a:effectLst/>
                        </a:rPr>
                        <a:t>6/7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dirty="0">
                          <a:effectLst/>
                        </a:rPr>
                        <a:t>Scuola secondaria di I° grado - II° grado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916238111"/>
                  </a:ext>
                </a:extLst>
              </a:tr>
              <a:tr h="3256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dirty="0">
                          <a:effectLst/>
                        </a:rPr>
                        <a:t>6/7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dirty="0">
                          <a:effectLst/>
                        </a:rPr>
                        <a:t>Scuola secondaria di II° grado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285905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28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F9BB032-E1C1-443F-8F5F-5FF8BC25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055" y="900960"/>
            <a:ext cx="6022357" cy="1303867"/>
          </a:xfrm>
        </p:spPr>
        <p:txBody>
          <a:bodyPr>
            <a:noAutofit/>
          </a:bodyPr>
          <a:lstStyle/>
          <a:p>
            <a:r>
              <a:rPr lang="it-IT" sz="1800" b="1" dirty="0">
                <a:latin typeface="Times New Roman"/>
                <a:cs typeface="Times New Roman"/>
              </a:rPr>
              <a:t>Corso di specializzazione per l'attività di sostegno didattico agli alunni con disabilità - IX° ciclo</a:t>
            </a:r>
          </a:p>
        </p:txBody>
      </p:sp>
      <p:pic>
        <p:nvPicPr>
          <p:cNvPr id="4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1D89678-EE4B-4364-9513-D0934F61C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92" y="2525050"/>
            <a:ext cx="8270742" cy="25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7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4F416B07-FB2D-4D80-824A-7D02518D3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40" y="365745"/>
            <a:ext cx="6943428" cy="61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61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olo 1">
            <a:extLst>
              <a:ext uri="{FF2B5EF4-FFF2-40B4-BE49-F238E27FC236}">
                <a16:creationId xmlns:a16="http://schemas.microsoft.com/office/drawing/2014/main" id="{887A377B-703C-47E2-8848-03A1246E94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8302" y="623888"/>
            <a:ext cx="6980238" cy="793750"/>
          </a:xfrm>
        </p:spPr>
        <p:txBody>
          <a:bodyPr>
            <a:normAutofit/>
          </a:bodyPr>
          <a:lstStyle/>
          <a:p>
            <a:r>
              <a:rPr lang="it-IT" altLang="it-IT" sz="4400">
                <a:solidFill>
                  <a:srgbClr val="FFC000"/>
                </a:solidFill>
                <a:latin typeface="Times New Roman"/>
                <a:cs typeface="Times New Roman"/>
              </a:rPr>
              <a:t>Orario delle lezioni/laboratori</a:t>
            </a:r>
          </a:p>
        </p:txBody>
      </p:sp>
      <p:sp>
        <p:nvSpPr>
          <p:cNvPr id="9218" name="Segnaposto contenuto 2">
            <a:extLst>
              <a:ext uri="{FF2B5EF4-FFF2-40B4-BE49-F238E27FC236}">
                <a16:creationId xmlns:a16="http://schemas.microsoft.com/office/drawing/2014/main" id="{81B9DBA5-D32C-487D-BCD1-B224FAEB3F4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75094" y="1423988"/>
            <a:ext cx="7989888" cy="4651375"/>
          </a:xfrm>
        </p:spPr>
        <p:txBody>
          <a:bodyPr>
            <a:normAutofit fontScale="92500"/>
          </a:bodyPr>
          <a:lstStyle/>
          <a:p>
            <a:r>
              <a:rPr lang="it-IT" altLang="it-IT" b="1">
                <a:latin typeface="Times New Roman"/>
                <a:cs typeface="Times New Roman"/>
              </a:rPr>
              <a:t>Dal 26 settembre 2024 si svolgeranno le attività di massima  </a:t>
            </a:r>
            <a:r>
              <a:rPr lang="it-IT" altLang="it-IT">
                <a:latin typeface="Times New Roman"/>
                <a:cs typeface="Times New Roman"/>
              </a:rPr>
              <a:t>venerdì, sabato e lunedì dalle 14,30 alle 19,30. La mattina dalle 08,30 alle 13,30 saranno programmate il sabato e la domenica.</a:t>
            </a:r>
            <a:r>
              <a:rPr lang="it-IT" altLang="it-IT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it-IT" altLang="it-IT">
                <a:solidFill>
                  <a:schemeClr val="tx1"/>
                </a:solidFill>
                <a:latin typeface="Times New Roman"/>
                <a:cs typeface="Times New Roman"/>
              </a:rPr>
              <a:t>Le lezioni si svolgeranno in presenza e solo il 20% sarà erogato a distanza sulla piattaforma Teams mentre i laboratori verranno svolti solo in presenza ed inizieranno a metà a regime a Gennaio, da metà novembre potrebbero esserci delle attività.</a:t>
            </a:r>
            <a:endParaRPr lang="it-IT">
              <a:solidFill>
                <a:schemeClr val="tx1"/>
              </a:solidFill>
            </a:endParaRPr>
          </a:p>
          <a:p>
            <a:pPr>
              <a:buSzPct val="114999"/>
            </a:pPr>
            <a:r>
              <a:rPr lang="it-IT">
                <a:latin typeface="Times New Roman"/>
                <a:cs typeface="Times New Roman"/>
              </a:rPr>
              <a:t>Dal </a:t>
            </a:r>
            <a:r>
              <a:rPr lang="it-IT" b="1">
                <a:latin typeface="Times New Roman"/>
                <a:cs typeface="Times New Roman"/>
              </a:rPr>
              <a:t>24 dicembre 2023</a:t>
            </a:r>
            <a:r>
              <a:rPr lang="it-IT">
                <a:latin typeface="Times New Roman"/>
                <a:cs typeface="Times New Roman"/>
              </a:rPr>
              <a:t> al </a:t>
            </a:r>
            <a:r>
              <a:rPr lang="it-IT" b="1">
                <a:latin typeface="Times New Roman"/>
                <a:cs typeface="Times New Roman"/>
              </a:rPr>
              <a:t>6 gennaio 2024</a:t>
            </a:r>
            <a:r>
              <a:rPr lang="it-IT" b="1" i="1">
                <a:latin typeface="Times New Roman"/>
                <a:cs typeface="Times New Roman"/>
              </a:rPr>
              <a:t> </a:t>
            </a:r>
            <a:r>
              <a:rPr lang="it-IT">
                <a:latin typeface="Times New Roman"/>
                <a:cs typeface="Times New Roman"/>
              </a:rPr>
              <a:t>compresi ci sarà la pausa per le festività di fine anno.</a:t>
            </a:r>
            <a:r>
              <a:rPr lang="it-IT" altLang="it-IT">
                <a:latin typeface="Times New Roman"/>
                <a:cs typeface="Times New Roman"/>
              </a:rPr>
              <a:t>.</a:t>
            </a:r>
            <a:endParaRPr lang="it-IT"/>
          </a:p>
          <a:p>
            <a:pPr>
              <a:buSzPct val="114999"/>
            </a:pPr>
            <a:r>
              <a:rPr lang="it-IT">
                <a:latin typeface="Times New Roman"/>
                <a:ea typeface="+mn-lt"/>
                <a:cs typeface="+mn-lt"/>
              </a:rPr>
              <a:t>Il corso si concluderà inderogabilmente entro </a:t>
            </a:r>
            <a:r>
              <a:rPr lang="it-IT" b="1">
                <a:latin typeface="Times New Roman"/>
                <a:ea typeface="+mn-lt"/>
                <a:cs typeface="+mn-lt"/>
              </a:rPr>
              <a:t>giugno 2024</a:t>
            </a:r>
            <a:endParaRPr lang="it-IT" altLang="it-IT">
              <a:latin typeface="Times New Roman"/>
              <a:cs typeface="Times New Roman"/>
            </a:endParaRPr>
          </a:p>
          <a:p>
            <a:pPr>
              <a:buSzPct val="114999"/>
            </a:pPr>
            <a:r>
              <a:rPr lang="it-IT">
                <a:latin typeface="Times New Roman"/>
                <a:ea typeface="+mn-lt"/>
                <a:cs typeface="+mn-lt"/>
              </a:rPr>
              <a:t>La frequenza sarà </a:t>
            </a:r>
            <a:r>
              <a:rPr lang="it-IT" u="sng">
                <a:latin typeface="Times New Roman"/>
                <a:ea typeface="+mn-lt"/>
                <a:cs typeface="+mn-lt"/>
              </a:rPr>
              <a:t>obbligatoria</a:t>
            </a:r>
            <a:r>
              <a:rPr lang="it-IT">
                <a:latin typeface="Times New Roman"/>
                <a:ea typeface="+mn-lt"/>
                <a:cs typeface="+mn-lt"/>
              </a:rPr>
              <a:t>: sarà consentita l’assenza al 20% delle lezioni di ciascun insegnamento e di ciascun laboratorio.</a:t>
            </a:r>
            <a:endParaRPr lang="it-IT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1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0EB03F7-6C06-4186-909A-B659681CD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84" y="702202"/>
            <a:ext cx="7826385" cy="45177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3340CF-A346-438E-B836-8D6653D7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it-IT" sz="3100">
                <a:solidFill>
                  <a:srgbClr val="FFFFFF"/>
                </a:solidFill>
                <a:latin typeface="Times New Roman"/>
                <a:cs typeface="Times New Roman"/>
              </a:rPr>
              <a:t>Tirocinio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FB8407-C325-41C5-BD9E-8E947319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191" y="1088126"/>
            <a:ext cx="4623373" cy="159596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it-IT" sz="2000" b="1">
                <a:solidFill>
                  <a:srgbClr val="212121"/>
                </a:solidFill>
                <a:latin typeface="Times New Roman"/>
                <a:cs typeface="Times New Roman"/>
              </a:rPr>
              <a:t>La convenzione </a:t>
            </a:r>
            <a:r>
              <a:rPr lang="it-IT" sz="2000">
                <a:solidFill>
                  <a:srgbClr val="212121"/>
                </a:solidFill>
                <a:latin typeface="Times New Roman"/>
                <a:cs typeface="Times New Roman"/>
              </a:rPr>
              <a:t>per lo svolgimento dei tirocini effettivi regola i rapporti giuridici tra l’Università di Pisa e le Scuole e prevede la firma rispettivamente del Rettore e del Dirigente Scolastico. </a:t>
            </a:r>
            <a:endParaRPr lang="it-IT" sz="2000">
              <a:ea typeface="+mn-lt"/>
              <a:cs typeface="+mn-lt"/>
            </a:endParaRPr>
          </a:p>
          <a:p>
            <a:pPr marL="0" indent="0" algn="ctr">
              <a:buNone/>
            </a:pPr>
            <a:endParaRPr lang="it-IT">
              <a:solidFill>
                <a:srgbClr val="21212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57CA24-642A-4335-B2D3-A7B1BAE426CE}"/>
              </a:ext>
            </a:extLst>
          </p:cNvPr>
          <p:cNvSpPr txBox="1"/>
          <p:nvPr/>
        </p:nvSpPr>
        <p:spPr>
          <a:xfrm>
            <a:off x="3804249" y="2955985"/>
            <a:ext cx="477040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>
                <a:solidFill>
                  <a:srgbClr val="212121"/>
                </a:solidFill>
                <a:latin typeface="Times New Roman"/>
                <a:cs typeface="Times New Roman"/>
              </a:rPr>
              <a:t>Il progetto formativo </a:t>
            </a:r>
            <a:r>
              <a:rPr lang="it-IT" sz="2000">
                <a:solidFill>
                  <a:srgbClr val="212121"/>
                </a:solidFill>
                <a:latin typeface="Times New Roman"/>
                <a:cs typeface="Times New Roman"/>
              </a:rPr>
              <a:t>regola lo svolgersi del tirocinio e i rapporti tra tutor scolastici e tutor dell’Università ed indica la copertura assicurativa. </a:t>
            </a:r>
            <a:endParaRPr lang="it-IT" sz="2000">
              <a:latin typeface="Arial"/>
              <a:cs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ABD44F-0CF0-42B7-961B-226DB1EA8431}"/>
              </a:ext>
            </a:extLst>
          </p:cNvPr>
          <p:cNvSpPr txBox="1"/>
          <p:nvPr/>
        </p:nvSpPr>
        <p:spPr>
          <a:xfrm>
            <a:off x="3803351" y="4766634"/>
            <a:ext cx="477040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>
                <a:solidFill>
                  <a:srgbClr val="212121"/>
                </a:solidFill>
                <a:latin typeface="Times New Roman"/>
                <a:cs typeface="Times New Roman"/>
              </a:rPr>
              <a:t>Il registro delle presenze</a:t>
            </a:r>
            <a:r>
              <a:rPr lang="it-IT" sz="2000">
                <a:solidFill>
                  <a:srgbClr val="212121"/>
                </a:solidFill>
                <a:latin typeface="Times New Roman"/>
                <a:cs typeface="Times New Roman"/>
              </a:rPr>
              <a:t> attesta le ore svolte dal corsista durante le attività di tirocinio. </a:t>
            </a:r>
            <a:endParaRPr lang="it-IT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2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9D8249050D244AB3291E25E44E9E61" ma:contentTypeVersion="2" ma:contentTypeDescription="Create a new document." ma:contentTypeScope="" ma:versionID="4b584fefe3dec6bdab6d3f9fad8e27eb">
  <xsd:schema xmlns:xsd="http://www.w3.org/2001/XMLSchema" xmlns:xs="http://www.w3.org/2001/XMLSchema" xmlns:p="http://schemas.microsoft.com/office/2006/metadata/properties" xmlns:ns2="a004e035-50b8-418f-b096-b0421c71bc5c" targetNamespace="http://schemas.microsoft.com/office/2006/metadata/properties" ma:root="true" ma:fieldsID="942010a845fe6e5ee3275be46f4daec5" ns2:_="">
    <xsd:import namespace="a004e035-50b8-418f-b096-b0421c71bc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4e035-50b8-418f-b096-b0421c71bc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B399D9-AA30-46A4-8C50-CB51091CE881}">
  <ds:schemaRefs>
    <ds:schemaRef ds:uri="a004e035-50b8-418f-b096-b0421c71bc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1F1D50-8E2C-4691-A637-1A84A04A06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56834-25D1-4AC1-8EF2-D70EFF144126}">
  <ds:schemaRefs>
    <ds:schemaRef ds:uri="a004e035-50b8-418f-b096-b0421c71bc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Presentazione su schermo (4:3)</PresentationFormat>
  <Slides>13</Slides>
  <Notes>9</Notes>
  <HiddenSlides>1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Organic</vt:lpstr>
      <vt:lpstr>CORSI DI FORMAZIONE PER IL CONSEGUIMENTO DELLA SPECIALIZZAZIONE PER LE ATTIVITÀ DI SOSTEGNO DIDATTICO AGLI ALUNNI CON DISABILITÀ DELLA SCUOLA DELL’INFANZIA, DELLA SCUOLA PRIMARIA, DELLA SCUOLA  SECONDARIA DI I E DELLA SCUOLA SECONDARIA DI II GRADO  </vt:lpstr>
      <vt:lpstr>Presentazione docenti</vt:lpstr>
      <vt:lpstr>Presentazione standard di PowerPoint</vt:lpstr>
      <vt:lpstr>Presentazione standard di PowerPoint</vt:lpstr>
      <vt:lpstr>Corso di specializzazione per l'attività di sostegno didattico agli alunni con disabilità - IX° ciclo</vt:lpstr>
      <vt:lpstr>Presentazione standard di PowerPoint</vt:lpstr>
      <vt:lpstr>Orario delle lezioni/laboratori</vt:lpstr>
      <vt:lpstr>Presentazione standard di PowerPoint</vt:lpstr>
      <vt:lpstr>Tirocinio</vt:lpstr>
      <vt:lpstr>Tirocinio</vt:lpstr>
      <vt:lpstr>TOTALE GENERALE PER CORSO</vt:lpstr>
      <vt:lpstr>Riconoscimento crediti</vt:lpstr>
      <vt:lpstr>DOMANDE?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 AD BELLUM E JUS IN BELLO</dc:title>
  <dc:creator>COMPUTER MY HOME</dc:creator>
  <cp:revision>52</cp:revision>
  <cp:lastPrinted>2021-12-13T13:18:14Z</cp:lastPrinted>
  <dcterms:created xsi:type="dcterms:W3CDTF">2001-06-10T13:25:29Z</dcterms:created>
  <dcterms:modified xsi:type="dcterms:W3CDTF">2024-09-18T08:14:36Z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0x0101008A9D8249050D244AB3291E25E44E9E61</vt:lpwstr>
  </property>
</Properties>
</file>