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5" r:id="rId3"/>
    <p:sldId id="296" r:id="rId4"/>
    <p:sldId id="297" r:id="rId5"/>
    <p:sldId id="299" r:id="rId6"/>
    <p:sldId id="298" r:id="rId7"/>
    <p:sldId id="300" r:id="rId8"/>
    <p:sldId id="302" r:id="rId9"/>
    <p:sldId id="304" r:id="rId10"/>
    <p:sldId id="301" r:id="rId11"/>
    <p:sldId id="303" r:id="rId12"/>
    <p:sldId id="270" r:id="rId13"/>
    <p:sldId id="282" r:id="rId14"/>
    <p:sldId id="283" r:id="rId15"/>
    <p:sldId id="284" r:id="rId16"/>
    <p:sldId id="285" r:id="rId17"/>
    <p:sldId id="286" r:id="rId18"/>
    <p:sldId id="287" r:id="rId19"/>
    <p:sldId id="289" r:id="rId20"/>
    <p:sldId id="305" r:id="rId21"/>
    <p:sldId id="306" r:id="rId22"/>
    <p:sldId id="307" r:id="rId23"/>
    <p:sldId id="308" r:id="rId24"/>
    <p:sldId id="309" r:id="rId25"/>
    <p:sldId id="312" r:id="rId26"/>
    <p:sldId id="273" r:id="rId27"/>
    <p:sldId id="288" r:id="rId28"/>
    <p:sldId id="272" r:id="rId29"/>
    <p:sldId id="291" r:id="rId30"/>
    <p:sldId id="310" r:id="rId31"/>
    <p:sldId id="311" r:id="rId32"/>
    <p:sldId id="290" r:id="rId33"/>
    <p:sldId id="274" r:id="rId34"/>
    <p:sldId id="292" r:id="rId35"/>
    <p:sldId id="313" r:id="rId36"/>
    <p:sldId id="275" r:id="rId37"/>
    <p:sldId id="281" r:id="rId38"/>
    <p:sldId id="315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F620"/>
    <a:srgbClr val="F5210B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7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422881C-AF01-40BB-9649-B68F0B0D5B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7116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D849CF4-A953-4116-ACC3-290BCB5BCC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459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ADBE5-71D7-47BA-BC30-0890188DE706}" type="slidenum">
              <a:rPr lang="it-IT"/>
              <a:pPr/>
              <a:t>5</a:t>
            </a:fld>
            <a:endParaRPr lang="it-IT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ò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ADBE5-71D7-47BA-BC30-0890188DE706}" type="slidenum">
              <a:rPr lang="it-IT"/>
              <a:pPr/>
              <a:t>12</a:t>
            </a:fld>
            <a:endParaRPr lang="it-IT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ò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849CF4-A953-4116-ACC3-290BCB5BCC66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849CF4-A953-4116-ACC3-290BCB5BCC66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7BF792-FE6D-40BA-B480-AA98A7CDFF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CB2EA-50E2-459A-9789-D67461DB4D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1408-AF10-4B7A-A00F-D2EC31DE77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160FD-B5BF-45F2-B64D-C1030569BB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42025-76B0-4A44-BA03-2E28D4E112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9C4D-C843-4F99-ACBD-CE69D8102F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DF5D-818B-4BCB-BDD6-E1CF190A8C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F9DA-7211-471C-B742-79543920F6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C391E-5A34-4121-A64F-4256C1518D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F4560-9BBC-4D99-8680-05810065D7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4CF9-F81C-4C36-ACE4-D1CCBA702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9958-DFBD-4D33-9F53-F9B2C94867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F7CB3-3793-444C-9774-6C585AED2F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FF7A2C-13BB-4FF7-A442-CD8A1B7408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10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6.wmf"/><Relationship Id="rId2" Type="http://schemas.openxmlformats.org/officeDocument/2006/relationships/tags" Target="../tags/tag1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438400"/>
            <a:ext cx="5791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</a:br>
            <a:endParaRPr lang="it-IT" b="1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8155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096000" y="601980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it-IT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Pisa 3 Maggio </a:t>
            </a:r>
            <a:r>
              <a:rPr lang="it-IT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2014</a:t>
            </a:r>
            <a:br>
              <a:rPr lang="it-IT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Alberto </a:t>
            </a:r>
            <a:r>
              <a:rPr lang="it-IT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Buonaccorsi</a:t>
            </a:r>
            <a:endParaRPr lang="it-IT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04800" y="3048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it-IT" sz="40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Università di Pisa                              </a:t>
            </a:r>
            <a:r>
              <a:rPr lang="it-IT" sz="40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/>
            </a:r>
            <a:br>
              <a:rPr lang="it-IT" sz="40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</a:br>
            <a:r>
              <a:rPr lang="it-IT" sz="3200" b="1" kern="0" dirty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 </a:t>
            </a:r>
            <a:r>
              <a:rPr lang="it-IT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Facoltà di Scienze Motorie</a:t>
            </a:r>
            <a:r>
              <a:rPr lang="it-IT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      </a:t>
            </a:r>
            <a:endParaRPr lang="it-IT" sz="3200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150" name="WordArt 5"/>
          <p:cNvSpPr>
            <a:spLocks noChangeArrowheads="1" noChangeShapeType="1" noTextEdit="1"/>
          </p:cNvSpPr>
          <p:nvPr/>
        </p:nvSpPr>
        <p:spPr bwMode="auto">
          <a:xfrm>
            <a:off x="1066800" y="2362200"/>
            <a:ext cx="7086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dirty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Test  Motori  e </a:t>
            </a:r>
          </a:p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Valutazione  Computerizzata</a:t>
            </a:r>
            <a:endParaRPr lang="it-IT" sz="3600" kern="10" dirty="0">
              <a:ln w="9525" cap="sq">
                <a:noFill/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9906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Valutazione in campo Motorio</a:t>
            </a:r>
            <a:b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Altre Aree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/>
              <a:t>Area Cognitiva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Valutazioni soggettive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Questionari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000" b="1" dirty="0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rgbClr val="FFFF00"/>
                </a:solidFill>
              </a:rPr>
              <a:t>Area Emotiva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>
                <a:solidFill>
                  <a:srgbClr val="FFFF00"/>
                </a:solidFill>
              </a:rPr>
              <a:t>Valutazioni descrittive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>
                <a:solidFill>
                  <a:srgbClr val="FFFF00"/>
                </a:solidFill>
              </a:rPr>
              <a:t>Schede di rilevamento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/>
              <a:t>Area Sociale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Valutazioni descrittive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Sociogrammi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Fasi della Valutazione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Scelta degli Indicatori</a:t>
            </a:r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Esecuzione dei Test Motori</a:t>
            </a:r>
            <a:endParaRPr lang="it-IT" sz="2400" b="1" dirty="0" smtClean="0"/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Organizzazione Dati (OCM)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Elaborazione e supporto computerizzato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Valutazione ed interpretazione 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838200" y="1219200"/>
            <a:ext cx="7924800" cy="14478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TEST MOTORI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b="1" dirty="0" smtClean="0">
                <a:cs typeface="Times New Roman" pitchFamily="18" charset="0"/>
              </a:rPr>
              <a:t>	</a:t>
            </a:r>
            <a:r>
              <a:rPr lang="it-IT" sz="2000" b="1" dirty="0" smtClean="0">
                <a:cs typeface="Times New Roman" pitchFamily="18" charset="0"/>
              </a:rPr>
              <a:t>Attraverso un test è possibile misurare il livello di una Capacità Motoria o di una Abilità.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b="1" dirty="0" smtClean="0">
                <a:cs typeface="Times New Roman" pitchFamily="18" charset="0"/>
              </a:rPr>
              <a:t>	Il test rappresenta solo un indicatore delle C.M. convenzionalmente accettato dalla comunità scientifica</a:t>
            </a:r>
            <a:r>
              <a:rPr lang="it-IT" sz="1800" b="1" dirty="0" smtClean="0">
                <a:cs typeface="Times New Roman" pitchFamily="18" charset="0"/>
              </a:rPr>
              <a:t>.</a:t>
            </a:r>
            <a:r>
              <a:rPr lang="it-IT" sz="2400" b="1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b="1" dirty="0" smtClean="0">
                <a:cs typeface="Times New Roman" pitchFamily="18" charset="0"/>
              </a:rPr>
              <a:t>	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u="sng" dirty="0" smtClean="0"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u="sng" dirty="0" smtClean="0"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b="1" u="sng" dirty="0" smtClean="0">
                <a:cs typeface="Times New Roman" pitchFamily="18" charset="0"/>
              </a:rPr>
              <a:t>CLASSIFICAZIONE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400" b="1" u="sng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>
                <a:cs typeface="Times New Roman" pitchFamily="18" charset="0"/>
              </a:rPr>
              <a:t>Capacità Condizionali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/>
              <a:t>Capacità Coordinative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/>
              <a:t>Abilità Tecniche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/>
              <a:t>Valutazioni </a:t>
            </a:r>
            <a:r>
              <a:rPr lang="it-IT" sz="2400" b="1" dirty="0" err="1" smtClean="0"/>
              <a:t>Biomediche</a:t>
            </a:r>
            <a:endParaRPr lang="it-IT" sz="2400" b="1" dirty="0" smtClean="0"/>
          </a:p>
          <a:p>
            <a:pPr lvl="2" eaLnBrk="1" hangingPunct="1">
              <a:lnSpc>
                <a:spcPct val="80000"/>
              </a:lnSpc>
            </a:pPr>
            <a:r>
              <a:rPr lang="it-IT" sz="1800" b="1" dirty="0" err="1" smtClean="0"/>
              <a:t>Mis</a:t>
            </a:r>
            <a:r>
              <a:rPr lang="it-IT" sz="1800" b="1" dirty="0" smtClean="0"/>
              <a:t>. Antropometriche</a:t>
            </a:r>
          </a:p>
          <a:p>
            <a:pPr lvl="2" eaLnBrk="1" hangingPunct="1">
              <a:lnSpc>
                <a:spcPct val="80000"/>
              </a:lnSpc>
            </a:pPr>
            <a:r>
              <a:rPr lang="it-IT" sz="1800" b="1" dirty="0" err="1" smtClean="0"/>
              <a:t>Mis</a:t>
            </a:r>
            <a:r>
              <a:rPr lang="it-IT" sz="1800" b="1" dirty="0" smtClean="0"/>
              <a:t>. Funzionali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62000" y="12192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STANDARDIZZAZIONE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800" b="1" dirty="0" smtClean="0">
                <a:cs typeface="Times New Roman" pitchFamily="18" charset="0"/>
              </a:rPr>
              <a:t>	</a:t>
            </a:r>
            <a:r>
              <a:rPr lang="it-IT" sz="2000" b="1" dirty="0" smtClean="0">
                <a:cs typeface="Times New Roman" pitchFamily="18" charset="0"/>
              </a:rPr>
              <a:t>Uniformare i processi di somministrazione, controllo, e misurazione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000" b="1" dirty="0" smtClean="0">
                <a:cs typeface="Times New Roman" pitchFamily="18" charset="0"/>
              </a:rPr>
              <a:t>	in modo che i risultati siano interpretabili e confrontabili.</a:t>
            </a:r>
            <a:endParaRPr lang="it-IT" sz="28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dirty="0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8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>
                <a:cs typeface="Times New Roman" pitchFamily="18" charset="0"/>
              </a:rPr>
              <a:t>Descrizione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Materiali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Dimostrazione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Comportamento dei rilevatori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Osservazione e controllo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 smtClean="0"/>
              <a:t>Misurazione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b="1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dirty="0" smtClean="0">
                <a:solidFill>
                  <a:schemeClr val="folHlink"/>
                </a:solidFill>
              </a:rPr>
              <a:t>Strumento – Procedimento di Standardizzazione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62000" y="12192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VALIDITA’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dirty="0" smtClean="0">
                <a:cs typeface="Times New Roman" pitchFamily="18" charset="0"/>
              </a:rPr>
              <a:t>	</a:t>
            </a:r>
            <a:r>
              <a:rPr lang="it-IT" sz="2000" b="1" dirty="0" smtClean="0">
                <a:cs typeface="Times New Roman" pitchFamily="18" charset="0"/>
              </a:rPr>
              <a:t>Utilizzare indicatori validi per la Capacità Motoria che si vuole misurare.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800" b="1" dirty="0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b="1" dirty="0" smtClean="0">
                <a:cs typeface="Times New Roman" pitchFamily="18" charset="0"/>
              </a:rPr>
              <a:t>Di contenuto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600" b="1" dirty="0" smtClean="0">
                <a:cs typeface="Times New Roman" pitchFamily="18" charset="0"/>
              </a:rPr>
              <a:t>	</a:t>
            </a:r>
            <a:r>
              <a:rPr lang="it-IT" sz="1800" b="1" dirty="0" smtClean="0">
                <a:cs typeface="Times New Roman" pitchFamily="18" charset="0"/>
              </a:rPr>
              <a:t>Confronto del test con la Teoria e Metodologia dell’Allenamento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18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b="1" dirty="0" smtClean="0">
                <a:cs typeface="Times New Roman" pitchFamily="18" charset="0"/>
              </a:rPr>
              <a:t>Concorrente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000" b="1" dirty="0" smtClean="0">
                <a:cs typeface="Times New Roman" pitchFamily="18" charset="0"/>
              </a:rPr>
              <a:t>	Confronto con test a più alta misurazione scientifica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b="1" dirty="0" smtClean="0"/>
              <a:t>Della struttura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000" b="1" dirty="0" smtClean="0"/>
              <a:t>	Analisi fattoriale – Matrice delle correlazioni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762000" y="17526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OGGETTIVITA’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  <a:r>
              <a:rPr lang="it-IT" sz="2400" b="1" smtClean="0">
                <a:cs typeface="Times New Roman" pitchFamily="18" charset="0"/>
              </a:rPr>
              <a:t>Fornire valori scarsamente alterati da errori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>
                <a:cs typeface="Times New Roman" pitchFamily="18" charset="0"/>
              </a:rPr>
              <a:t>o comportamenti dei rilevatori.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it-IT" sz="2000" b="1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it-IT" sz="2800" b="1" smtClean="0">
                <a:solidFill>
                  <a:schemeClr val="folHlink"/>
                </a:solidFill>
              </a:rPr>
              <a:t>Strumento – Prove Interosservatori</a:t>
            </a:r>
          </a:p>
          <a:p>
            <a:pPr eaLnBrk="1" hangingPunct="1">
              <a:buFont typeface="Wingdings" pitchFamily="2" charset="2"/>
              <a:buNone/>
            </a:pPr>
            <a:endParaRPr lang="it-IT" sz="2800" b="1" smtClean="0">
              <a:solidFill>
                <a:schemeClr val="folHlink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buFont typeface="Wingdings" pitchFamily="2" charset="2"/>
              <a:buNone/>
            </a:pPr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62000" y="15240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ATTENDIBILITA’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  <a:r>
              <a:rPr lang="it-IT" sz="2400" b="1" smtClean="0">
                <a:cs typeface="Times New Roman" pitchFamily="18" charset="0"/>
              </a:rPr>
              <a:t>Fornire, in situazioni analoghe, costanza di risultati.</a:t>
            </a:r>
            <a:endParaRPr lang="it-IT" b="1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sz="2800" b="1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it-IT" sz="2800" b="1" u="sng" smtClean="0">
                <a:solidFill>
                  <a:schemeClr val="folHlink"/>
                </a:solidFill>
                <a:cs typeface="Times New Roman" pitchFamily="18" charset="0"/>
              </a:rPr>
              <a:t>STRUMENTI</a:t>
            </a:r>
            <a:endParaRPr lang="it-IT" sz="1800" b="1" u="sng" smtClean="0">
              <a:solidFill>
                <a:schemeClr val="folHlink"/>
              </a:solidFill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it-IT" sz="1200" b="1" u="sng" smtClean="0">
              <a:solidFill>
                <a:schemeClr val="folHlink"/>
              </a:solidFill>
              <a:cs typeface="Times New Roman" pitchFamily="18" charset="0"/>
            </a:endParaRPr>
          </a:p>
          <a:p>
            <a:pPr eaLnBrk="1" hangingPunct="1"/>
            <a:r>
              <a:rPr lang="it-IT" sz="2800" b="1" smtClean="0">
                <a:solidFill>
                  <a:schemeClr val="folHlink"/>
                </a:solidFill>
                <a:cs typeface="Times New Roman" pitchFamily="18" charset="0"/>
              </a:rPr>
              <a:t>Prove Multiple</a:t>
            </a:r>
            <a:endParaRPr lang="it-IT" sz="2000" b="1" smtClean="0">
              <a:solidFill>
                <a:schemeClr val="folHlink"/>
              </a:solidFill>
              <a:cs typeface="Times New Roman" pitchFamily="18" charset="0"/>
            </a:endParaRPr>
          </a:p>
          <a:p>
            <a:pPr eaLnBrk="1" hangingPunct="1"/>
            <a:r>
              <a:rPr lang="it-IT" sz="2800" b="1" smtClean="0">
                <a:solidFill>
                  <a:schemeClr val="folHlink"/>
                </a:solidFill>
              </a:rPr>
              <a:t>Test Retest</a:t>
            </a:r>
          </a:p>
          <a:p>
            <a:pPr eaLnBrk="1" hangingPunct="1"/>
            <a:r>
              <a:rPr lang="it-IT" sz="2800" b="1" smtClean="0">
                <a:solidFill>
                  <a:schemeClr val="folHlink"/>
                </a:solidFill>
              </a:rPr>
              <a:t>Split – Halves</a:t>
            </a:r>
            <a:endParaRPr lang="it-IT" sz="2000" b="1" smtClean="0">
              <a:solidFill>
                <a:schemeClr val="folHlink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sz="2800" b="1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762000" y="17526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SELETTIVITA’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  <a:r>
              <a:rPr lang="it-IT" sz="2000" b="1" smtClean="0">
                <a:cs typeface="Times New Roman" pitchFamily="18" charset="0"/>
              </a:rPr>
              <a:t>Fornire una seriazione di dati che possano dare una sufficiente discriminazione dei diversi livelli della variabile indagata.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800" b="1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it-IT" sz="2400" b="1" smtClean="0">
                <a:solidFill>
                  <a:schemeClr val="folHlink"/>
                </a:solidFill>
              </a:rPr>
              <a:t>Strumento – Apparecchiature di misurazione automatiche</a:t>
            </a:r>
          </a:p>
          <a:p>
            <a:pPr eaLnBrk="1" hangingPunct="1">
              <a:buFont typeface="Wingdings" pitchFamily="2" charset="2"/>
              <a:buNone/>
            </a:pPr>
            <a:endParaRPr lang="it-IT" sz="2400" b="1" smtClean="0">
              <a:solidFill>
                <a:srgbClr val="F5210B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buFont typeface="Wingdings" pitchFamily="2" charset="2"/>
              <a:buNone/>
            </a:pPr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762000" y="17526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RAPPRESENTATIVITA’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smtClean="0">
                <a:cs typeface="Times New Roman" pitchFamily="18" charset="0"/>
              </a:rPr>
              <a:t>	</a:t>
            </a:r>
            <a:r>
              <a:rPr lang="it-IT" sz="2000" b="1" smtClean="0">
                <a:cs typeface="Times New Roman" pitchFamily="18" charset="0"/>
              </a:rPr>
              <a:t>Possibilità di un campione limitato a rappresentare popolazioni statistiche più numerose.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800" b="1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it-IT" b="1" smtClean="0"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it-IT" sz="2400" b="1" smtClean="0">
                <a:solidFill>
                  <a:schemeClr val="folHlink"/>
                </a:solidFill>
              </a:rPr>
              <a:t>Strumento – Statistica inferenziale</a:t>
            </a:r>
          </a:p>
          <a:p>
            <a:pPr eaLnBrk="1" hangingPunct="1">
              <a:buFont typeface="Wingdings" pitchFamily="2" charset="2"/>
              <a:buNone/>
            </a:pPr>
            <a:endParaRPr lang="it-IT" sz="2400" b="1" smtClean="0">
              <a:solidFill>
                <a:srgbClr val="F5210B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buFont typeface="Wingdings" pitchFamily="2" charset="2"/>
              <a:buNone/>
            </a:pPr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62000" y="1143000"/>
            <a:ext cx="77724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smtClean="0">
                <a:solidFill>
                  <a:schemeClr val="folHlink"/>
                </a:solidFill>
                <a:latin typeface="Times New Roman" pitchFamily="18" charset="0"/>
              </a:rPr>
              <a:t>BATTERIA DI TEST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b="1" dirty="0" smtClean="0">
                <a:cs typeface="Times New Roman" pitchFamily="18" charset="0"/>
              </a:rPr>
              <a:t>	</a:t>
            </a:r>
            <a:r>
              <a:rPr lang="it-IT" sz="2000" b="1" dirty="0" smtClean="0">
                <a:cs typeface="Times New Roman" pitchFamily="18" charset="0"/>
              </a:rPr>
              <a:t>Insieme dei test motori, periodicamente effettuati al fine della valutazione delle variazioni delle capacità motorie e del processo di allenamento.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800" b="1" dirty="0" smtClean="0">
                <a:cs typeface="Times New Roman" pitchFamily="18" charset="0"/>
              </a:rPr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it-IT" sz="2800" b="1" u="sng" dirty="0" smtClean="0">
                <a:cs typeface="Times New Roman" pitchFamily="18" charset="0"/>
              </a:rPr>
              <a:t>FATTORI </a:t>
            </a:r>
            <a:r>
              <a:rPr lang="it-IT" sz="2800" b="1" u="sng" dirty="0" err="1" smtClean="0">
                <a:cs typeface="Times New Roman" pitchFamily="18" charset="0"/>
              </a:rPr>
              <a:t>D’INFLUENZA</a:t>
            </a:r>
            <a:endParaRPr lang="it-IT" sz="2800" b="1" u="sng" dirty="0" smtClean="0">
              <a:cs typeface="Times New Roman" pitchFamily="18" charset="0"/>
            </a:endParaRPr>
          </a:p>
          <a:p>
            <a:pPr eaLnBrk="1" hangingPunct="1">
              <a:buSzTx/>
              <a:buFont typeface="Wingdings" pitchFamily="2" charset="2"/>
              <a:buChar char="Ø"/>
            </a:pPr>
            <a:r>
              <a:rPr lang="it-IT" sz="2800" b="1" dirty="0" smtClean="0"/>
              <a:t>Tipo di analisi che si vuole effettuare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r>
              <a:rPr lang="it-IT" sz="2800" b="1" dirty="0" smtClean="0"/>
              <a:t>Attrezzature disponibili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r>
              <a:rPr lang="it-IT" sz="2800" b="1" dirty="0" smtClean="0"/>
              <a:t>Organizzazione dell’insegnamento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r>
              <a:rPr lang="it-IT" sz="2800" b="1" dirty="0" smtClean="0"/>
              <a:t>Tempo disponibile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r>
              <a:rPr lang="it-IT" sz="2800" b="1" dirty="0" smtClean="0"/>
              <a:t>Disciplina sportiva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endParaRPr lang="it-IT" sz="28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400" b="1" dirty="0" smtClean="0">
              <a:solidFill>
                <a:srgbClr val="F5210B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800" b="1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 flipV="1">
            <a:off x="900113" y="0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ANALISI della SITUAZIONE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 flipV="1">
            <a:off x="900113" y="981075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DEFINIZIONE degli OBIETTIVI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 flipV="1">
            <a:off x="900113" y="1916113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b="1">
                <a:latin typeface="Garamond" pitchFamily="18" charset="0"/>
              </a:rPr>
              <a:t> </a:t>
            </a: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SCELTA di ATTIVITA’ e  CONTENUTI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 flipV="1">
            <a:off x="900113" y="2852738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SCELTA  dei  METODI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 flipV="1">
            <a:off x="900113" y="3716338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 dirty="0">
                <a:solidFill>
                  <a:srgbClr val="030D0D"/>
                </a:solidFill>
                <a:latin typeface="Garamond" pitchFamily="18" charset="0"/>
              </a:rPr>
              <a:t>SCELTA  dei  MATERIALI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 flipV="1">
            <a:off x="900113" y="4581525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REALIZZAZIONE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 flipV="1">
            <a:off x="900113" y="5445125"/>
            <a:ext cx="6624637" cy="57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Garamond" pitchFamily="18" charset="0"/>
              </a:rPr>
              <a:t>VALUTAZIONE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 rot="5400000" flipV="1">
            <a:off x="-2843213" y="2843213"/>
            <a:ext cx="6264275" cy="5778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it-IT" sz="2800" b="1">
              <a:latin typeface="Garamond" pitchFamily="18" charset="0"/>
            </a:endParaRP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I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N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T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E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R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R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E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L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A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Z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I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O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N</a:t>
            </a:r>
          </a:p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I</a:t>
            </a:r>
          </a:p>
          <a:p>
            <a:pPr algn="ctr"/>
            <a:endParaRPr lang="it-IT" sz="2800" b="1">
              <a:solidFill>
                <a:srgbClr val="030D0D"/>
              </a:solidFill>
              <a:latin typeface="Garamond" pitchFamily="18" charset="0"/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924300" y="1557338"/>
            <a:ext cx="215900" cy="358775"/>
          </a:xfrm>
          <a:prstGeom prst="downArrow">
            <a:avLst>
              <a:gd name="adj1" fmla="val 50000"/>
              <a:gd name="adj2" fmla="val 41544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3924300" y="620713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924300" y="2492375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3924300" y="3357563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3924300" y="4292600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3924300" y="5157788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4" name="AutoShape 16"/>
          <p:cNvSpPr>
            <a:spLocks noChangeArrowheads="1"/>
          </p:cNvSpPr>
          <p:nvPr/>
        </p:nvSpPr>
        <p:spPr bwMode="auto">
          <a:xfrm>
            <a:off x="539750" y="260350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5" name="AutoShape 17"/>
          <p:cNvSpPr>
            <a:spLocks noChangeArrowheads="1"/>
          </p:cNvSpPr>
          <p:nvPr/>
        </p:nvSpPr>
        <p:spPr bwMode="auto">
          <a:xfrm>
            <a:off x="539750" y="2205038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6" name="AutoShape 18"/>
          <p:cNvSpPr>
            <a:spLocks noChangeArrowheads="1"/>
          </p:cNvSpPr>
          <p:nvPr/>
        </p:nvSpPr>
        <p:spPr bwMode="auto">
          <a:xfrm>
            <a:off x="539750" y="3141663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>
            <a:off x="539750" y="4005263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539750" y="4868863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539750" y="5734050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539750" y="1268413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5364163" y="60213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8101013" y="260350"/>
            <a:ext cx="719137" cy="58324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F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E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E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D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/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B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A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C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r>
              <a:rPr lang="it-IT" sz="2800" b="1">
                <a:solidFill>
                  <a:srgbClr val="030D0D"/>
                </a:solidFill>
                <a:latin typeface="Garamond" pitchFamily="18" charset="0"/>
              </a:rPr>
              <a:t>K</a:t>
            </a:r>
            <a:br>
              <a:rPr lang="it-IT" sz="2800" b="1">
                <a:solidFill>
                  <a:srgbClr val="030D0D"/>
                </a:solidFill>
                <a:latin typeface="Garamond" pitchFamily="18" charset="0"/>
              </a:rPr>
            </a:br>
            <a:endParaRPr lang="it-IT" sz="2800" b="1">
              <a:solidFill>
                <a:srgbClr val="030D0D"/>
              </a:solidFill>
              <a:latin typeface="Garamond" pitchFamily="18" charset="0"/>
            </a:endParaRPr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>
            <a:off x="7524750" y="5445125"/>
            <a:ext cx="576263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7524750" y="4724400"/>
            <a:ext cx="576263" cy="287338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7524750" y="2060575"/>
            <a:ext cx="576263" cy="287338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6" name="AutoShape 28"/>
          <p:cNvSpPr>
            <a:spLocks noChangeArrowheads="1"/>
          </p:cNvSpPr>
          <p:nvPr/>
        </p:nvSpPr>
        <p:spPr bwMode="auto">
          <a:xfrm>
            <a:off x="7524750" y="1125538"/>
            <a:ext cx="576263" cy="287337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7" name="AutoShape 29"/>
          <p:cNvSpPr>
            <a:spLocks noChangeArrowheads="1"/>
          </p:cNvSpPr>
          <p:nvPr/>
        </p:nvSpPr>
        <p:spPr bwMode="auto">
          <a:xfrm>
            <a:off x="7524750" y="3068638"/>
            <a:ext cx="576263" cy="287337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8" name="AutoShape 30"/>
          <p:cNvSpPr>
            <a:spLocks noChangeArrowheads="1"/>
          </p:cNvSpPr>
          <p:nvPr/>
        </p:nvSpPr>
        <p:spPr bwMode="auto">
          <a:xfrm>
            <a:off x="7524750" y="3860800"/>
            <a:ext cx="576263" cy="287338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>
            <a:off x="7524750" y="188913"/>
            <a:ext cx="576263" cy="287337"/>
          </a:xfrm>
          <a:prstGeom prst="leftArrow">
            <a:avLst>
              <a:gd name="adj1" fmla="val 50000"/>
              <a:gd name="adj2" fmla="val 50138"/>
            </a:avLst>
          </a:prstGeom>
          <a:solidFill>
            <a:srgbClr val="030D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395288" y="6308725"/>
            <a:ext cx="2447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800" b="1" dirty="0" err="1">
                <a:solidFill>
                  <a:srgbClr val="FFFF00"/>
                </a:solidFill>
                <a:latin typeface="Garamond" pitchFamily="18" charset="0"/>
              </a:rPr>
              <a:t>Pellerey</a:t>
            </a:r>
            <a:endParaRPr lang="it-IT" sz="2800" b="1" dirty="0">
              <a:solidFill>
                <a:srgbClr val="FFFF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Quanti Indicatori </a:t>
            </a:r>
            <a:endParaRPr lang="it-IT" sz="2800" b="1" dirty="0" smtClean="0"/>
          </a:p>
          <a:p>
            <a:pPr eaLnBrk="1" hangingPunct="1">
              <a:lnSpc>
                <a:spcPct val="90000"/>
              </a:lnSpc>
            </a:pPr>
            <a:endParaRPr lang="it-IT" sz="2800" b="1" dirty="0" smtClean="0"/>
          </a:p>
          <a:p>
            <a:pPr eaLnBrk="1" hangingPunct="1">
              <a:lnSpc>
                <a:spcPct val="90000"/>
              </a:lnSpc>
            </a:pPr>
            <a:endParaRPr lang="it-IT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Quali Indicatori 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Quale Periodicità </a:t>
            </a: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BATTERIE </a:t>
            </a:r>
            <a:r>
              <a:rPr lang="it-IT" sz="3200" b="1" kern="0" noProof="0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DI</a:t>
            </a: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 TEST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Ambito Sportivo – Ambito Scolastico</a:t>
            </a: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Concentrare o diluire ?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Successione delle prove nella seduta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Il </a:t>
            </a:r>
            <a:r>
              <a:rPr lang="it-IT" b="1" dirty="0" err="1" smtClean="0">
                <a:cs typeface="Times New Roman" pitchFamily="18" charset="0"/>
              </a:rPr>
              <a:t>Warm</a:t>
            </a:r>
            <a:r>
              <a:rPr lang="it-IT" b="1" dirty="0" smtClean="0">
                <a:cs typeface="Times New Roman" pitchFamily="18" charset="0"/>
              </a:rPr>
              <a:t> Up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Ottimizzare il tempo disponibile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Preparazione delle attrezzature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Preparazione  dei Prospetti di rilevamento</a:t>
            </a: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533400" y="228600"/>
            <a:ext cx="8153400" cy="10668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ORGANIZZAZIONE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DELLE SEDUTE </a:t>
            </a:r>
            <a:r>
              <a:rPr lang="it-IT" sz="3200" b="1" kern="0" noProof="0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DI</a:t>
            </a: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 RILEVAMENTO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Divisione in Gruppi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Divisione in 3 Gruppi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Circuit Training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Percorso di Rilevamento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In forma di Gara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cs typeface="Times New Roman" pitchFamily="18" charset="0"/>
              </a:rPr>
              <a:t>In orario extra curriculare</a:t>
            </a: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ORGANIZZAZIONE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ALCUNI    ESEMPI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solidFill>
                  <a:srgbClr val="FFFF00"/>
                </a:solidFill>
                <a:cs typeface="Times New Roman" pitchFamily="18" charset="0"/>
              </a:rPr>
              <a:t>Analisi </a:t>
            </a:r>
            <a:r>
              <a:rPr lang="it-IT" b="1" dirty="0" err="1" smtClean="0">
                <a:solidFill>
                  <a:srgbClr val="FFFF00"/>
                </a:solidFill>
                <a:cs typeface="Times New Roman" pitchFamily="18" charset="0"/>
              </a:rPr>
              <a:t>Univariata</a:t>
            </a:r>
            <a:endParaRPr lang="it-IT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Contesti Statistici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Variabili Standardizzate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solidFill>
                  <a:srgbClr val="FFFF00"/>
                </a:solidFill>
                <a:cs typeface="Times New Roman" pitchFamily="18" charset="0"/>
              </a:rPr>
              <a:t>Analisi </a:t>
            </a:r>
            <a:r>
              <a:rPr lang="it-IT" b="1" dirty="0" err="1" smtClean="0">
                <a:solidFill>
                  <a:srgbClr val="FFFF00"/>
                </a:solidFill>
                <a:cs typeface="Times New Roman" pitchFamily="18" charset="0"/>
              </a:rPr>
              <a:t>Bivariata</a:t>
            </a:r>
            <a:endParaRPr lang="it-IT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Correlazioni fra 2 variabili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Matrici di correlazioni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solidFill>
                  <a:srgbClr val="FF0000"/>
                </a:solidFill>
                <a:cs typeface="Times New Roman" pitchFamily="18" charset="0"/>
              </a:rPr>
              <a:t>Analisi Multifattoriale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ANALISI STATISTICA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TEST MOTORI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solidFill>
                  <a:srgbClr val="FFFF00"/>
                </a:solidFill>
                <a:cs typeface="Times New Roman" pitchFamily="18" charset="0"/>
              </a:rPr>
              <a:t>Suddivisione per Sesso</a:t>
            </a: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1" dirty="0" smtClean="0">
                <a:solidFill>
                  <a:srgbClr val="FFFF00"/>
                </a:solidFill>
                <a:cs typeface="Times New Roman" pitchFamily="18" charset="0"/>
              </a:rPr>
              <a:t>Suddivisione per Età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Scansione annuale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000" b="1" dirty="0" smtClean="0">
                <a:cs typeface="Times New Roman" pitchFamily="18" charset="0"/>
              </a:rPr>
              <a:t>Altre scansioni</a:t>
            </a: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457200" y="304800"/>
            <a:ext cx="8153400" cy="9144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ANALISI UNIVARIATA</a:t>
            </a: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09600" y="1676400"/>
            <a:ext cx="7924800" cy="83099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>
              <a:buClr>
                <a:schemeClr val="hlink"/>
              </a:buClr>
            </a:pPr>
            <a:r>
              <a:rPr lang="it-IT" b="1" dirty="0" smtClean="0"/>
              <a:t>Studio dei principali parametri statistici dei rilevamenti di un determinato test motorio.</a:t>
            </a:r>
            <a:endParaRPr lang="it-IT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14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it-IT" b="1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endParaRPr lang="it-IT" b="1" dirty="0" smtClean="0"/>
          </a:p>
          <a:p>
            <a:pPr lvl="1" eaLnBrk="1" hangingPunct="1">
              <a:lnSpc>
                <a:spcPct val="90000"/>
              </a:lnSpc>
            </a:pPr>
            <a:endParaRPr lang="it-IT" sz="2800" b="1" dirty="0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457200" y="304800"/>
            <a:ext cx="8153400" cy="9144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3200" b="1" kern="0" noProof="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noProof="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DISTRIBUZIONE GAUSSIANA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09600" y="1447800"/>
            <a:ext cx="7924800" cy="70788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>
              <a:buClr>
                <a:schemeClr val="hlink"/>
              </a:buClr>
            </a:pPr>
            <a:r>
              <a:rPr lang="it-IT" sz="2000" b="1" dirty="0" smtClean="0"/>
              <a:t>La più frequente distribuzione di una popolazione di rilevamenti di Test Motori è assimilabile alla Distribuzione Normale (Gaussiana)</a:t>
            </a:r>
            <a:endParaRPr lang="it-IT" sz="2000" b="1" dirty="0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0"/>
            <a:ext cx="710300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609600" y="4953001"/>
            <a:ext cx="8001000" cy="163121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80000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  </a:t>
            </a:r>
            <a:r>
              <a:rPr lang="it-IT" sz="2000" b="1" dirty="0" smtClean="0">
                <a:solidFill>
                  <a:srgbClr val="FFFF00"/>
                </a:solidFill>
              </a:rPr>
              <a:t>Nei casi reali la distribuzione si può allontanare, anche </a:t>
            </a:r>
          </a:p>
          <a:p>
            <a:pPr marL="180000" eaLnBrk="1" hangingPunct="1">
              <a:buClr>
                <a:schemeClr val="hlink"/>
              </a:buClr>
            </a:pPr>
            <a:r>
              <a:rPr lang="it-IT" sz="2000" b="1" dirty="0" smtClean="0">
                <a:solidFill>
                  <a:srgbClr val="FFFF00"/>
                </a:solidFill>
              </a:rPr>
              <a:t>     significativamente, dalla gaussiana</a:t>
            </a:r>
          </a:p>
          <a:p>
            <a:pPr marL="180000" eaLnBrk="1" hangingPunct="1">
              <a:buClr>
                <a:schemeClr val="hlink"/>
              </a:buClr>
            </a:pPr>
            <a:endParaRPr lang="it-IT" sz="2000" b="1" dirty="0" smtClean="0">
              <a:solidFill>
                <a:srgbClr val="FFFF00"/>
              </a:solidFill>
            </a:endParaRPr>
          </a:p>
          <a:p>
            <a:pPr marL="180000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>
                <a:solidFill>
                  <a:srgbClr val="FFFF00"/>
                </a:solidFill>
              </a:rPr>
              <a:t>  Tanto maggiore è tale allontanamento tanto maggiore </a:t>
            </a:r>
            <a:r>
              <a:rPr lang="it-IT" sz="2000" b="1" dirty="0" smtClean="0"/>
              <a:t>è </a:t>
            </a:r>
          </a:p>
          <a:p>
            <a:pPr marL="180000" eaLnBrk="1" hangingPunct="1">
              <a:buClr>
                <a:schemeClr val="hlink"/>
              </a:buClr>
            </a:pPr>
            <a:r>
              <a:rPr lang="it-IT" sz="2000" b="1" dirty="0" smtClean="0">
                <a:solidFill>
                  <a:srgbClr val="FFFF00"/>
                </a:solidFill>
              </a:rPr>
              <a:t>      l’approssimazione delle elaborazioni effettuate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b="1" smtClean="0">
                <a:solidFill>
                  <a:schemeClr val="folHlink"/>
                </a:solidFill>
                <a:latin typeface="Times New Roman" pitchFamily="18" charset="0"/>
              </a:rPr>
              <a:t>Distribuzione 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7412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38200"/>
            <a:ext cx="7924800" cy="5791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b="1" smtClean="0">
                <a:solidFill>
                  <a:schemeClr val="folHlink"/>
                </a:solidFill>
                <a:latin typeface="Times New Roman" pitchFamily="18" charset="0"/>
              </a:rPr>
              <a:t>Distribuzione B</a:t>
            </a:r>
          </a:p>
        </p:txBody>
      </p:sp>
      <p:pic>
        <p:nvPicPr>
          <p:cNvPr id="18435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990600"/>
            <a:ext cx="7467600" cy="559911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smtClean="0">
                <a:solidFill>
                  <a:schemeClr val="folHlink"/>
                </a:solidFill>
                <a:latin typeface="Times New Roman" pitchFamily="18" charset="0"/>
              </a:rPr>
              <a:t>INDICATORI DI TENDENZA CENTRALE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3600" b="1" smtClean="0">
              <a:solidFill>
                <a:schemeClr val="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smtClean="0">
                <a:solidFill>
                  <a:schemeClr val="folHlink"/>
                </a:solidFill>
              </a:rPr>
              <a:t>MEDIA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smtClean="0"/>
              <a:t>      Media  aritmetica dei rilevamenti.</a:t>
            </a:r>
          </a:p>
          <a:p>
            <a:pPr eaLnBrk="1" hangingPunct="1">
              <a:buFont typeface="Wingdings" pitchFamily="2" charset="2"/>
              <a:buNone/>
            </a:pPr>
            <a:endParaRPr lang="it-IT" sz="1000" b="1" smtClean="0"/>
          </a:p>
          <a:p>
            <a:pPr eaLnBrk="1" hangingPunct="1">
              <a:buFont typeface="Wingdings" pitchFamily="2" charset="2"/>
              <a:buNone/>
            </a:pPr>
            <a:endParaRPr lang="it-IT" sz="1000" b="1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smtClean="0">
                <a:solidFill>
                  <a:schemeClr val="folHlink"/>
                </a:solidFill>
              </a:rPr>
              <a:t>MEDIANA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smtClean="0"/>
              <a:t>     Valore che divide la popolazione testata in due parti uguali. </a:t>
            </a:r>
            <a:r>
              <a:rPr lang="it-IT" sz="2000" b="1" i="1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i="1" smtClean="0">
                <a:cs typeface="Times New Roman" pitchFamily="18" charset="0"/>
              </a:rPr>
              <a:t>	     </a:t>
            </a:r>
            <a:endParaRPr lang="it-IT" sz="2000" b="1" smtClean="0"/>
          </a:p>
          <a:p>
            <a:pPr eaLnBrk="1" hangingPunct="1">
              <a:buClr>
                <a:srgbClr val="F5210B"/>
              </a:buClr>
              <a:buFont typeface="Wingdings" pitchFamily="2" charset="2"/>
              <a:buChar char="Ø"/>
            </a:pPr>
            <a:r>
              <a:rPr lang="it-IT" b="1" smtClean="0">
                <a:solidFill>
                  <a:schemeClr val="folHlink"/>
                </a:solidFill>
              </a:rPr>
              <a:t>MODA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smtClean="0"/>
              <a:t>     Valore che rappresenta il più alto numero di frequenze</a:t>
            </a:r>
          </a:p>
          <a:p>
            <a:pPr eaLnBrk="1" hangingPunct="1"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buFont typeface="Wingdings" pitchFamily="2" charset="2"/>
              <a:buNone/>
            </a:pPr>
            <a:endParaRPr lang="it-IT" sz="360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smtClean="0">
                <a:solidFill>
                  <a:schemeClr val="folHlink"/>
                </a:solidFill>
                <a:latin typeface="Times New Roman" pitchFamily="18" charset="0"/>
              </a:rPr>
              <a:t>INDICATORI DI DISPERSIONE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endParaRPr lang="it-IT" sz="3600" b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smtClean="0">
                <a:solidFill>
                  <a:schemeClr val="folHlink"/>
                </a:solidFill>
              </a:rPr>
              <a:t>DEVIAZIONE STANDARD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b="1" smtClean="0"/>
              <a:t>      Fondamentale indicatore utilizzato in OCM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smtClean="0"/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smtClean="0">
                <a:solidFill>
                  <a:schemeClr val="folHlink"/>
                </a:solidFill>
              </a:rPr>
              <a:t>RANGE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b="1" smtClean="0"/>
              <a:t>     </a:t>
            </a:r>
            <a:r>
              <a:rPr lang="it-IT" sz="2000" b="1" smtClean="0"/>
              <a:t>Differenza fra valore massimo e minimo</a:t>
            </a:r>
            <a:r>
              <a:rPr lang="it-IT" sz="2400" b="1" smtClean="0"/>
              <a:t> </a:t>
            </a:r>
            <a:r>
              <a:rPr lang="it-IT" sz="2400" b="1" i="1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b="1" i="1" smtClean="0">
                <a:cs typeface="Times New Roman" pitchFamily="18" charset="0"/>
              </a:rPr>
              <a:t>	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smtClean="0"/>
          </a:p>
          <a:p>
            <a:pPr eaLnBrk="1" hangingPunct="1">
              <a:lnSpc>
                <a:spcPct val="80000"/>
              </a:lnSpc>
              <a:buClr>
                <a:srgbClr val="F5210B"/>
              </a:buClr>
              <a:buFont typeface="Wingdings" pitchFamily="2" charset="2"/>
              <a:buChar char="Ø"/>
            </a:pPr>
            <a:r>
              <a:rPr lang="it-IT" sz="2400" b="1" smtClean="0">
                <a:solidFill>
                  <a:schemeClr val="folHlink"/>
                </a:solidFill>
              </a:rPr>
              <a:t>COEFF.  DI VARIABILITA’ %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b="1" smtClean="0"/>
              <a:t>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3600" smtClean="0"/>
          </a:p>
        </p:txBody>
      </p:sp>
      <p:graphicFrame>
        <p:nvGraphicFramePr>
          <p:cNvPr id="10854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72200" y="2438400"/>
          <a:ext cx="25971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1384200" imgH="520560" progId="Equation.3">
                  <p:embed/>
                </p:oleObj>
              </mc:Choice>
              <mc:Fallback>
                <p:oleObj name="Equation" r:id="rId4" imgW="138420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438400"/>
                        <a:ext cx="2597150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248400" y="4953000"/>
          <a:ext cx="2447925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6" imgW="990360" imgH="393480" progId="Equation.3">
                  <p:embed/>
                </p:oleObj>
              </mc:Choice>
              <mc:Fallback>
                <p:oleObj name="Equation" r:id="rId6" imgW="9903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53000"/>
                        <a:ext cx="2447925" cy="9731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COSA VALUTARE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12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folHlink"/>
                </a:solidFill>
              </a:rPr>
              <a:t>PRODOTTO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      Risultato del processo di insegnamento-apprendimento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	- Variazioni livello Capacità ed Abilità Motorie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	- Variazioni delle conoscenze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	- Aspetti motivazionali</a:t>
            </a:r>
          </a:p>
          <a:p>
            <a:pPr eaLnBrk="1" hangingPunct="1">
              <a:buFont typeface="Wingdings" pitchFamily="2" charset="2"/>
              <a:buNone/>
            </a:pPr>
            <a:endParaRPr lang="it-IT" sz="1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1000" b="1" dirty="0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folHlink"/>
                </a:solidFill>
              </a:rPr>
              <a:t>PROCESSO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     - Interpretando i dati e le variazioni valutare le varie fasi del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dirty="0" smtClean="0"/>
              <a:t>       processo di programmazione </a:t>
            </a:r>
            <a:r>
              <a:rPr lang="it-IT" sz="2000" b="1" i="1" dirty="0" smtClean="0">
                <a:cs typeface="Times New Roman" pitchFamily="18" charset="0"/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i="1" dirty="0" smtClean="0">
                <a:cs typeface="Times New Roman" pitchFamily="18" charset="0"/>
              </a:rPr>
              <a:t>	     </a:t>
            </a:r>
            <a:endParaRPr lang="it-IT" sz="2000" b="1" dirty="0" smtClean="0"/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ALTRI INDICATORI</a:t>
            </a:r>
            <a:b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ASIMMETRIA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3400" y="1447800"/>
            <a:ext cx="7924800" cy="83099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hlink"/>
              </a:buClr>
            </a:pPr>
            <a:r>
              <a:rPr lang="it-IT" b="1" dirty="0" smtClean="0"/>
              <a:t> Valore che indica il grado di asimmetria di una distribuzione intorno alla sua media.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362200"/>
            <a:ext cx="4114800" cy="11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733800"/>
            <a:ext cx="3733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3733800"/>
            <a:ext cx="3733799" cy="297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ALTRI INDICATORI</a:t>
            </a:r>
            <a:b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CURTOSI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3400" y="1447800"/>
            <a:ext cx="7924800" cy="83099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hlink"/>
              </a:buClr>
            </a:pPr>
            <a:r>
              <a:rPr lang="it-IT" b="1" dirty="0" smtClean="0"/>
              <a:t> Indica il grado di appiattimento (</a:t>
            </a:r>
            <a:r>
              <a:rPr lang="it-IT" b="1" dirty="0" err="1" smtClean="0"/>
              <a:t>platicurtica</a:t>
            </a:r>
            <a:r>
              <a:rPr lang="it-IT" b="1" dirty="0" smtClean="0"/>
              <a:t>) o innalzamento (</a:t>
            </a:r>
            <a:r>
              <a:rPr lang="it-IT" b="1" dirty="0" err="1" smtClean="0"/>
              <a:t>leptocurtica</a:t>
            </a:r>
            <a:r>
              <a:rPr lang="it-IT" b="1" dirty="0" smtClean="0"/>
              <a:t>) della distribuzione</a:t>
            </a: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7037" y="2514600"/>
            <a:ext cx="6303963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733800"/>
            <a:ext cx="37052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733800"/>
            <a:ext cx="3733799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smtClean="0">
                <a:solidFill>
                  <a:schemeClr val="folHlink"/>
                </a:solidFill>
                <a:latin typeface="Times New Roman" pitchFamily="18" charset="0"/>
              </a:rPr>
              <a:t>VARIABILI STANDARDIZZATE</a:t>
            </a:r>
            <a:br>
              <a:rPr lang="it-IT" sz="3200" b="1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smtClean="0">
                <a:solidFill>
                  <a:schemeClr val="folHlink"/>
                </a:solidFill>
                <a:latin typeface="Times New Roman" pitchFamily="18" charset="0"/>
              </a:rPr>
              <a:t>USATE DA O.C.M.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endParaRPr lang="it-IT" b="1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folHlink"/>
                </a:solidFill>
              </a:rPr>
              <a:t>PERCENTILE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dirty="0" smtClean="0"/>
              <a:t>      Valore da 1 a 99 che indica la posizione percentuale del rilevamento in relazione ad un determinato contesto statistico di riferimento.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9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9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900" b="1" dirty="0" smtClean="0"/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folHlink"/>
                </a:solidFill>
              </a:rPr>
              <a:t>PUNTEGGIO STANDARD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dirty="0" smtClean="0"/>
              <a:t>     Valore normalmente compreso fra –3 e +3 che indica il </a:t>
            </a:r>
            <a:r>
              <a:rPr lang="it-IT" sz="1800" b="1" dirty="0" err="1" smtClean="0"/>
              <a:t>discostamento</a:t>
            </a:r>
            <a:r>
              <a:rPr lang="it-IT" sz="1800" b="1" dirty="0" smtClean="0"/>
              <a:t> in termini standardizzati del rilevamento dalla Media. </a:t>
            </a:r>
            <a:r>
              <a:rPr lang="it-IT" sz="1800" b="1" i="1" dirty="0" smtClean="0"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i="1" dirty="0" smtClean="0">
                <a:cs typeface="Times New Roman" pitchFamily="18" charset="0"/>
              </a:rPr>
              <a:t>	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800" b="1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i="1" dirty="0" smtClean="0">
                <a:cs typeface="Times New Roman" pitchFamily="18" charset="0"/>
              </a:rPr>
              <a:t>	     V – M	   </a:t>
            </a:r>
            <a:r>
              <a:rPr lang="it-IT" sz="1800" b="1" dirty="0" smtClean="0">
                <a:cs typeface="Times New Roman" pitchFamily="18" charset="0"/>
              </a:rPr>
              <a:t>Ove   V	 = Risultato del test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i="1" dirty="0" smtClean="0">
                <a:cs typeface="Times New Roman" pitchFamily="18" charset="0"/>
              </a:rPr>
              <a:t>PS = 		            </a:t>
            </a:r>
            <a:r>
              <a:rPr lang="it-IT" sz="1800" b="1" dirty="0" smtClean="0">
                <a:cs typeface="Times New Roman" pitchFamily="18" charset="0"/>
              </a:rPr>
              <a:t>M = Media di riferimento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b="1" i="1" dirty="0" smtClean="0">
                <a:cs typeface="Times New Roman" pitchFamily="18" charset="0"/>
              </a:rPr>
              <a:t>	       DS	          </a:t>
            </a:r>
            <a:r>
              <a:rPr lang="it-IT" sz="1800" b="1" dirty="0" err="1" smtClean="0">
                <a:cs typeface="Times New Roman" pitchFamily="18" charset="0"/>
              </a:rPr>
              <a:t>DS</a:t>
            </a:r>
            <a:r>
              <a:rPr lang="it-IT" sz="1800" b="1" dirty="0" smtClean="0">
                <a:cs typeface="Times New Roman" pitchFamily="18" charset="0"/>
              </a:rPr>
              <a:t>	 = Deviazione Standard di riferimento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dirty="0" smtClean="0"/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1295400" y="5257800"/>
            <a:ext cx="914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it-IT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75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75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304800" y="1981200"/>
            <a:ext cx="8610600" cy="14478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8380413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smtClean="0">
                <a:latin typeface="Times New Roman" pitchFamily="18" charset="0"/>
              </a:rPr>
              <a:t/>
            </a:r>
            <a:br>
              <a:rPr lang="it-IT" sz="3200" b="1" smtClean="0">
                <a:latin typeface="Times New Roman" pitchFamily="18" charset="0"/>
              </a:rPr>
            </a:br>
            <a:endParaRPr lang="it-IT" sz="3200" b="1" smtClean="0">
              <a:latin typeface="Times New Roman" pitchFamily="18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534400" cy="4876800"/>
          </a:xfrm>
        </p:spPr>
        <p:txBody>
          <a:bodyPr/>
          <a:lstStyle/>
          <a:p>
            <a:pPr algn="l" eaLnBrk="1" hangingPunct="1">
              <a:buClr>
                <a:schemeClr val="folHlink"/>
              </a:buClr>
            </a:pPr>
            <a:r>
              <a:rPr lang="it-IT" sz="2400" b="1" smtClean="0"/>
              <a:t>Valore che indica in termini standardizzati il livello complessivo delle capacità motorie in base agli indici di ponderazione delle diverse prove.</a:t>
            </a:r>
            <a:endParaRPr lang="it-IT" sz="2400" b="1" smtClean="0">
              <a:cs typeface="Times New Roman" pitchFamily="18" charset="0"/>
            </a:endParaRPr>
          </a:p>
          <a:p>
            <a:pPr algn="just" eaLnBrk="1" hangingPunct="1">
              <a:buClr>
                <a:schemeClr val="folHlink"/>
              </a:buClr>
            </a:pPr>
            <a:endParaRPr lang="it-IT" sz="2400" b="1" smtClean="0">
              <a:cs typeface="Times New Roman" pitchFamily="18" charset="0"/>
            </a:endParaRPr>
          </a:p>
          <a:p>
            <a:pPr algn="just" eaLnBrk="1" hangingPunct="1">
              <a:buClr>
                <a:schemeClr val="folHlink"/>
              </a:buClr>
            </a:pPr>
            <a:endParaRPr lang="it-IT" sz="2000" b="1" smtClean="0">
              <a:cs typeface="Times New Roman" pitchFamily="18" charset="0"/>
            </a:endParaRPr>
          </a:p>
          <a:p>
            <a:pPr algn="just" eaLnBrk="1" hangingPunct="1">
              <a:buClr>
                <a:schemeClr val="folHlink"/>
              </a:buClr>
            </a:pPr>
            <a:endParaRPr lang="it-IT" sz="2000" b="1" smtClean="0">
              <a:cs typeface="Times New Roman" pitchFamily="18" charset="0"/>
            </a:endParaRPr>
          </a:p>
          <a:p>
            <a:pPr algn="just" eaLnBrk="1" hangingPunct="1">
              <a:buClr>
                <a:schemeClr val="folHlink"/>
              </a:buClr>
            </a:pPr>
            <a:r>
              <a:rPr lang="it-IT" sz="2000" b="1" smtClean="0">
                <a:cs typeface="Times New Roman" pitchFamily="18" charset="0"/>
              </a:rPr>
              <a:t>			Ove       PS = Punteggi Standard nei diversi test</a:t>
            </a:r>
          </a:p>
          <a:p>
            <a:pPr algn="just" eaLnBrk="1" hangingPunct="1">
              <a:buClr>
                <a:schemeClr val="folHlink"/>
              </a:buClr>
            </a:pPr>
            <a:r>
              <a:rPr lang="it-IT" sz="2000" b="1" smtClean="0">
                <a:cs typeface="Times New Roman" pitchFamily="18" charset="0"/>
              </a:rPr>
              <a:t>				IP = Indice di Ponderazione dei diversi test</a:t>
            </a:r>
            <a:r>
              <a:rPr lang="it-IT" sz="2000" b="1" smtClean="0"/>
              <a:t> </a:t>
            </a:r>
          </a:p>
          <a:p>
            <a:pPr algn="just" eaLnBrk="1" hangingPunct="1">
              <a:buClr>
                <a:schemeClr val="folHlink"/>
              </a:buClr>
            </a:pPr>
            <a:r>
              <a:rPr lang="it-IT" sz="2000" b="1" smtClean="0"/>
              <a:t>				  n = Numero dei test</a:t>
            </a:r>
          </a:p>
          <a:p>
            <a:pPr eaLnBrk="1" hangingPunct="1"/>
            <a:r>
              <a:rPr lang="it-IT" sz="2800" b="1" smtClean="0"/>
              <a:t>     </a:t>
            </a:r>
          </a:p>
        </p:txBody>
      </p:sp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304800" y="4419600"/>
          <a:ext cx="266700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0" imgH="0" progId="Equation.2">
                  <p:embed/>
                </p:oleObj>
              </mc:Choice>
              <mc:Fallback>
                <p:oleObj name="Equation" r:id="rId3" imgW="0" imgH="0" progId="Equation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19600"/>
                        <a:ext cx="2667000" cy="10620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685800" y="304800"/>
            <a:ext cx="7772400" cy="1066800"/>
          </a:xfrm>
          <a:prstGeom prst="rect">
            <a:avLst/>
          </a:prstGeom>
          <a:noFill/>
          <a:ln w="412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it-IT" sz="32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INDICATORI </a:t>
            </a:r>
            <a:r>
              <a:rPr lang="it-IT" sz="32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</a:t>
            </a:r>
            <a:r>
              <a:rPr lang="it-IT" sz="32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SINTESI</a:t>
            </a:r>
          </a:p>
          <a:p>
            <a:pPr algn="ctr">
              <a:defRPr/>
            </a:pPr>
            <a:r>
              <a:rPr lang="it-IT" sz="32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PUNTEGGIO </a:t>
            </a:r>
            <a:r>
              <a:rPr lang="it-IT" sz="32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STANDARD PONDERATO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600" b="1" smtClean="0">
                <a:solidFill>
                  <a:schemeClr val="hlink"/>
                </a:solidFill>
                <a:latin typeface="Times New Roman" pitchFamily="18" charset="0"/>
              </a:rPr>
              <a:t>INDICI DI PONDERAZIONE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None/>
            </a:pPr>
            <a:r>
              <a:rPr lang="it-IT" sz="2800" b="1" dirty="0" smtClean="0"/>
              <a:t>	</a:t>
            </a: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None/>
            </a:pPr>
            <a:r>
              <a:rPr lang="it-IT" sz="2800" b="1" dirty="0" smtClean="0"/>
              <a:t>	Indicano l’importanza che si vuole attribuire ai test all’interno della batteria complessiva.</a:t>
            </a: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None/>
            </a:pPr>
            <a:endParaRPr lang="it-IT" sz="28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3600" b="1" dirty="0" smtClean="0">
                <a:solidFill>
                  <a:srgbClr val="FFFF00"/>
                </a:solidFill>
              </a:rPr>
              <a:t> </a:t>
            </a:r>
            <a:r>
              <a:rPr lang="it-IT" b="1" dirty="0" smtClean="0">
                <a:solidFill>
                  <a:srgbClr val="FFFF00"/>
                </a:solidFill>
              </a:rPr>
              <a:t>100		Molto importanti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rgbClr val="FFFF00"/>
                </a:solidFill>
              </a:rPr>
              <a:t> 70 – 100	Importanti</a:t>
            </a:r>
            <a:r>
              <a:rPr lang="it-IT" b="1" i="1" dirty="0" smtClean="0">
                <a:solidFill>
                  <a:srgbClr val="FFFF00"/>
                </a:solidFill>
                <a:cs typeface="Times New Roman" pitchFamily="18" charset="0"/>
              </a:rPr>
              <a:t>	</a:t>
            </a:r>
            <a:endParaRPr lang="it-IT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rgbClr val="FFFF00"/>
                </a:solidFill>
              </a:rPr>
              <a:t> 40 – 70		Media importanza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rgbClr val="FFFF00"/>
                </a:solidFill>
              </a:rPr>
              <a:t> 10 – 40		Scarsa importanza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b="1" dirty="0" smtClean="0">
                <a:solidFill>
                  <a:srgbClr val="FFFF00"/>
                </a:solidFill>
              </a:rPr>
              <a:t> 0			Esclusi dalla valutazione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4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600" b="1" smtClean="0">
                <a:solidFill>
                  <a:schemeClr val="hlink"/>
                </a:solidFill>
                <a:latin typeface="Times New Roman" pitchFamily="18" charset="0"/>
              </a:rPr>
              <a:t>INDICI DI PONDERAZIONE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hlink"/>
              </a:buClr>
              <a:buFont typeface="Wingdings" pitchFamily="2" charset="2"/>
              <a:buNone/>
            </a:pPr>
            <a:r>
              <a:rPr lang="it-IT" sz="2800" b="1" dirty="0" smtClean="0"/>
              <a:t>	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rgbClr val="FFFF00"/>
                </a:solidFill>
              </a:rPr>
              <a:t> </a:t>
            </a:r>
            <a:r>
              <a:rPr lang="it-IT" sz="2400" b="1" dirty="0" smtClean="0"/>
              <a:t>In campo sportivo i rapporti ponderali fra le varie prove  dipendono dalla disciplina praticata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endParaRPr lang="it-IT" sz="8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endParaRPr lang="it-IT" sz="8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rgbClr val="FFFF00"/>
                </a:solidFill>
              </a:rPr>
              <a:t> </a:t>
            </a:r>
            <a:r>
              <a:rPr lang="it-IT" sz="2400" b="1" dirty="0" smtClean="0"/>
              <a:t>Lo </a:t>
            </a:r>
            <a:r>
              <a:rPr lang="it-IT" sz="2400" b="1" smtClean="0"/>
              <a:t>stesso indicatore </a:t>
            </a:r>
            <a:r>
              <a:rPr lang="it-IT" sz="2400" b="1" dirty="0" smtClean="0"/>
              <a:t>può avere in una disciplina un peso basso ed in un’altra un peso rilevante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endParaRPr lang="it-IT" sz="8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endParaRPr lang="it-IT" sz="8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2400" b="1" dirty="0" smtClean="0"/>
              <a:t>In alcuni casi anche le misurazioni antropometriche possono avere una ponderazione maggiore di zero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None/>
            </a:pPr>
            <a:endParaRPr lang="it-IT" sz="8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None/>
            </a:pPr>
            <a:endParaRPr lang="it-IT" sz="8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rgbClr val="FFFF00"/>
                </a:solidFill>
              </a:rPr>
              <a:t> </a:t>
            </a:r>
            <a:r>
              <a:rPr lang="it-IT" sz="2400" b="1" dirty="0" smtClean="0"/>
              <a:t>Quando una Capacità Motoria è rappresentata da più di un indicatore gli Indici Ponderali sono generalmente più bassi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None/>
            </a:pPr>
            <a:endParaRPr lang="it-IT" sz="2400" b="1" dirty="0" smtClean="0"/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it-IT" sz="2400" b="1" dirty="0" smtClean="0"/>
              <a:t>Nelle discipline parametriche il PSP dovrebbe essere il più possibile correlato al risultato di gara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4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u="sng" dirty="0" smtClean="0">
                <a:solidFill>
                  <a:schemeClr val="hlink"/>
                </a:solidFill>
                <a:latin typeface="Times New Roman" pitchFamily="18" charset="0"/>
              </a:rPr>
              <a:t>VALUTAZIONE SCOLASTICA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143000"/>
            <a:ext cx="8153400" cy="5562600"/>
          </a:xfrm>
        </p:spPr>
        <p:txBody>
          <a:bodyPr/>
          <a:lstStyle/>
          <a:p>
            <a:pPr algn="l" eaLnBrk="1" hangingPunct="1"/>
            <a:r>
              <a:rPr lang="it-IT" sz="2800" b="1" dirty="0" smtClean="0"/>
              <a:t>Calcolo del PSP ai fini della valutazione scolastica</a:t>
            </a:r>
          </a:p>
          <a:p>
            <a:pPr algn="just" eaLnBrk="1" hangingPunct="1"/>
            <a:endParaRPr lang="it-IT" sz="1600" b="1" dirty="0" smtClean="0">
              <a:cs typeface="Times New Roman" pitchFamily="18" charset="0"/>
            </a:endParaRPr>
          </a:p>
          <a:p>
            <a:pPr algn="just" eaLnBrk="1" hangingPunct="1"/>
            <a:endParaRPr lang="it-IT" sz="1600" b="1" dirty="0" smtClean="0">
              <a:cs typeface="Times New Roman" pitchFamily="18" charset="0"/>
            </a:endParaRPr>
          </a:p>
          <a:p>
            <a:pPr algn="just" eaLnBrk="1" hangingPunct="1"/>
            <a:endParaRPr lang="it-IT" sz="1600" b="1" dirty="0" smtClean="0">
              <a:cs typeface="Times New Roman" pitchFamily="18" charset="0"/>
            </a:endParaRPr>
          </a:p>
          <a:p>
            <a:pPr algn="just" eaLnBrk="1" hangingPunct="1"/>
            <a:endParaRPr lang="it-IT" sz="1600" b="1" dirty="0" smtClean="0">
              <a:cs typeface="Times New Roman" pitchFamily="18" charset="0"/>
            </a:endParaRPr>
          </a:p>
          <a:p>
            <a:pPr algn="just" eaLnBrk="1" hangingPunct="1"/>
            <a:endParaRPr lang="it-IT" sz="1600" b="1" dirty="0" smtClean="0">
              <a:cs typeface="Times New Roman" pitchFamily="18" charset="0"/>
            </a:endParaRPr>
          </a:p>
          <a:p>
            <a:pPr algn="just" eaLnBrk="1" hangingPunct="1"/>
            <a:endParaRPr lang="it-IT" sz="1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Ove 		COMPONENTE SOGGETTIVA</a:t>
            </a:r>
          </a:p>
          <a:p>
            <a:pPr algn="just" eaLnBrk="1" hangingPunct="1"/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it-IT" sz="1800" b="1" dirty="0" err="1" smtClean="0">
                <a:solidFill>
                  <a:srgbClr val="FF0000"/>
                </a:solidFill>
                <a:cs typeface="Times New Roman" pitchFamily="18" charset="0"/>
              </a:rPr>
              <a:t>PSv</a:t>
            </a:r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 = Punteggi Standard delle diverse Valutazioni Soggettive</a:t>
            </a:r>
          </a:p>
          <a:p>
            <a:pPr algn="just" eaLnBrk="1" hangingPunct="1"/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it-IT" sz="1800" b="1" dirty="0" err="1" smtClean="0">
                <a:solidFill>
                  <a:srgbClr val="FF0000"/>
                </a:solidFill>
                <a:cs typeface="Times New Roman" pitchFamily="18" charset="0"/>
              </a:rPr>
              <a:t>IPv</a:t>
            </a:r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  = Indici di ponderazione delle varie prove soggettive</a:t>
            </a:r>
          </a:p>
          <a:p>
            <a:pPr algn="just" eaLnBrk="1" hangingPunct="1"/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it-IT" sz="1800" b="1" dirty="0" err="1" smtClean="0">
                <a:solidFill>
                  <a:srgbClr val="FF0000"/>
                </a:solidFill>
                <a:cs typeface="Times New Roman" pitchFamily="18" charset="0"/>
              </a:rPr>
              <a:t>IPvs</a:t>
            </a:r>
            <a:r>
              <a:rPr lang="it-IT" sz="1800" b="1" dirty="0" smtClean="0">
                <a:solidFill>
                  <a:srgbClr val="FF0000"/>
                </a:solidFill>
                <a:cs typeface="Times New Roman" pitchFamily="18" charset="0"/>
              </a:rPr>
              <a:t>  = Peso della Componente Soggettiva</a:t>
            </a:r>
          </a:p>
          <a:p>
            <a:pPr algn="just" eaLnBrk="1" hangingPunct="1"/>
            <a:r>
              <a:rPr lang="it-IT" sz="1800" b="1" dirty="0" smtClean="0">
                <a:cs typeface="Times New Roman" pitchFamily="18" charset="0"/>
              </a:rPr>
              <a:t>   </a:t>
            </a:r>
            <a:endParaRPr lang="it-IT" sz="1800" b="1" dirty="0" smtClean="0">
              <a:solidFill>
                <a:srgbClr val="0AF62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		COMPONENTE OGGETTIVA</a:t>
            </a:r>
          </a:p>
          <a:p>
            <a:pPr algn="just" eaLnBrk="1" hangingPunct="1"/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</a:t>
            </a:r>
            <a:r>
              <a:rPr lang="it-IT" sz="1800" b="1" dirty="0" err="1" smtClean="0">
                <a:solidFill>
                  <a:srgbClr val="0AF620"/>
                </a:solidFill>
                <a:cs typeface="Times New Roman" pitchFamily="18" charset="0"/>
              </a:rPr>
              <a:t>PSt</a:t>
            </a:r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= Punteggi Standard dei diversi test</a:t>
            </a:r>
          </a:p>
          <a:p>
            <a:pPr algn="just" eaLnBrk="1" hangingPunct="1"/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</a:t>
            </a:r>
            <a:r>
              <a:rPr lang="it-IT" sz="1800" b="1" dirty="0" err="1" smtClean="0">
                <a:solidFill>
                  <a:srgbClr val="0AF620"/>
                </a:solidFill>
                <a:cs typeface="Times New Roman" pitchFamily="18" charset="0"/>
              </a:rPr>
              <a:t>IPt</a:t>
            </a:r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 = Indice di ponderazione dei diversi test</a:t>
            </a:r>
          </a:p>
          <a:p>
            <a:pPr algn="just" eaLnBrk="1" hangingPunct="1"/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</a:t>
            </a:r>
            <a:r>
              <a:rPr lang="it-IT" sz="1800" b="1" dirty="0" err="1" smtClean="0">
                <a:solidFill>
                  <a:srgbClr val="0AF620"/>
                </a:solidFill>
                <a:cs typeface="Times New Roman" pitchFamily="18" charset="0"/>
              </a:rPr>
              <a:t>IPte</a:t>
            </a:r>
            <a:r>
              <a:rPr lang="it-IT" sz="1800" b="1" dirty="0" smtClean="0">
                <a:solidFill>
                  <a:srgbClr val="0AF620"/>
                </a:solidFill>
                <a:cs typeface="Times New Roman" pitchFamily="18" charset="0"/>
              </a:rPr>
              <a:t>  =  Peso  della componente oggettiva</a:t>
            </a:r>
          </a:p>
          <a:p>
            <a:pPr eaLnBrk="1" hangingPunct="1"/>
            <a:endParaRPr lang="it-IT" sz="1800" b="1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057400"/>
            <a:ext cx="656863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arrotondato 4"/>
          <p:cNvSpPr/>
          <p:nvPr/>
        </p:nvSpPr>
        <p:spPr bwMode="auto">
          <a:xfrm>
            <a:off x="1905000" y="1905000"/>
            <a:ext cx="2743200" cy="1371600"/>
          </a:xfrm>
          <a:prstGeom prst="roundRect">
            <a:avLst/>
          </a:prstGeom>
          <a:noFill/>
          <a:ln w="57150" cap="sq" cmpd="sng" algn="ctr">
            <a:solidFill>
              <a:srgbClr val="F5210B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ttangolo arrotondato 5"/>
          <p:cNvSpPr/>
          <p:nvPr/>
        </p:nvSpPr>
        <p:spPr bwMode="auto">
          <a:xfrm>
            <a:off x="4953000" y="1905000"/>
            <a:ext cx="2743200" cy="1371600"/>
          </a:xfrm>
          <a:prstGeom prst="roundRect">
            <a:avLst/>
          </a:prstGeom>
          <a:noFill/>
          <a:ln w="57150" cap="sq" cmpd="sng" algn="ctr">
            <a:solidFill>
              <a:srgbClr val="0AF62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838200" y="1066800"/>
            <a:ext cx="7620000" cy="14478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u="sng" smtClean="0">
                <a:solidFill>
                  <a:schemeClr val="folHlink"/>
                </a:solidFill>
                <a:latin typeface="Times New Roman" pitchFamily="18" charset="0"/>
              </a:rPr>
              <a:t>VALUTAZIONE AUTOMATIZZATA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000" b="1" smtClean="0">
                <a:cs typeface="Times New Roman" pitchFamily="18" charset="0"/>
              </a:rPr>
              <a:t>	La qualità di un processo di valutazione automatica dipende dal grado di coerenza tra le procedure logico – matematiche che stanno alla base dei suoi calcoli e la filosofia di valutazione che le ha ispirate.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000" b="1" smtClean="0">
                <a:cs typeface="Times New Roman" pitchFamily="18" charset="0"/>
              </a:rPr>
              <a:t>DIAGNOSI  ( Schede di valutazione – Griglie percentiliche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000" b="1" smtClean="0">
                <a:cs typeface="Times New Roman" pitchFamily="18" charset="0"/>
              </a:rPr>
              <a:t>PROGNOSI</a:t>
            </a:r>
            <a:r>
              <a:rPr lang="it-IT" sz="2000" b="1" smtClean="0"/>
              <a:t>  ( Curriculum motori )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VALUTAZIONI INDIVIDUALI E DI GRUPPO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ANALISI UNIVARIATA  ( Variabili standardizzate )</a:t>
            </a:r>
          </a:p>
          <a:p>
            <a:pPr eaLnBrk="1" hangingPunct="1">
              <a:lnSpc>
                <a:spcPct val="90000"/>
              </a:lnSpc>
            </a:pPr>
            <a:endParaRPr lang="it-IT" sz="2000" b="1" smtClean="0"/>
          </a:p>
          <a:p>
            <a:pPr eaLnBrk="1" hangingPunct="1">
              <a:lnSpc>
                <a:spcPct val="90000"/>
              </a:lnSpc>
            </a:pPr>
            <a:r>
              <a:rPr lang="it-IT" sz="2000" b="1" smtClean="0"/>
              <a:t>PROTOCOLLI DI SINTESI  ( Punteggi Standard Ponderati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b="1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2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46084" name="Picture 4" descr="Ninf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333375"/>
            <a:ext cx="7704138" cy="605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5" name="WordArt 5"/>
          <p:cNvSpPr>
            <a:spLocks noChangeArrowheads="1" noChangeShapeType="1" noTextEdit="1"/>
          </p:cNvSpPr>
          <p:nvPr/>
        </p:nvSpPr>
        <p:spPr bwMode="auto">
          <a:xfrm>
            <a:off x="2124075" y="1916113"/>
            <a:ext cx="4535488" cy="28082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GRAZIE  PER</a:t>
            </a:r>
          </a:p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L'ATTENZIONE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POSSIBILI USI DELLA VALUTAZIONE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12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12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VERIFICARE OBIETTIVI E PROGRAMMAZIONE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SPERIMENTAZIONE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SELEZIONE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AIUTARE AD APPRENDERE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Consapevolezza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Motivazione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sz="2000" b="1" i="1" dirty="0" smtClean="0">
                <a:cs typeface="Times New Roman" pitchFamily="18" charset="0"/>
              </a:rPr>
              <a:t>	     </a:t>
            </a:r>
            <a:endParaRPr lang="it-IT" sz="2000" b="1" dirty="0" smtClean="0"/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533400" y="1752600"/>
            <a:ext cx="7924800" cy="9906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305800" cy="4572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b="1" dirty="0" smtClean="0">
                <a:cs typeface="Times New Roman" pitchFamily="18" charset="0"/>
              </a:rPr>
              <a:t>	La Valutazione è indissolubile dal Contesto in cui si opera od a cui si fa riferimento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000" b="1" dirty="0" smtClean="0"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u="sng" dirty="0" smtClean="0"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400" b="1" u="sng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>
                <a:solidFill>
                  <a:srgbClr val="FFFF00"/>
                </a:solidFill>
                <a:cs typeface="Times New Roman" pitchFamily="18" charset="0"/>
              </a:rPr>
              <a:t>Ambito Sportivo o Scolastico</a:t>
            </a:r>
          </a:p>
          <a:p>
            <a:pPr eaLnBrk="1" hangingPunct="1">
              <a:lnSpc>
                <a:spcPct val="80000"/>
              </a:lnSpc>
            </a:pPr>
            <a:endParaRPr lang="it-IT" sz="24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>
                <a:solidFill>
                  <a:srgbClr val="FFFF00"/>
                </a:solidFill>
              </a:rPr>
              <a:t>Classe / Istituto  (livello di competenze)</a:t>
            </a:r>
          </a:p>
          <a:p>
            <a:pPr eaLnBrk="1" hangingPunct="1">
              <a:lnSpc>
                <a:spcPct val="80000"/>
              </a:lnSpc>
            </a:pPr>
            <a:endParaRPr lang="it-IT" sz="24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>
                <a:solidFill>
                  <a:srgbClr val="FFFF00"/>
                </a:solidFill>
              </a:rPr>
              <a:t>Ambiti Territoriali o Tecnici di Riferimento</a:t>
            </a:r>
          </a:p>
          <a:p>
            <a:pPr eaLnBrk="1" hangingPunct="1">
              <a:lnSpc>
                <a:spcPct val="80000"/>
              </a:lnSpc>
              <a:buNone/>
            </a:pPr>
            <a:endParaRPr lang="it-IT" sz="24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>
                <a:solidFill>
                  <a:srgbClr val="FFFF00"/>
                </a:solidFill>
              </a:rPr>
              <a:t>Diversi periodi storici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400" b="1" dirty="0" smtClean="0"/>
          </a:p>
        </p:txBody>
      </p:sp>
      <p:sp>
        <p:nvSpPr>
          <p:cNvPr id="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924800" cy="9906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IMPORTANZA  </a:t>
            </a:r>
            <a:b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DELCONTESTO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9144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LIMITARE IL SOGGETTIVISMO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2672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12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12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Effetto Alone</a:t>
            </a:r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Effetto </a:t>
            </a:r>
            <a:r>
              <a:rPr lang="it-IT" sz="2400" b="1" dirty="0" err="1" smtClean="0">
                <a:solidFill>
                  <a:schemeClr val="folHlink"/>
                </a:solidFill>
              </a:rPr>
              <a:t>Pigmalione</a:t>
            </a: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Stati d’animo temporanei</a:t>
            </a:r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Processi d’interiorizzazione della Valutazione personale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Esperienze in forma passiva</a:t>
            </a:r>
          </a:p>
          <a:p>
            <a:pPr lvl="1"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000" b="1" dirty="0" smtClean="0"/>
              <a:t>Esperienze in forma attiva</a:t>
            </a:r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371600"/>
            <a:ext cx="7924800" cy="1143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b="1" dirty="0" smtClean="0">
                <a:cs typeface="Times New Roman" pitchFamily="18" charset="0"/>
              </a:rPr>
              <a:t>La presa di coscienza e la consapevolezza del proprio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b="1" dirty="0">
                <a:cs typeface="Times New Roman" pitchFamily="18" charset="0"/>
              </a:rPr>
              <a:t>s</a:t>
            </a:r>
            <a:r>
              <a:rPr lang="it-IT" b="1" dirty="0" smtClean="0">
                <a:cs typeface="Times New Roman" pitchFamily="18" charset="0"/>
              </a:rPr>
              <a:t>oggettivismo è il primo passo  per arginarlo</a:t>
            </a:r>
            <a:endParaRPr lang="it-IT" b="1" dirty="0"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Tipologia degli Indicatori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Indicatori Soggettivi ed Oggettivi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Indicatori Tecnici e Pedagogici</a:t>
            </a:r>
            <a:endParaRPr lang="it-IT" sz="2400" b="1" dirty="0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Interpretazione dei dati</a:t>
            </a:r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0668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Tipologia di Valutazione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09600" y="1524000"/>
            <a:ext cx="7924800" cy="120032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/>
              <a:t> </a:t>
            </a:r>
            <a:r>
              <a:rPr lang="it-IT" b="1" dirty="0" smtClean="0"/>
              <a:t> Formativa</a:t>
            </a:r>
            <a:endParaRPr lang="it-IT" b="1" dirty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 </a:t>
            </a:r>
            <a:r>
              <a:rPr lang="it-IT" b="1" dirty="0" err="1" smtClean="0"/>
              <a:t>Sommativa</a:t>
            </a:r>
            <a:endParaRPr lang="it-IT" b="1" dirty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 </a:t>
            </a:r>
            <a:r>
              <a:rPr lang="it-IT" b="1" dirty="0" err="1" smtClean="0"/>
              <a:t>Certificativa</a:t>
            </a:r>
            <a:r>
              <a:rPr lang="it-IT" b="1" dirty="0" smtClean="0"/>
              <a:t> </a:t>
            </a:r>
            <a:r>
              <a:rPr lang="it-IT" b="1" dirty="0"/>
              <a:t>(formale)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09600" y="3124200"/>
            <a:ext cx="7924800" cy="181588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 Descrittiva</a:t>
            </a:r>
            <a:endParaRPr lang="it-IT" b="1" dirty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 Scale </a:t>
            </a:r>
            <a:r>
              <a:rPr lang="it-IT" b="1" dirty="0"/>
              <a:t>di Valore</a:t>
            </a:r>
          </a:p>
          <a:p>
            <a:pPr lvl="1" eaLnBrk="1" hangingPunct="1">
              <a:buClr>
                <a:schemeClr val="hlink"/>
              </a:buClr>
            </a:pPr>
            <a:r>
              <a:rPr lang="it-IT" sz="2000" b="1" dirty="0" smtClean="0"/>
              <a:t>	Decimale   - </a:t>
            </a:r>
            <a:r>
              <a:rPr lang="it-IT" sz="2000" b="1" dirty="0" err="1" smtClean="0"/>
              <a:t>Trentesimale</a:t>
            </a:r>
            <a:r>
              <a:rPr lang="it-IT" sz="2000" b="1" dirty="0" smtClean="0"/>
              <a:t> - Centesimale</a:t>
            </a:r>
            <a:endParaRPr lang="it-IT" b="1" dirty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Utilizzo </a:t>
            </a:r>
            <a:r>
              <a:rPr lang="it-IT" b="1" dirty="0"/>
              <a:t>delle variabili Standardizzate</a:t>
            </a:r>
          </a:p>
          <a:p>
            <a:pPr lvl="1" eaLnBrk="1" hangingPunct="1">
              <a:buClr>
                <a:schemeClr val="hlink"/>
              </a:buClr>
            </a:pPr>
            <a:r>
              <a:rPr lang="it-IT" sz="2000" b="1" dirty="0" smtClean="0"/>
              <a:t>	Percentili  - Punteggi Standard – Punteggi Standard Ponderati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09600" y="5334000"/>
            <a:ext cx="7924800" cy="830997"/>
          </a:xfrm>
          <a:prstGeom prst="rect">
            <a:avLst/>
          </a:prstGeom>
          <a:solidFill>
            <a:schemeClr val="bg2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 smtClean="0"/>
              <a:t>  Indicatori Analitici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b="1" dirty="0"/>
              <a:t> </a:t>
            </a:r>
            <a:r>
              <a:rPr lang="it-IT" b="1" dirty="0" smtClean="0"/>
              <a:t> Indicatori di Sintesi</a:t>
            </a:r>
            <a:endParaRPr lang="it-IT" b="1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838200"/>
          </a:xfrm>
          <a:ln w="41275">
            <a:solidFill>
              <a:srgbClr val="FF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folHlink"/>
                </a:solidFill>
                <a:latin typeface="Times New Roman" pitchFamily="18" charset="0"/>
              </a:rPr>
              <a:t>Valutazione in campo Motorio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/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/>
              <a:t>Abilità ed aspetti Coordinativi</a:t>
            </a:r>
          </a:p>
          <a:p>
            <a:pPr lvl="1" eaLnBrk="1" hangingPunct="1">
              <a:buClr>
                <a:schemeClr val="hlink"/>
              </a:buClr>
              <a:buNone/>
            </a:pPr>
            <a:r>
              <a:rPr lang="it-IT" sz="2000" b="1" dirty="0" smtClean="0"/>
              <a:t>-   Valutazioni soggettive (Descrittive – Scale di Valore)</a:t>
            </a:r>
          </a:p>
          <a:p>
            <a:pPr lvl="1" eaLnBrk="1" hangingPunct="1">
              <a:buClr>
                <a:schemeClr val="hlink"/>
              </a:buClr>
              <a:buNone/>
            </a:pPr>
            <a:r>
              <a:rPr lang="it-IT" sz="2000" b="1" dirty="0" smtClean="0"/>
              <a:t>-   Test  a valutazione oggettiva</a:t>
            </a: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it-IT" sz="2400" b="1" dirty="0" smtClean="0">
                <a:solidFill>
                  <a:schemeClr val="folHlink"/>
                </a:solidFill>
              </a:rPr>
              <a:t>Aspetti Condizionali</a:t>
            </a:r>
          </a:p>
          <a:p>
            <a:pPr eaLnBrk="1" hangingPunct="1">
              <a:buClr>
                <a:schemeClr val="hlink"/>
              </a:buClr>
              <a:buNone/>
            </a:pPr>
            <a:r>
              <a:rPr lang="it-IT" sz="2400" b="1" dirty="0" smtClean="0">
                <a:solidFill>
                  <a:schemeClr val="folHlink"/>
                </a:solidFill>
              </a:rPr>
              <a:t>     -   </a:t>
            </a:r>
            <a:r>
              <a:rPr lang="it-IT" sz="2000" b="1" dirty="0" smtClean="0">
                <a:solidFill>
                  <a:schemeClr val="folHlink"/>
                </a:solidFill>
              </a:rPr>
              <a:t>Test a valutazione oggettiva</a:t>
            </a:r>
            <a:endParaRPr lang="it-IT" sz="2000" b="1" dirty="0" smtClean="0"/>
          </a:p>
          <a:p>
            <a:pPr eaLnBrk="1" hangingPunct="1">
              <a:buClr>
                <a:schemeClr val="hlink"/>
              </a:buClr>
              <a:buNone/>
            </a:pPr>
            <a:endParaRPr lang="it-IT" sz="8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endParaRPr lang="it-IT" sz="2400" b="1" dirty="0" smtClean="0">
              <a:solidFill>
                <a:schemeClr val="folHlink"/>
              </a:solidFill>
            </a:endParaRPr>
          </a:p>
          <a:p>
            <a:pPr eaLnBrk="1" hangingPunct="1">
              <a:buClr>
                <a:srgbClr val="F5210B"/>
              </a:buClr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2000" b="1" dirty="0" smtClean="0"/>
          </a:p>
          <a:p>
            <a:pPr eaLnBrk="1" hangingPunct="1">
              <a:buFont typeface="Wingdings" pitchFamily="2" charset="2"/>
              <a:buNone/>
            </a:pPr>
            <a:endParaRPr lang="it-IT" sz="36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8|0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7|0.7|0.7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0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heme/theme1.xml><?xml version="1.0" encoding="utf-8"?>
<a:theme xmlns:a="http://schemas.openxmlformats.org/drawingml/2006/main" name="Arco">
  <a:themeElements>
    <a:clrScheme name="">
      <a:dk1>
        <a:srgbClr val="000000"/>
      </a:dk1>
      <a:lt1>
        <a:srgbClr val="FFFFFF"/>
      </a:lt1>
      <a:dk2>
        <a:srgbClr val="000099"/>
      </a:dk2>
      <a:lt2>
        <a:srgbClr val="FFCC66"/>
      </a:lt2>
      <a:accent1>
        <a:srgbClr val="00FFFF"/>
      </a:accent1>
      <a:accent2>
        <a:srgbClr val="3366FF"/>
      </a:accent2>
      <a:accent3>
        <a:srgbClr val="AAAACA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Arco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rco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Designs\Chiave e lucchetto.pot</Template>
  <TotalTime>1980</TotalTime>
  <Words>595</Words>
  <Application>Microsoft Office PowerPoint</Application>
  <PresentationFormat>Presentazione su schermo (4:3)</PresentationFormat>
  <Paragraphs>456</Paragraphs>
  <Slides>38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40" baseType="lpstr">
      <vt:lpstr>Arco</vt:lpstr>
      <vt:lpstr>Equation</vt:lpstr>
      <vt:lpstr>        </vt:lpstr>
      <vt:lpstr>Presentazione standard di PowerPoint</vt:lpstr>
      <vt:lpstr>COSA VALUTARE</vt:lpstr>
      <vt:lpstr>POSSIBILI USI DELLA VALUTAZIONE</vt:lpstr>
      <vt:lpstr>IMPORTANZA   DELCONTESTO</vt:lpstr>
      <vt:lpstr>LIMITARE IL SOGGETTIVISMO</vt:lpstr>
      <vt:lpstr>Tipologia degli Indicatori</vt:lpstr>
      <vt:lpstr>Tipologia di Valutazione</vt:lpstr>
      <vt:lpstr>Valutazione in campo Motorio</vt:lpstr>
      <vt:lpstr>Valutazione in campo Motorio Altre Aree</vt:lpstr>
      <vt:lpstr>Fasi della Valutazione</vt:lpstr>
      <vt:lpstr>TEST MOTORI</vt:lpstr>
      <vt:lpstr>STANDARDIZZAZIONE</vt:lpstr>
      <vt:lpstr>VALIDITA’</vt:lpstr>
      <vt:lpstr>OGGETTIVITA’</vt:lpstr>
      <vt:lpstr>ATTENDIBILITA’</vt:lpstr>
      <vt:lpstr>SELETTIVITA’</vt:lpstr>
      <vt:lpstr>RAPPRESENTATIVITA’</vt:lpstr>
      <vt:lpstr>BATTERIA DI TEST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Distribuzione A</vt:lpstr>
      <vt:lpstr>Distribuzione B</vt:lpstr>
      <vt:lpstr>INDICATORI DI TENDENZA CENTRALE</vt:lpstr>
      <vt:lpstr>INDICATORI DI DISPERSIONE</vt:lpstr>
      <vt:lpstr>ALTRI INDICATORI ASIMMETRIA</vt:lpstr>
      <vt:lpstr>ALTRI INDICATORI CURTOSI</vt:lpstr>
      <vt:lpstr>VARIABILI STANDARDIZZATE USATE DA O.C.M.</vt:lpstr>
      <vt:lpstr> </vt:lpstr>
      <vt:lpstr>INDICI DI PONDERAZIONE</vt:lpstr>
      <vt:lpstr>INDICI DI PONDERAZIONE</vt:lpstr>
      <vt:lpstr>VALUTAZIONE SCOLASTICA</vt:lpstr>
      <vt:lpstr>VALUTAZIONE AUTOMATIZZATA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OSSERVATORIO NAZIONALE CAPACITA’ MOTORIE</dc:title>
  <dc:creator>Bert</dc:creator>
  <cp:lastModifiedBy>utente</cp:lastModifiedBy>
  <cp:revision>100</cp:revision>
  <dcterms:modified xsi:type="dcterms:W3CDTF">2014-05-08T09:03:53Z</dcterms:modified>
</cp:coreProperties>
</file>