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71" r:id="rId3"/>
    <p:sldId id="279" r:id="rId4"/>
    <p:sldId id="278" r:id="rId5"/>
    <p:sldId id="293" r:id="rId6"/>
    <p:sldId id="280" r:id="rId7"/>
    <p:sldId id="31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F620"/>
    <a:srgbClr val="F5210B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7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422881C-AF01-40BB-9649-B68F0B0D5B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2438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D849CF4-A953-4116-ACC3-290BCB5BCC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6219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7BF792-FE6D-40BA-B480-AA98A7CDFF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CB2EA-50E2-459A-9789-D67461DB4D7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A1408-AF10-4B7A-A00F-D2EC31DE77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160FD-B5BF-45F2-B64D-C1030569BB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42025-76B0-4A44-BA03-2E28D4E1120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79C4D-C843-4F99-ACBD-CE69D8102F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DDF5D-818B-4BCB-BDD6-E1CF190A8C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FF9DA-7211-471C-B742-79543920F6B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C391E-5A34-4121-A64F-4256C1518D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F4560-9BBC-4D99-8680-05810065D7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34CF9-F81C-4C36-ACE4-D1CCBA7029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69958-DFBD-4D33-9F53-F9B2C94867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F7CB3-3793-444C-9774-6C585AED2F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6FF7A2C-13BB-4FF7-A442-CD8A1B7408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410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438400"/>
            <a:ext cx="5791200" cy="1981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2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it-IT" sz="3200" b="1" dirty="0" smtClean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it-IT" sz="3200" b="1" dirty="0" smtClean="0">
                <a:solidFill>
                  <a:schemeClr val="hlink"/>
                </a:solidFill>
                <a:latin typeface="Times New Roman" pitchFamily="18" charset="0"/>
              </a:rPr>
            </a:br>
            <a:endParaRPr lang="it-IT" b="1" dirty="0" smtClean="0">
              <a:solidFill>
                <a:schemeClr val="hlink"/>
              </a:solidFill>
              <a:latin typeface="Times New Roman" pitchFamily="18" charset="0"/>
            </a:endParaRPr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78155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6096000" y="601980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it-IT" sz="1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Pisa 3 Maggio </a:t>
            </a:r>
            <a:r>
              <a:rPr lang="it-IT" sz="1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2014</a:t>
            </a:r>
            <a:br>
              <a:rPr lang="it-IT" sz="1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Alberto </a:t>
            </a:r>
            <a:r>
              <a:rPr lang="it-IT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Buonaccorsi</a:t>
            </a:r>
            <a:endParaRPr lang="it-IT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04800" y="3048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it-IT" sz="40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Università di Pisa                              </a:t>
            </a:r>
            <a:r>
              <a:rPr lang="it-IT" sz="4000" b="1" kern="0" dirty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/>
            </a:r>
            <a:br>
              <a:rPr lang="it-IT" sz="4000" b="1" kern="0" dirty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</a:br>
            <a:r>
              <a:rPr lang="it-IT" sz="3200" b="1" kern="0" dirty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 </a:t>
            </a:r>
            <a:r>
              <a:rPr lang="it-IT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Facoltà di Scienze Motorie</a:t>
            </a:r>
            <a:r>
              <a:rPr lang="it-IT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      </a:t>
            </a:r>
            <a:endParaRPr lang="it-IT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150" name="WordArt 5"/>
          <p:cNvSpPr>
            <a:spLocks noChangeArrowheads="1" noChangeShapeType="1" noTextEdit="1"/>
          </p:cNvSpPr>
          <p:nvPr/>
        </p:nvSpPr>
        <p:spPr bwMode="auto">
          <a:xfrm>
            <a:off x="1066800" y="2362200"/>
            <a:ext cx="7086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 dirty="0" smtClean="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O C M  </a:t>
            </a:r>
            <a:endParaRPr lang="it-IT" sz="3600" kern="10" dirty="0">
              <a:ln w="9525" cap="sq">
                <a:noFill/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it-IT" sz="3600" kern="10" dirty="0" smtClean="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Fasi </a:t>
            </a:r>
            <a:r>
              <a:rPr lang="it-IT" sz="3600" kern="10" smtClean="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della Valutazione</a:t>
            </a:r>
            <a:endParaRPr lang="it-IT" sz="3600" kern="10" dirty="0" smtClean="0">
              <a:ln w="9525" cap="sq">
                <a:noFill/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90600"/>
          </a:xfrm>
          <a:noFill/>
          <a:ln w="22225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hlink"/>
                </a:solidFill>
                <a:latin typeface="Times New Roman" pitchFamily="18" charset="0"/>
              </a:rPr>
              <a:t>OCM</a:t>
            </a:r>
            <a:br>
              <a:rPr lang="it-IT" sz="3200" b="1" dirty="0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it-IT" sz="3200" b="1" dirty="0" smtClean="0">
                <a:solidFill>
                  <a:schemeClr val="hlink"/>
                </a:solidFill>
                <a:latin typeface="Times New Roman" pitchFamily="18" charset="0"/>
              </a:rPr>
              <a:t>FASI DELLA VALUTAZIONE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r>
              <a:rPr lang="it-IT" smtClean="0"/>
              <a:t>PREPARATORIA</a:t>
            </a:r>
          </a:p>
          <a:p>
            <a:pPr eaLnBrk="1" hangingPunct="1"/>
            <a:endParaRPr lang="it-IT" smtClean="0"/>
          </a:p>
          <a:p>
            <a:pPr eaLnBrk="1" hangingPunct="1"/>
            <a:endParaRPr lang="it-IT" smtClean="0"/>
          </a:p>
          <a:p>
            <a:pPr eaLnBrk="1" hangingPunct="1"/>
            <a:r>
              <a:rPr lang="it-IT" smtClean="0"/>
              <a:t>ESECUTIVA</a:t>
            </a:r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  <a:p>
            <a:pPr eaLnBrk="1" hangingPunct="1"/>
            <a:r>
              <a:rPr lang="it-IT" smtClean="0"/>
              <a:t>VALUTATIVA</a:t>
            </a:r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143000"/>
            <a:ext cx="4191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sz="2000" b="1" dirty="0" smtClean="0"/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Definire gli indicatori</a:t>
            </a:r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Contesti statistici di riferimento</a:t>
            </a:r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Indici di ponderazione dei test</a:t>
            </a:r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Valori di taglio per voti scolastici</a:t>
            </a:r>
          </a:p>
          <a:p>
            <a:pPr eaLnBrk="1" hangingPunct="1">
              <a:lnSpc>
                <a:spcPct val="90000"/>
              </a:lnSpc>
            </a:pPr>
            <a:endParaRPr lang="it-IT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Effettuazione dei test</a:t>
            </a:r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Protocolli di standardizzazione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Analisi dei risultati</a:t>
            </a:r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Schede di valutazione</a:t>
            </a:r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Griglie </a:t>
            </a:r>
            <a:r>
              <a:rPr lang="it-IT" sz="2000" b="1" dirty="0" err="1" smtClean="0"/>
              <a:t>percentiliche</a:t>
            </a:r>
            <a:endParaRPr lang="it-IT" sz="2000" b="1" dirty="0" smtClean="0"/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Valutazioni di sintesi</a:t>
            </a:r>
          </a:p>
          <a:p>
            <a:pPr eaLnBrk="1" hangingPunct="1">
              <a:lnSpc>
                <a:spcPct val="90000"/>
              </a:lnSpc>
            </a:pPr>
            <a:r>
              <a:rPr lang="it-IT" sz="2000" b="1" dirty="0" smtClean="0"/>
              <a:t>Valutazioni formali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381000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b="1" u="sng" smtClean="0">
                <a:solidFill>
                  <a:schemeClr val="hlink"/>
                </a:solidFill>
                <a:latin typeface="Times New Roman" pitchFamily="18" charset="0"/>
              </a:rPr>
              <a:t>DEFINIZIONE DEI CONTESTI STATISTICI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eaLnBrk="1" hangingPunct="1"/>
            <a:endParaRPr lang="it-IT" sz="2400" smtClean="0"/>
          </a:p>
          <a:p>
            <a:pPr eaLnBrk="1" hangingPunct="1"/>
            <a:r>
              <a:rPr lang="it-IT" b="1" smtClean="0"/>
              <a:t>AMBITO SPORTIVO</a:t>
            </a:r>
          </a:p>
          <a:p>
            <a:pPr eaLnBrk="1" hangingPunct="1"/>
            <a:endParaRPr lang="it-IT" b="1" smtClean="0"/>
          </a:p>
          <a:p>
            <a:pPr eaLnBrk="1" hangingPunct="1"/>
            <a:endParaRPr lang="it-IT" b="1" smtClean="0"/>
          </a:p>
          <a:p>
            <a:pPr eaLnBrk="1" hangingPunct="1"/>
            <a:endParaRPr lang="it-IT" b="1" smtClean="0"/>
          </a:p>
          <a:p>
            <a:pPr eaLnBrk="1" hangingPunct="1"/>
            <a:endParaRPr lang="it-IT" b="1" smtClean="0"/>
          </a:p>
          <a:p>
            <a:pPr eaLnBrk="1" hangingPunct="1"/>
            <a:r>
              <a:rPr lang="it-IT" b="1" smtClean="0"/>
              <a:t>AMBITO SCOLASTICO</a:t>
            </a:r>
          </a:p>
          <a:p>
            <a:pPr eaLnBrk="1" hangingPunct="1">
              <a:buFont typeface="Wingdings" pitchFamily="2" charset="2"/>
              <a:buNone/>
            </a:pPr>
            <a:endParaRPr lang="it-IT" b="1" smtClean="0"/>
          </a:p>
          <a:p>
            <a:pPr eaLnBrk="1" hangingPunct="1">
              <a:buFont typeface="Wingdings" pitchFamily="2" charset="2"/>
              <a:buNone/>
            </a:pPr>
            <a:endParaRPr lang="it-IT" b="1" smtClean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733800" y="1143000"/>
            <a:ext cx="4724400" cy="5410200"/>
          </a:xfrm>
        </p:spPr>
        <p:txBody>
          <a:bodyPr/>
          <a:lstStyle/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Percentile 1</a:t>
            </a:r>
          </a:p>
          <a:p>
            <a:pPr eaLnBrk="1" hangingPunct="1"/>
            <a:r>
              <a:rPr lang="it-IT" sz="2400" b="1" smtClean="0"/>
              <a:t>Percentile 2</a:t>
            </a:r>
          </a:p>
          <a:p>
            <a:pPr eaLnBrk="1" hangingPunct="1"/>
            <a:r>
              <a:rPr lang="it-IT" sz="2400" b="1" smtClean="0"/>
              <a:t>Percentile 3</a:t>
            </a:r>
          </a:p>
          <a:p>
            <a:pPr eaLnBrk="1" hangingPunct="1"/>
            <a:endParaRPr lang="it-IT" sz="2400" b="1" smtClean="0"/>
          </a:p>
          <a:p>
            <a:pPr eaLnBrk="1" hangingPunct="1">
              <a:buFont typeface="Wingdings" pitchFamily="2" charset="2"/>
              <a:buNone/>
            </a:pPr>
            <a:endParaRPr lang="it-IT" sz="2400" b="1" smtClean="0"/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Percentile 1</a:t>
            </a:r>
          </a:p>
          <a:p>
            <a:pPr eaLnBrk="1" hangingPunct="1"/>
            <a:r>
              <a:rPr lang="it-IT" sz="2400" b="1" smtClean="0"/>
              <a:t>Percentile 2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1^ Tabella per voto scolastico</a:t>
            </a:r>
          </a:p>
          <a:p>
            <a:pPr eaLnBrk="1" hangingPunct="1"/>
            <a:r>
              <a:rPr lang="it-IT" sz="2400" b="1" smtClean="0"/>
              <a:t>2^ Tabella per voto scolastico</a:t>
            </a:r>
          </a:p>
          <a:p>
            <a:pPr eaLnBrk="1" hangingPunct="1"/>
            <a:endParaRPr lang="it-IT" sz="24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381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b="1" u="sng" smtClean="0">
                <a:solidFill>
                  <a:schemeClr val="hlink"/>
                </a:solidFill>
                <a:latin typeface="Times New Roman" pitchFamily="18" charset="0"/>
              </a:rPr>
              <a:t>INDICI DI PONDERAZIONE IN OCM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endParaRPr lang="it-IT" smtClean="0"/>
          </a:p>
          <a:p>
            <a:pPr eaLnBrk="1" hangingPunct="1"/>
            <a:endParaRPr lang="it-IT" smtClean="0"/>
          </a:p>
          <a:p>
            <a:pPr eaLnBrk="1" hangingPunct="1"/>
            <a:r>
              <a:rPr lang="it-IT" smtClean="0"/>
              <a:t>TIPOLOGIA DI PONDERAZIONE</a:t>
            </a:r>
          </a:p>
          <a:p>
            <a:pPr eaLnBrk="1" hangingPunct="1"/>
            <a:endParaRPr lang="it-IT" smtClean="0"/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143000"/>
            <a:ext cx="4191000" cy="5410200"/>
          </a:xfrm>
          <a:noFill/>
        </p:spPr>
        <p:txBody>
          <a:bodyPr/>
          <a:lstStyle/>
          <a:p>
            <a:pPr eaLnBrk="1" hangingPunct="1"/>
            <a:endParaRPr lang="it-IT" sz="3200" b="1" smtClean="0"/>
          </a:p>
          <a:p>
            <a:pPr eaLnBrk="1" hangingPunct="1">
              <a:buFont typeface="Wingdings" pitchFamily="2" charset="2"/>
              <a:buNone/>
            </a:pPr>
            <a:endParaRPr lang="it-IT" sz="3200" b="1" smtClean="0"/>
          </a:p>
          <a:p>
            <a:pPr eaLnBrk="1" hangingPunct="1">
              <a:buFont typeface="Wingdings" pitchFamily="2" charset="2"/>
              <a:buNone/>
            </a:pPr>
            <a:endParaRPr lang="it-IT" sz="1400" b="1" smtClean="0"/>
          </a:p>
          <a:p>
            <a:pPr eaLnBrk="1" hangingPunct="1"/>
            <a:r>
              <a:rPr lang="it-IT" sz="2400" b="1" smtClean="0">
                <a:solidFill>
                  <a:schemeClr val="folHlink"/>
                </a:solidFill>
              </a:rPr>
              <a:t>Uguali per test</a:t>
            </a:r>
          </a:p>
          <a:p>
            <a:pPr eaLnBrk="1" hangingPunct="1"/>
            <a:r>
              <a:rPr lang="it-IT" sz="2400" b="1" smtClean="0">
                <a:solidFill>
                  <a:schemeClr val="folHlink"/>
                </a:solidFill>
              </a:rPr>
              <a:t>Uguali per Cap. Motoria</a:t>
            </a:r>
          </a:p>
          <a:p>
            <a:pPr eaLnBrk="1" hangingPunct="1"/>
            <a:r>
              <a:rPr lang="it-IT" sz="2400" b="1" smtClean="0">
                <a:solidFill>
                  <a:schemeClr val="folHlink"/>
                </a:solidFill>
              </a:rPr>
              <a:t>Definiti per test</a:t>
            </a:r>
          </a:p>
          <a:p>
            <a:pPr eaLnBrk="1" hangingPunct="1"/>
            <a:r>
              <a:rPr lang="it-IT" sz="2400" b="1" smtClean="0">
                <a:solidFill>
                  <a:schemeClr val="folHlink"/>
                </a:solidFill>
              </a:rPr>
              <a:t>Definiti per Cap. Motoria</a:t>
            </a:r>
          </a:p>
          <a:p>
            <a:pPr eaLnBrk="1" hangingPunct="1"/>
            <a:endParaRPr lang="it-IT" b="1" smtClean="0">
              <a:solidFill>
                <a:schemeClr val="folHlink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it-IT" b="1" smtClean="0"/>
          </a:p>
          <a:p>
            <a:pPr eaLnBrk="1" hangingPunct="1">
              <a:buFont typeface="Wingdings" pitchFamily="2" charset="2"/>
              <a:buNone/>
            </a:pPr>
            <a:endParaRPr lang="it-IT" b="1" smtClean="0"/>
          </a:p>
          <a:p>
            <a:pPr eaLnBrk="1" hangingPunct="1">
              <a:buFont typeface="Wingdings" pitchFamily="2" charset="2"/>
              <a:buNone/>
            </a:pPr>
            <a:endParaRPr lang="it-IT" sz="3200" b="1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381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b="1" u="sng" smtClean="0">
                <a:solidFill>
                  <a:schemeClr val="hlink"/>
                </a:solidFill>
                <a:latin typeface="Times New Roman" pitchFamily="18" charset="0"/>
              </a:rPr>
              <a:t>INDICI DI PONDERAZIONE IN OCM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r>
              <a:rPr lang="it-IT" smtClean="0"/>
              <a:t>TIPOLOGIA DI PONDERAZIONE</a:t>
            </a:r>
          </a:p>
          <a:p>
            <a:pPr eaLnBrk="1" hangingPunct="1"/>
            <a:endParaRPr lang="it-IT" smtClean="0"/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  <a:p>
            <a:pPr eaLnBrk="1" hangingPunct="1"/>
            <a:r>
              <a:rPr lang="it-IT" smtClean="0"/>
              <a:t>VALUTAZIONE SCOLASTICA</a:t>
            </a:r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143000"/>
            <a:ext cx="4191000" cy="5410200"/>
          </a:xfrm>
        </p:spPr>
        <p:txBody>
          <a:bodyPr/>
          <a:lstStyle/>
          <a:p>
            <a:pPr eaLnBrk="1" hangingPunct="1"/>
            <a:endParaRPr lang="it-IT" b="1" smtClean="0"/>
          </a:p>
          <a:p>
            <a:pPr eaLnBrk="1" hangingPunct="1"/>
            <a:r>
              <a:rPr lang="it-IT" sz="2400" b="1" smtClean="0"/>
              <a:t>Uguali per test</a:t>
            </a:r>
          </a:p>
          <a:p>
            <a:pPr eaLnBrk="1" hangingPunct="1"/>
            <a:r>
              <a:rPr lang="it-IT" sz="2400" b="1" smtClean="0"/>
              <a:t>Uguali per Cap. Motoria</a:t>
            </a:r>
          </a:p>
          <a:p>
            <a:pPr eaLnBrk="1" hangingPunct="1"/>
            <a:r>
              <a:rPr lang="it-IT" sz="2400" b="1" smtClean="0"/>
              <a:t>Definiti per test</a:t>
            </a:r>
          </a:p>
          <a:p>
            <a:pPr eaLnBrk="1" hangingPunct="1"/>
            <a:r>
              <a:rPr lang="it-IT" sz="2400" b="1" smtClean="0"/>
              <a:t>Definiti per Cap. Motoria</a:t>
            </a:r>
          </a:p>
          <a:p>
            <a:pPr eaLnBrk="1" hangingPunct="1"/>
            <a:endParaRPr lang="it-IT" sz="2400" b="1" smtClean="0"/>
          </a:p>
          <a:p>
            <a:pPr eaLnBrk="1" hangingPunct="1">
              <a:buFont typeface="Wingdings" pitchFamily="2" charset="2"/>
              <a:buNone/>
            </a:pPr>
            <a:endParaRPr lang="it-IT" sz="2400" b="1" smtClean="0"/>
          </a:p>
          <a:p>
            <a:pPr eaLnBrk="1" hangingPunct="1"/>
            <a:r>
              <a:rPr lang="it-IT" sz="2400" b="1" smtClean="0"/>
              <a:t>Valutazioni soggettive  40%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Valutazioni test  60%</a:t>
            </a:r>
          </a:p>
          <a:p>
            <a:pPr eaLnBrk="1" hangingPunct="1">
              <a:buFont typeface="Wingdings" pitchFamily="2" charset="2"/>
              <a:buNone/>
            </a:pPr>
            <a:endParaRPr lang="it-IT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9248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smtClean="0">
                <a:solidFill>
                  <a:schemeClr val="hlink"/>
                </a:solidFill>
                <a:latin typeface="Times New Roman" pitchFamily="18" charset="0"/>
              </a:rPr>
              <a:t>VALORI DI TAGLIO VOTI SCOLASTICI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Char char="Ø"/>
            </a:pPr>
            <a:endParaRPr lang="it-IT" sz="2800" b="1" dirty="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None/>
            </a:pPr>
            <a:r>
              <a:rPr lang="it-IT" sz="2800" b="1" dirty="0" smtClean="0">
                <a:solidFill>
                  <a:schemeClr val="hlink"/>
                </a:solidFill>
              </a:rPr>
              <a:t>   Attribuzione dei valori di taglio dei voti scolastici in termini standardizzati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1600" b="1" dirty="0" smtClean="0"/>
              <a:t>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8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800" b="1" dirty="0" smtClean="0"/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None/>
            </a:pPr>
            <a:endParaRPr lang="it-IT" sz="2800" b="1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1600" b="1" i="1" dirty="0" smtClean="0">
                <a:cs typeface="Times New Roman" pitchFamily="18" charset="0"/>
              </a:rPr>
              <a:t>	     </a:t>
            </a:r>
            <a:endParaRPr lang="it-IT" sz="16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16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1600" b="1" dirty="0" smtClean="0"/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Char char="Ø"/>
            </a:pPr>
            <a:r>
              <a:rPr lang="it-IT" sz="2800" b="1" dirty="0" smtClean="0">
                <a:solidFill>
                  <a:schemeClr val="folHlink"/>
                </a:solidFill>
              </a:rPr>
              <a:t>Parametri consigliati da OCM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1600" b="1" dirty="0" smtClean="0"/>
              <a:t>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16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46084" name="Picture 4" descr="Ninf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333375"/>
            <a:ext cx="7704138" cy="605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5" name="WordArt 5"/>
          <p:cNvSpPr>
            <a:spLocks noChangeArrowheads="1" noChangeShapeType="1" noTextEdit="1"/>
          </p:cNvSpPr>
          <p:nvPr/>
        </p:nvSpPr>
        <p:spPr bwMode="auto">
          <a:xfrm>
            <a:off x="2124075" y="1916113"/>
            <a:ext cx="4535488" cy="28082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GRAZIE  PER</a:t>
            </a:r>
          </a:p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L'ATTENZIONE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20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|0.7|0.5|0.6"/>
</p:tagLst>
</file>

<file path=ppt/theme/theme1.xml><?xml version="1.0" encoding="utf-8"?>
<a:theme xmlns:a="http://schemas.openxmlformats.org/drawingml/2006/main" name="Arco">
  <a:themeElements>
    <a:clrScheme name="">
      <a:dk1>
        <a:srgbClr val="000000"/>
      </a:dk1>
      <a:lt1>
        <a:srgbClr val="FFFFFF"/>
      </a:lt1>
      <a:dk2>
        <a:srgbClr val="000099"/>
      </a:dk2>
      <a:lt2>
        <a:srgbClr val="FFCC66"/>
      </a:lt2>
      <a:accent1>
        <a:srgbClr val="00FFFF"/>
      </a:accent1>
      <a:accent2>
        <a:srgbClr val="3366FF"/>
      </a:accent2>
      <a:accent3>
        <a:srgbClr val="AAAACA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Arco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rco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o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o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o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o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Designs\Chiave e lucchetto.pot</Template>
  <TotalTime>1972</TotalTime>
  <Words>163</Words>
  <Application>Microsoft Office PowerPoint</Application>
  <PresentationFormat>Presentazione su schermo (4:3)</PresentationFormat>
  <Paragraphs>97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Arco</vt:lpstr>
      <vt:lpstr>        </vt:lpstr>
      <vt:lpstr>OCM FASI DELLA VALUTAZIONE</vt:lpstr>
      <vt:lpstr>DEFINIZIONE DEI CONTESTI STATISTICI</vt:lpstr>
      <vt:lpstr>INDICI DI PONDERAZIONE IN OCM</vt:lpstr>
      <vt:lpstr>INDICI DI PONDERAZIONE IN OCM</vt:lpstr>
      <vt:lpstr>VALORI DI TAGLIO VOTI SCOLASTICI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OSSERVATORIO NAZIONALE CAPACITA’ MOTORIE</dc:title>
  <dc:creator>Bert</dc:creator>
  <cp:lastModifiedBy>utente</cp:lastModifiedBy>
  <cp:revision>99</cp:revision>
  <dcterms:modified xsi:type="dcterms:W3CDTF">2014-05-08T09:02:03Z</dcterms:modified>
</cp:coreProperties>
</file>