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314" r:id="rId2"/>
    <p:sldId id="269" r:id="rId3"/>
    <p:sldId id="265" r:id="rId4"/>
    <p:sldId id="262" r:id="rId5"/>
    <p:sldId id="263" r:id="rId6"/>
    <p:sldId id="264" r:id="rId7"/>
    <p:sldId id="267" r:id="rId8"/>
    <p:sldId id="259" r:id="rId9"/>
    <p:sldId id="268" r:id="rId10"/>
    <p:sldId id="31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F620"/>
    <a:srgbClr val="F5210B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147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2" Type="http://schemas.openxmlformats.org/officeDocument/2006/relationships/slide" Target="slides/slide4.xml"/><Relationship Id="rId1" Type="http://schemas.openxmlformats.org/officeDocument/2006/relationships/slide" Target="slides/slide2.xml"/><Relationship Id="rId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422881C-AF01-40BB-9649-B68F0B0D5BC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814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D849CF4-A953-4116-ACC3-290BCB5BCC6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675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C5BC97-005F-47FB-8C12-26AE268DC174}" type="slidenum">
              <a:rPr lang="it-IT"/>
              <a:pPr/>
              <a:t>3</a:t>
            </a:fld>
            <a:endParaRPr lang="it-IT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C70E33-80E3-41D0-9545-3AB7AB11F1F4}" type="slidenum">
              <a:rPr lang="it-IT"/>
              <a:pPr/>
              <a:t>4</a:t>
            </a:fld>
            <a:endParaRPr lang="it-IT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DC5EE9-0245-479E-BA4C-FB1515DFDBC7}" type="slidenum">
              <a:rPr lang="it-IT"/>
              <a:pPr/>
              <a:t>5</a:t>
            </a:fld>
            <a:endParaRPr lang="it-IT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307693-8939-4759-861B-B8527C61E45F}" type="slidenum">
              <a:rPr lang="it-IT"/>
              <a:pPr/>
              <a:t>6</a:t>
            </a:fld>
            <a:endParaRPr lang="it-IT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BB0E4A-0455-4536-AACF-8A32DD34165F}" type="slidenum">
              <a:rPr lang="it-IT"/>
              <a:pPr/>
              <a:t>7</a:t>
            </a:fld>
            <a:endParaRPr lang="it-IT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EA3A91-0247-4B4D-B9AD-0C4F286DE327}" type="slidenum">
              <a:rPr lang="it-IT"/>
              <a:pPr/>
              <a:t>9</a:t>
            </a:fld>
            <a:endParaRPr lang="it-IT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7BF792-FE6D-40BA-B480-AA98A7CDFF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CB2EA-50E2-459A-9789-D67461DB4D7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A1408-AF10-4B7A-A00F-D2EC31DE77F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olo, tes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160FD-B5BF-45F2-B64D-C1030569BB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42025-76B0-4A44-BA03-2E28D4E1120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79C4D-C843-4F99-ACBD-CE69D8102F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DDF5D-818B-4BCB-BDD6-E1CF190A8C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FF9DA-7211-471C-B742-79543920F6B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C391E-5A34-4121-A64F-4256C1518D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F4560-9BBC-4D99-8680-05810065D7E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34CF9-F81C-4C36-ACE4-D1CCBA70297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69958-DFBD-4D33-9F53-F9B2C948676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F7CB3-3793-444C-9774-6C585AED2FC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52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6FF7A2C-13BB-4FF7-A442-CD8A1B7408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410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9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2.wmf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438400"/>
            <a:ext cx="5791200" cy="19812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folHlink"/>
                </a:solidFill>
                <a:latin typeface="Times New Roman" pitchFamily="18" charset="0"/>
              </a:rPr>
            </a:br>
            <a:r>
              <a:rPr lang="it-IT" sz="32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it-IT" sz="3200" b="1" dirty="0" smtClean="0">
                <a:solidFill>
                  <a:schemeClr val="hlink"/>
                </a:solidFill>
                <a:latin typeface="Times New Roman" pitchFamily="18" charset="0"/>
              </a:rPr>
              <a:t/>
            </a:r>
            <a:br>
              <a:rPr lang="it-IT" sz="3200" b="1" dirty="0" smtClean="0">
                <a:solidFill>
                  <a:schemeClr val="hlink"/>
                </a:solidFill>
                <a:latin typeface="Times New Roman" pitchFamily="18" charset="0"/>
              </a:rPr>
            </a:br>
            <a:endParaRPr lang="it-IT" b="1" dirty="0" smtClean="0">
              <a:solidFill>
                <a:schemeClr val="hlink"/>
              </a:solidFill>
              <a:latin typeface="Times New Roman" pitchFamily="18" charset="0"/>
            </a:endParaRPr>
          </a:p>
        </p:txBody>
      </p:sp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667000"/>
            <a:ext cx="508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WordArt 5"/>
          <p:cNvSpPr>
            <a:spLocks noChangeArrowheads="1" noChangeShapeType="1" noTextEdit="1"/>
          </p:cNvSpPr>
          <p:nvPr/>
        </p:nvSpPr>
        <p:spPr bwMode="auto">
          <a:xfrm>
            <a:off x="1143000" y="304800"/>
            <a:ext cx="71628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 dirty="0" smtClean="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Osservatorio Nazionale</a:t>
            </a:r>
          </a:p>
          <a:p>
            <a:pPr algn="ctr"/>
            <a:r>
              <a:rPr lang="it-IT" sz="3600" kern="10" dirty="0" smtClean="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Capacità Motorie</a:t>
            </a:r>
          </a:p>
          <a:p>
            <a:pPr algn="ctr"/>
            <a:r>
              <a:rPr lang="it-IT" sz="3600" kern="10" dirty="0" smtClean="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OCM</a:t>
            </a:r>
          </a:p>
          <a:p>
            <a:pPr algn="ctr"/>
            <a:r>
              <a:rPr lang="it-IT" sz="3600" kern="10" dirty="0" smtClean="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1995 - 2014</a:t>
            </a:r>
            <a:endParaRPr lang="it-IT" sz="3600" kern="10" dirty="0">
              <a:ln w="9525" cap="sq">
                <a:noFill/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46084" name="Picture 4" descr="Ninfe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333375"/>
            <a:ext cx="7704138" cy="605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5" name="WordArt 5"/>
          <p:cNvSpPr>
            <a:spLocks noChangeArrowheads="1" noChangeShapeType="1" noTextEdit="1"/>
          </p:cNvSpPr>
          <p:nvPr/>
        </p:nvSpPr>
        <p:spPr bwMode="auto">
          <a:xfrm>
            <a:off x="2124075" y="1916113"/>
            <a:ext cx="4535488" cy="28082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GRAZIE  PER</a:t>
            </a:r>
          </a:p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L'ATTENZIONE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20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AutoShape 9"/>
          <p:cNvSpPr>
            <a:spLocks noChangeArrowheads="1"/>
          </p:cNvSpPr>
          <p:nvPr/>
        </p:nvSpPr>
        <p:spPr bwMode="auto">
          <a:xfrm>
            <a:off x="762000" y="2286000"/>
            <a:ext cx="2514600" cy="2133600"/>
          </a:xfrm>
          <a:custGeom>
            <a:avLst/>
            <a:gdLst>
              <a:gd name="T0" fmla="*/ 1257300 w 21600"/>
              <a:gd name="T1" fmla="*/ 0 h 21600"/>
              <a:gd name="T2" fmla="*/ 368226 w 21600"/>
              <a:gd name="T3" fmla="*/ 312434 h 21600"/>
              <a:gd name="T4" fmla="*/ 0 w 21600"/>
              <a:gd name="T5" fmla="*/ 1066800 h 21600"/>
              <a:gd name="T6" fmla="*/ 368226 w 21600"/>
              <a:gd name="T7" fmla="*/ 1821166 h 21600"/>
              <a:gd name="T8" fmla="*/ 1257300 w 21600"/>
              <a:gd name="T9" fmla="*/ 2133600 h 21600"/>
              <a:gd name="T10" fmla="*/ 2146374 w 21600"/>
              <a:gd name="T11" fmla="*/ 1821166 h 21600"/>
              <a:gd name="T12" fmla="*/ 2514600 w 21600"/>
              <a:gd name="T13" fmla="*/ 1066800 h 21600"/>
              <a:gd name="T14" fmla="*/ 2146374 w 21600"/>
              <a:gd name="T15" fmla="*/ 31243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chemeClr val="hlink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pic>
        <p:nvPicPr>
          <p:cNvPr id="2867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533400"/>
            <a:ext cx="1371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/>
          <a:p>
            <a:pPr eaLnBrk="1" hangingPunct="1"/>
            <a:r>
              <a:rPr lang="it-IT" sz="2400" b="1" smtClean="0"/>
              <a:t>SEMPLICE RACCOGLITORE         DI DATI</a:t>
            </a:r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STRUMENTO DI SELEZIONE</a:t>
            </a:r>
          </a:p>
          <a:p>
            <a:pPr eaLnBrk="1" hangingPunct="1"/>
            <a:endParaRPr lang="it-IT" sz="2400" b="1" smtClean="0"/>
          </a:p>
          <a:p>
            <a:pPr eaLnBrk="1" hangingPunct="1">
              <a:buFont typeface="Wingdings" pitchFamily="2" charset="2"/>
              <a:buNone/>
            </a:pPr>
            <a:endParaRPr lang="it-IT" smtClean="0"/>
          </a:p>
        </p:txBody>
      </p:sp>
      <p:sp>
        <p:nvSpPr>
          <p:cNvPr id="2867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191000" y="2133600"/>
            <a:ext cx="4648200" cy="4114800"/>
          </a:xfrm>
        </p:spPr>
        <p:txBody>
          <a:bodyPr/>
          <a:lstStyle/>
          <a:p>
            <a:pPr eaLnBrk="1" hangingPunct="1"/>
            <a:r>
              <a:rPr lang="it-IT" sz="2400" b="1" dirty="0" smtClean="0"/>
              <a:t>STRUMENTO </a:t>
            </a:r>
            <a:r>
              <a:rPr lang="it-IT" sz="2400" b="1" dirty="0" err="1" smtClean="0"/>
              <a:t>DI</a:t>
            </a:r>
            <a:r>
              <a:rPr lang="it-IT" sz="2400" b="1" dirty="0" smtClean="0"/>
              <a:t> LAVORO QUOTIDIANO</a:t>
            </a:r>
          </a:p>
          <a:p>
            <a:pPr eaLnBrk="1" hangingPunct="1"/>
            <a:endParaRPr lang="it-IT" sz="2400" b="1" dirty="0" smtClean="0"/>
          </a:p>
          <a:p>
            <a:pPr eaLnBrk="1" hangingPunct="1"/>
            <a:r>
              <a:rPr lang="it-IT" sz="2400" b="1" dirty="0" smtClean="0"/>
              <a:t>CAMBIAMENTO </a:t>
            </a:r>
            <a:r>
              <a:rPr lang="it-IT" sz="2400" b="1" dirty="0" err="1" smtClean="0"/>
              <a:t>DI</a:t>
            </a:r>
            <a:r>
              <a:rPr lang="it-IT" sz="2400" b="1" dirty="0" smtClean="0"/>
              <a:t> COMPORTAMENTI</a:t>
            </a:r>
          </a:p>
          <a:p>
            <a:pPr eaLnBrk="1" hangingPunct="1"/>
            <a:endParaRPr lang="it-IT" sz="2400" b="1" dirty="0" smtClean="0"/>
          </a:p>
          <a:p>
            <a:pPr eaLnBrk="1" hangingPunct="1"/>
            <a:r>
              <a:rPr lang="it-IT" sz="2400" b="1" dirty="0" smtClean="0"/>
              <a:t>UTILITA’  PER ALLIEVI ED INSEGNANTI  </a:t>
            </a:r>
          </a:p>
        </p:txBody>
      </p:sp>
      <p:sp>
        <p:nvSpPr>
          <p:cNvPr id="28678" name="WordArt 5"/>
          <p:cNvSpPr>
            <a:spLocks noChangeArrowheads="1" noChangeShapeType="1" noTextEdit="1"/>
          </p:cNvSpPr>
          <p:nvPr/>
        </p:nvSpPr>
        <p:spPr bwMode="auto">
          <a:xfrm>
            <a:off x="1295400" y="457200"/>
            <a:ext cx="161925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9525" cap="sq">
                  <a:noFill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NO</a:t>
            </a:r>
          </a:p>
        </p:txBody>
      </p:sp>
      <p:sp>
        <p:nvSpPr>
          <p:cNvPr id="28679" name="WordArt 6"/>
          <p:cNvSpPr>
            <a:spLocks noChangeArrowheads="1" noChangeShapeType="1" noTextEdit="1"/>
          </p:cNvSpPr>
          <p:nvPr/>
        </p:nvSpPr>
        <p:spPr bwMode="auto">
          <a:xfrm>
            <a:off x="5334000" y="457200"/>
            <a:ext cx="146685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 dirty="0">
                <a:ln w="9525" cap="sq">
                  <a:noFill/>
                  <a:round/>
                  <a:headEnd type="none" w="sm" len="sm"/>
                  <a:tailEnd type="none" w="sm" len="sm"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SI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3" grpId="0" animBg="1"/>
      <p:bldP spid="2867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smtClean="0"/>
          </a:p>
        </p:txBody>
      </p:sp>
      <p:sp>
        <p:nvSpPr>
          <p:cNvPr id="29699" name="Rectangle 3"/>
          <p:cNvSpPr>
            <a:spLocks noGrp="1" noChangeArrowheads="1" noTextEdit="1"/>
          </p:cNvSpPr>
          <p:nvPr>
            <p:ph type="tbl" idx="1"/>
          </p:nvPr>
        </p:nvSpPr>
        <p:spPr/>
      </p:sp>
      <p:sp>
        <p:nvSpPr>
          <p:cNvPr id="2970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0"/>
            <a:ext cx="88392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800" b="1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b="1" smtClean="0">
                <a:solidFill>
                  <a:schemeClr val="hlink"/>
                </a:solidFill>
              </a:rPr>
              <a:t>    L’OSSERVATORIO CONSISTE IN UNA BANCA DATI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b="1" smtClean="0">
                <a:solidFill>
                  <a:schemeClr val="hlink"/>
                </a:solidFill>
              </a:rPr>
              <a:t>    CAPACE DI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400" b="1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it-IT" sz="2000" smtClean="0"/>
          </a:p>
          <a:p>
            <a:pPr eaLnBrk="1" hangingPunct="1">
              <a:lnSpc>
                <a:spcPct val="90000"/>
              </a:lnSpc>
            </a:pPr>
            <a:endParaRPr lang="it-IT" sz="1600" smtClean="0"/>
          </a:p>
          <a:p>
            <a:pPr eaLnBrk="1" hangingPunct="1">
              <a:lnSpc>
                <a:spcPct val="90000"/>
              </a:lnSpc>
            </a:pPr>
            <a:endParaRPr lang="it-IT" sz="1600" smtClean="0"/>
          </a:p>
          <a:p>
            <a:pPr eaLnBrk="1" hangingPunct="1">
              <a:lnSpc>
                <a:spcPct val="90000"/>
              </a:lnSpc>
            </a:pPr>
            <a:endParaRPr lang="it-IT" sz="1600" smtClean="0"/>
          </a:p>
          <a:p>
            <a:pPr eaLnBrk="1" hangingPunct="1">
              <a:lnSpc>
                <a:spcPct val="90000"/>
              </a:lnSpc>
            </a:pPr>
            <a:endParaRPr lang="it-IT" sz="1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1600" smtClean="0"/>
              <a:t>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b="1" smtClean="0"/>
              <a:t>  RICEVERE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b="1" smtClean="0"/>
              <a:t>           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b="1" smtClean="0"/>
              <a:t>  ARCHIVIARE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b="1" smtClean="0"/>
              <a:t> 	    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b="1" smtClean="0"/>
              <a:t>  ELABORARE  STATISTICAMENTE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400" b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b="1" smtClean="0"/>
              <a:t>  TRASMETTERE</a:t>
            </a:r>
            <a:r>
              <a:rPr lang="it-IT" sz="2400" smtClean="0"/>
              <a:t>   </a:t>
            </a:r>
          </a:p>
          <a:p>
            <a:pPr eaLnBrk="1" hangingPunct="1">
              <a:lnSpc>
                <a:spcPct val="90000"/>
              </a:lnSpc>
            </a:pPr>
            <a:endParaRPr lang="it-IT" sz="2400" smtClean="0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85800" y="5638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kumimoji="1" lang="it-IT" sz="2000"/>
          </a:p>
        </p:txBody>
      </p:sp>
      <p:pic>
        <p:nvPicPr>
          <p:cNvPr id="29702" name="Picture 6" descr="PE01561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914400"/>
            <a:ext cx="404971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3" name="WordArt 7"/>
          <p:cNvSpPr>
            <a:spLocks noChangeArrowheads="1" noChangeShapeType="1" noTextEdit="1"/>
          </p:cNvSpPr>
          <p:nvPr/>
        </p:nvSpPr>
        <p:spPr bwMode="auto">
          <a:xfrm>
            <a:off x="5867400" y="3733800"/>
            <a:ext cx="2971800" cy="1905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DATI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b="1" u="sng" smtClean="0">
                <a:solidFill>
                  <a:schemeClr val="hlink"/>
                </a:solidFill>
                <a:latin typeface="Times New Roman" pitchFamily="18" charset="0"/>
              </a:rPr>
              <a:t>Obiettivi del progetto</a:t>
            </a:r>
            <a:r>
              <a:rPr lang="it-IT" smtClean="0"/>
              <a:t>         </a:t>
            </a:r>
          </a:p>
        </p:txBody>
      </p:sp>
      <p:sp>
        <p:nvSpPr>
          <p:cNvPr id="30723" name="WordArt 5"/>
          <p:cNvSpPr>
            <a:spLocks noChangeArrowheads="1" noChangeShapeType="1" noTextEdit="1"/>
          </p:cNvSpPr>
          <p:nvPr/>
        </p:nvSpPr>
        <p:spPr bwMode="auto">
          <a:xfrm>
            <a:off x="2743200" y="2133600"/>
            <a:ext cx="3124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CULTURALI</a:t>
            </a:r>
          </a:p>
        </p:txBody>
      </p:sp>
      <p:sp>
        <p:nvSpPr>
          <p:cNvPr id="30724" name="WordArt 6"/>
          <p:cNvSpPr>
            <a:spLocks noChangeArrowheads="1" noChangeShapeType="1" noTextEdit="1"/>
          </p:cNvSpPr>
          <p:nvPr/>
        </p:nvSpPr>
        <p:spPr bwMode="auto">
          <a:xfrm>
            <a:off x="3124200" y="3733800"/>
            <a:ext cx="2362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339966"/>
                    </a:gs>
                    <a:gs pos="100000">
                      <a:srgbClr val="18472F"/>
                    </a:gs>
                  </a:gsLst>
                  <a:lin ang="5400000" scaled="1"/>
                </a:gradFill>
                <a:latin typeface="Impact"/>
              </a:rPr>
              <a:t>TECNICI</a:t>
            </a:r>
          </a:p>
        </p:txBody>
      </p:sp>
      <p:sp>
        <p:nvSpPr>
          <p:cNvPr id="30725" name="WordArt 8"/>
          <p:cNvSpPr>
            <a:spLocks noChangeArrowheads="1" noChangeShapeType="1" noTextEdit="1"/>
          </p:cNvSpPr>
          <p:nvPr/>
        </p:nvSpPr>
        <p:spPr bwMode="auto">
          <a:xfrm>
            <a:off x="2667000" y="5562600"/>
            <a:ext cx="3571875" cy="8747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rgbClr val="760018"/>
                    </a:gs>
                  </a:gsLst>
                  <a:lin ang="5400000" scaled="1"/>
                </a:gradFill>
                <a:latin typeface="Impact"/>
              </a:rPr>
              <a:t>MOTIVAZIONALI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76200"/>
          </a:xfrm>
        </p:spPr>
        <p:txBody>
          <a:bodyPr/>
          <a:lstStyle/>
          <a:p>
            <a:pPr eaLnBrk="1" hangingPunct="1">
              <a:defRPr/>
            </a:pPr>
            <a:endParaRPr lang="it-IT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6096000"/>
          </a:xfrm>
        </p:spPr>
        <p:txBody>
          <a:bodyPr/>
          <a:lstStyle/>
          <a:p>
            <a:pPr marL="190500" lvl="1" indent="0" eaLnBrk="1" hangingPunct="1">
              <a:buFontTx/>
              <a:buNone/>
            </a:pPr>
            <a:endParaRPr lang="it-IT" u="sng" smtClean="0"/>
          </a:p>
          <a:p>
            <a:pPr marL="190500" lvl="1" indent="0" eaLnBrk="1" hangingPunct="1">
              <a:buFontTx/>
              <a:buNone/>
            </a:pPr>
            <a:r>
              <a:rPr lang="it-IT" b="1" u="sng" smtClean="0">
                <a:solidFill>
                  <a:schemeClr val="hlink"/>
                </a:solidFill>
              </a:rPr>
              <a:t>OBIETTIVI  CULTURALI</a:t>
            </a:r>
          </a:p>
          <a:p>
            <a:pPr marL="190500" lvl="1" indent="0" eaLnBrk="1" hangingPunct="1">
              <a:buFontTx/>
              <a:buNone/>
            </a:pPr>
            <a:endParaRPr lang="it-IT" sz="800" u="sng" smtClean="0"/>
          </a:p>
          <a:p>
            <a:pPr marL="190500" lvl="1" indent="0" eaLnBrk="1" hangingPunct="1">
              <a:buFontTx/>
              <a:buNone/>
            </a:pPr>
            <a:endParaRPr lang="it-IT" sz="800" u="sng" smtClean="0"/>
          </a:p>
          <a:p>
            <a:pPr marL="190500" lvl="1" indent="0" eaLnBrk="1" hangingPunct="1">
              <a:buFontTx/>
              <a:buNone/>
            </a:pPr>
            <a:endParaRPr lang="it-IT" sz="800" u="sng" smtClean="0"/>
          </a:p>
          <a:p>
            <a:pPr marL="190500" lvl="1" indent="0" eaLnBrk="1" hangingPunct="1">
              <a:buFontTx/>
              <a:buNone/>
            </a:pPr>
            <a:r>
              <a:rPr lang="it-IT" sz="2000" smtClean="0"/>
              <a:t>                                                   -  OGGETTIVAZIONE DEI RISULTATI</a:t>
            </a:r>
          </a:p>
          <a:p>
            <a:pPr marL="190500" lvl="1" indent="0" eaLnBrk="1" hangingPunct="1">
              <a:buFontTx/>
              <a:buNone/>
            </a:pPr>
            <a:r>
              <a:rPr lang="it-IT" sz="2000" smtClean="0"/>
              <a:t>                                             - STIMOLO AL CONTROLLO SCIENTIFICO </a:t>
            </a:r>
          </a:p>
          <a:p>
            <a:pPr marL="190500" lvl="1" indent="0" eaLnBrk="1" hangingPunct="1">
              <a:buFontTx/>
              <a:buNone/>
            </a:pPr>
            <a:r>
              <a:rPr lang="it-IT" sz="2000" smtClean="0"/>
              <a:t>                                        - UTILIZZO DI MEZZI TECNOLOGICI AVANZATI</a:t>
            </a:r>
          </a:p>
          <a:p>
            <a:pPr marL="190500" lvl="1" indent="0" eaLnBrk="1" hangingPunct="1">
              <a:buFontTx/>
              <a:buNone/>
            </a:pPr>
            <a:r>
              <a:rPr lang="it-IT" sz="2000" smtClean="0"/>
              <a:t>                                  - SVILUPPO DELL’AGGIORNAMENTO                                                                                                                                            		-  PROMOZIONE DI RICERCA </a:t>
            </a:r>
          </a:p>
          <a:p>
            <a:pPr marL="190500" lvl="1" indent="0" eaLnBrk="1" hangingPunct="1">
              <a:buFontTx/>
              <a:buNone/>
            </a:pPr>
            <a:r>
              <a:rPr lang="it-IT" sz="2000" smtClean="0"/>
              <a:t>                    - SOCIALIZZAZIONE DEI DATI</a:t>
            </a:r>
            <a:endParaRPr lang="it-IT" smtClean="0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685800" y="5638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kumimoji="1" lang="it-IT" sz="2000"/>
          </a:p>
        </p:txBody>
      </p:sp>
      <p:pic>
        <p:nvPicPr>
          <p:cNvPr id="31749" name="Picture 5" descr="BD04972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962400"/>
            <a:ext cx="4038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685800" y="5638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kumimoji="1" lang="it-IT" sz="2000"/>
          </a:p>
        </p:txBody>
      </p:sp>
      <p:sp>
        <p:nvSpPr>
          <p:cNvPr id="3277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458200" cy="6172200"/>
          </a:xfrm>
        </p:spPr>
        <p:txBody>
          <a:bodyPr/>
          <a:lstStyle/>
          <a:p>
            <a:pPr marL="381000" lvl="2" indent="0" eaLnBrk="1" hangingPunct="1">
              <a:buFont typeface="Wingdings" pitchFamily="2" charset="2"/>
              <a:buNone/>
            </a:pPr>
            <a:r>
              <a:rPr lang="it-IT" smtClean="0"/>
              <a:t>                            </a:t>
            </a:r>
            <a:r>
              <a:rPr lang="it-IT" sz="2800" b="1" u="sng" smtClean="0">
                <a:solidFill>
                  <a:schemeClr val="hlink"/>
                </a:solidFill>
              </a:rPr>
              <a:t>OBIETTIVI  TECNICI</a:t>
            </a:r>
          </a:p>
          <a:p>
            <a:pPr marL="381000" lvl="2" indent="0" eaLnBrk="1" hangingPunct="1"/>
            <a:endParaRPr lang="it-IT" smtClean="0"/>
          </a:p>
          <a:p>
            <a:pPr marL="381000" lvl="2" indent="0" eaLnBrk="1" hangingPunct="1"/>
            <a:r>
              <a:rPr lang="it-IT" sz="2000" smtClean="0"/>
              <a:t> BANCA DATI DI ACCESSO COMUNE</a:t>
            </a:r>
          </a:p>
          <a:p>
            <a:pPr marL="381000" lvl="2" indent="0" eaLnBrk="1" hangingPunct="1"/>
            <a:r>
              <a:rPr lang="it-IT" sz="2000" smtClean="0"/>
              <a:t> ANALISI DEI CURRICULUM SPORTIVI</a:t>
            </a:r>
          </a:p>
          <a:p>
            <a:pPr marL="381000" lvl="2" indent="0" eaLnBrk="1" hangingPunct="1"/>
            <a:r>
              <a:rPr lang="it-IT" sz="2000" smtClean="0"/>
              <a:t> ANALISI DEI DATI STATISTICI</a:t>
            </a:r>
          </a:p>
          <a:p>
            <a:pPr marL="381000" lvl="2" indent="0" eaLnBrk="1" hangingPunct="1"/>
            <a:r>
              <a:rPr lang="it-IT" sz="2000" smtClean="0"/>
              <a:t> DEFINIZIONE DI RISULTATO – OBIETTIVO</a:t>
            </a:r>
          </a:p>
          <a:p>
            <a:pPr marL="381000" lvl="2" indent="0" eaLnBrk="1" hangingPunct="1"/>
            <a:r>
              <a:rPr lang="it-IT" sz="2000" smtClean="0"/>
              <a:t> VALUTAZIONI AUTOMATICHE</a:t>
            </a:r>
          </a:p>
          <a:p>
            <a:pPr marL="381000" lvl="2" indent="0" eaLnBrk="1" hangingPunct="1"/>
            <a:r>
              <a:rPr lang="it-IT" sz="2000" smtClean="0"/>
              <a:t> CONFRONTI FRA SOGGETTI E GRUPPI</a:t>
            </a:r>
          </a:p>
          <a:p>
            <a:pPr marL="381000" lvl="2" indent="0" eaLnBrk="1" hangingPunct="1"/>
            <a:r>
              <a:rPr lang="it-IT" sz="2000" smtClean="0"/>
              <a:t> CLASSIFICHE INDIVIDUALI E DI GRUPPO</a:t>
            </a:r>
          </a:p>
          <a:p>
            <a:pPr marL="381000" lvl="2" indent="0" eaLnBrk="1" hangingPunct="1"/>
            <a:r>
              <a:rPr lang="it-IT" sz="2000" smtClean="0"/>
              <a:t> CLASSIFICHE STANDARDIZZATE</a:t>
            </a:r>
          </a:p>
          <a:p>
            <a:pPr marL="381000" lvl="2" indent="0" eaLnBrk="1" hangingPunct="1"/>
            <a:r>
              <a:rPr lang="it-IT" sz="2000" smtClean="0"/>
              <a:t> CORRELAZIONI FRA TEST</a:t>
            </a:r>
          </a:p>
          <a:p>
            <a:pPr marL="381000" lvl="2" indent="0" eaLnBrk="1" hangingPunct="1"/>
            <a:r>
              <a:rPr lang="it-IT" sz="2000" smtClean="0"/>
              <a:t> RICERCA E CONTROLLO DEL TALENTO</a:t>
            </a:r>
          </a:p>
          <a:p>
            <a:pPr marL="381000" lvl="2" indent="0" eaLnBrk="1" hangingPunct="1"/>
            <a:endParaRPr lang="it-IT" sz="2000" smtClean="0"/>
          </a:p>
        </p:txBody>
      </p:sp>
      <p:pic>
        <p:nvPicPr>
          <p:cNvPr id="32772" name="Picture 5" descr="BS02064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3429000"/>
            <a:ext cx="3276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2400" smtClean="0"/>
              <a:t>            </a:t>
            </a:r>
            <a:endParaRPr lang="it-IT" sz="2400" smtClean="0">
              <a:solidFill>
                <a:schemeClr val="folHlink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8600"/>
            <a:ext cx="9144000" cy="5867400"/>
          </a:xfrm>
        </p:spPr>
        <p:txBody>
          <a:bodyPr/>
          <a:lstStyle/>
          <a:p>
            <a:pPr marL="190500" lvl="1" indent="0" eaLnBrk="1" hangingPunct="1">
              <a:buFontTx/>
              <a:buNone/>
            </a:pPr>
            <a:r>
              <a:rPr lang="it-IT" sz="2400" smtClean="0"/>
              <a:t>                     </a:t>
            </a:r>
            <a:r>
              <a:rPr lang="it-IT" b="1" u="sng" smtClean="0">
                <a:solidFill>
                  <a:schemeClr val="hlink"/>
                </a:solidFill>
              </a:rPr>
              <a:t>OBIETTIVI  MOTIVAZIONALI</a:t>
            </a:r>
          </a:p>
          <a:p>
            <a:pPr marL="190500" lvl="1" indent="0" eaLnBrk="1" hangingPunct="1"/>
            <a:endParaRPr lang="it-IT" sz="2400" smtClean="0"/>
          </a:p>
          <a:p>
            <a:pPr marL="190500" lvl="1" indent="0" eaLnBrk="1" hangingPunct="1">
              <a:buFontTx/>
              <a:buNone/>
            </a:pPr>
            <a:r>
              <a:rPr lang="it-IT" sz="2000" smtClean="0"/>
              <a:t>- RIVALUTAZIONE PROFESSIONALITA INSEGNANTI E TECNICI</a:t>
            </a:r>
          </a:p>
          <a:p>
            <a:pPr marL="190500" lvl="1" indent="0" eaLnBrk="1" hangingPunct="1">
              <a:buFontTx/>
              <a:buNone/>
            </a:pPr>
            <a:r>
              <a:rPr lang="it-IT" sz="2000" smtClean="0"/>
              <a:t>      - PROMOZIONE DELLE CAPACITA’ DI AUTOANALISI</a:t>
            </a:r>
          </a:p>
          <a:p>
            <a:pPr marL="190500" lvl="1" indent="0" eaLnBrk="1" hangingPunct="1">
              <a:buFontTx/>
              <a:buNone/>
            </a:pPr>
            <a:r>
              <a:rPr lang="it-IT" sz="2000" smtClean="0"/>
              <a:t>	- OBIETTIVI INDIVIDUALI IN RELAZIONE ALLE POTENZIALITA’</a:t>
            </a:r>
          </a:p>
          <a:p>
            <a:pPr marL="190500" lvl="1" indent="0" eaLnBrk="1" hangingPunct="1">
              <a:buFontTx/>
              <a:buNone/>
            </a:pPr>
            <a:r>
              <a:rPr lang="it-IT" sz="2000" smtClean="0"/>
              <a:t>                    - SPIRITO DI EMULAZIONE</a:t>
            </a:r>
          </a:p>
          <a:p>
            <a:pPr marL="190500" lvl="1" indent="0" eaLnBrk="1" hangingPunct="1">
              <a:buFontTx/>
              <a:buNone/>
            </a:pPr>
            <a:r>
              <a:rPr lang="it-IT" sz="2000" smtClean="0"/>
              <a:t>                            - SPIRITO DI GRUPPO</a:t>
            </a:r>
          </a:p>
          <a:p>
            <a:pPr marL="190500" lvl="1" indent="0" eaLnBrk="1" hangingPunct="1">
              <a:buFontTx/>
              <a:buNone/>
            </a:pPr>
            <a:r>
              <a:rPr lang="it-IT" sz="2000" smtClean="0"/>
              <a:t>                                         </a:t>
            </a:r>
          </a:p>
        </p:txBody>
      </p:sp>
      <p:pic>
        <p:nvPicPr>
          <p:cNvPr id="33796" name="Picture 4" descr="BD04956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621088"/>
            <a:ext cx="4648200" cy="32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>
            <a:spLocks noChangeArrowheads="1"/>
          </p:cNvSpPr>
          <p:nvPr/>
        </p:nvSpPr>
        <p:spPr bwMode="auto">
          <a:xfrm>
            <a:off x="838200" y="1219200"/>
            <a:ext cx="1676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813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11188" y="533400"/>
            <a:ext cx="8532812" cy="3048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b="1" u="sng" smtClean="0">
                <a:solidFill>
                  <a:schemeClr val="folHlink"/>
                </a:solidFill>
                <a:latin typeface="Times New Roman" pitchFamily="18" charset="0"/>
              </a:rPr>
              <a:t>STRUTTURA ORGANIZZATIVA</a:t>
            </a:r>
          </a:p>
        </p:txBody>
      </p:sp>
      <p:sp>
        <p:nvSpPr>
          <p:cNvPr id="34820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9144000" cy="5638800"/>
          </a:xfrm>
          <a:noFill/>
        </p:spPr>
        <p:txBody>
          <a:bodyPr/>
          <a:lstStyle/>
          <a:p>
            <a:pPr eaLnBrk="1" hangingPunct="1"/>
            <a:endParaRPr lang="it-IT" sz="1400" smtClean="0"/>
          </a:p>
          <a:p>
            <a:pPr eaLnBrk="1" hangingPunct="1"/>
            <a:endParaRPr lang="it-IT" sz="1400" smtClean="0"/>
          </a:p>
          <a:p>
            <a:pPr algn="l" eaLnBrk="1" hangingPunct="1"/>
            <a:r>
              <a:rPr lang="it-IT" sz="1400" smtClean="0"/>
              <a:t>             </a:t>
            </a:r>
            <a:r>
              <a:rPr lang="it-IT" sz="1400" b="1" smtClean="0"/>
              <a:t>SCUOLA                                                       </a:t>
            </a:r>
            <a:r>
              <a:rPr lang="it-IT" sz="1600" b="1" smtClean="0">
                <a:solidFill>
                  <a:schemeClr val="folHlink"/>
                </a:solidFill>
              </a:rPr>
              <a:t>CONI </a:t>
            </a:r>
            <a:r>
              <a:rPr lang="it-IT" sz="1400" b="1" smtClean="0">
                <a:solidFill>
                  <a:schemeClr val="hlink"/>
                </a:solidFill>
              </a:rPr>
              <a:t> </a:t>
            </a:r>
            <a:r>
              <a:rPr lang="it-IT" sz="1400" b="1" smtClean="0">
                <a:solidFill>
                  <a:srgbClr val="A50021"/>
                </a:solidFill>
              </a:rPr>
              <a:t>                                    </a:t>
            </a:r>
            <a:r>
              <a:rPr lang="it-IT" sz="1400" b="1" smtClean="0"/>
              <a:t>                   FSN</a:t>
            </a:r>
          </a:p>
          <a:p>
            <a:pPr algn="l" eaLnBrk="1" hangingPunct="1"/>
            <a:r>
              <a:rPr lang="it-IT" sz="1400" b="1" smtClean="0"/>
              <a:t>         Dello SPORT                                              </a:t>
            </a:r>
            <a:r>
              <a:rPr lang="it-IT" sz="1600" b="1" smtClean="0">
                <a:solidFill>
                  <a:schemeClr val="folHlink"/>
                </a:solidFill>
              </a:rPr>
              <a:t>NAZIONALE</a:t>
            </a:r>
            <a:r>
              <a:rPr lang="it-IT" sz="1600" b="1" smtClean="0">
                <a:solidFill>
                  <a:schemeClr val="hlink"/>
                </a:solidFill>
              </a:rPr>
              <a:t> </a:t>
            </a:r>
            <a:r>
              <a:rPr lang="it-IT" sz="1400" b="1" smtClean="0"/>
              <a:t>                                        NAZIONALI</a:t>
            </a:r>
          </a:p>
          <a:p>
            <a:pPr algn="l" eaLnBrk="1" hangingPunct="1"/>
            <a:endParaRPr lang="it-IT" sz="1400" b="1" smtClean="0"/>
          </a:p>
          <a:p>
            <a:pPr algn="l" eaLnBrk="1" hangingPunct="1"/>
            <a:endParaRPr lang="it-IT" sz="1400" smtClean="0"/>
          </a:p>
          <a:p>
            <a:pPr algn="l" eaLnBrk="1" hangingPunct="1"/>
            <a:endParaRPr lang="it-IT" sz="1400" smtClean="0"/>
          </a:p>
          <a:p>
            <a:pPr algn="l" eaLnBrk="1" hangingPunct="1"/>
            <a:endParaRPr lang="it-IT" sz="1400" smtClean="0"/>
          </a:p>
          <a:p>
            <a:pPr algn="l" eaLnBrk="1" hangingPunct="1"/>
            <a:endParaRPr lang="it-IT" sz="1400" smtClean="0"/>
          </a:p>
          <a:p>
            <a:pPr algn="l" eaLnBrk="1" hangingPunct="1"/>
            <a:endParaRPr lang="it-IT" sz="1400" smtClean="0"/>
          </a:p>
          <a:p>
            <a:pPr algn="l" eaLnBrk="1" hangingPunct="1"/>
            <a:r>
              <a:rPr lang="it-IT" sz="1400" smtClean="0"/>
              <a:t>    </a:t>
            </a:r>
            <a:r>
              <a:rPr lang="it-IT" sz="1400" b="1" smtClean="0"/>
              <a:t>PROVVEDITORATI                                             </a:t>
            </a:r>
            <a:r>
              <a:rPr lang="it-IT" sz="1600" b="1" smtClean="0">
                <a:solidFill>
                  <a:schemeClr val="folHlink"/>
                </a:solidFill>
              </a:rPr>
              <a:t>CONI</a:t>
            </a:r>
            <a:r>
              <a:rPr lang="it-IT" sz="1600" b="1" smtClean="0">
                <a:solidFill>
                  <a:schemeClr val="hlink"/>
                </a:solidFill>
              </a:rPr>
              <a:t> </a:t>
            </a:r>
            <a:r>
              <a:rPr lang="it-IT" sz="1600" b="1" smtClean="0">
                <a:solidFill>
                  <a:srgbClr val="A50021"/>
                </a:solidFill>
              </a:rPr>
              <a:t>    </a:t>
            </a:r>
            <a:r>
              <a:rPr lang="it-IT" sz="1400" b="1" smtClean="0">
                <a:solidFill>
                  <a:srgbClr val="A50021"/>
                </a:solidFill>
              </a:rPr>
              <a:t>                 </a:t>
            </a:r>
            <a:r>
              <a:rPr lang="it-IT" sz="1400" b="1" smtClean="0"/>
              <a:t>                                  FSN</a:t>
            </a:r>
          </a:p>
          <a:p>
            <a:pPr algn="l" eaLnBrk="1" hangingPunct="1"/>
            <a:r>
              <a:rPr lang="it-IT" sz="1400" b="1" smtClean="0"/>
              <a:t>        AGLI   STUDI                                       </a:t>
            </a:r>
            <a:r>
              <a:rPr lang="it-IT" sz="1400" b="1" smtClean="0">
                <a:solidFill>
                  <a:schemeClr val="hlink"/>
                </a:solidFill>
              </a:rPr>
              <a:t>     </a:t>
            </a:r>
            <a:r>
              <a:rPr lang="it-IT" sz="1400" b="1" smtClean="0">
                <a:solidFill>
                  <a:schemeClr val="folHlink"/>
                </a:solidFill>
              </a:rPr>
              <a:t> </a:t>
            </a:r>
            <a:r>
              <a:rPr lang="it-IT" sz="1600" b="1" smtClean="0">
                <a:solidFill>
                  <a:schemeClr val="folHlink"/>
                </a:solidFill>
              </a:rPr>
              <a:t>PROVINCIALI </a:t>
            </a:r>
            <a:r>
              <a:rPr lang="it-IT" sz="1400" b="1" smtClean="0">
                <a:solidFill>
                  <a:schemeClr val="hlink"/>
                </a:solidFill>
              </a:rPr>
              <a:t>     </a:t>
            </a:r>
            <a:r>
              <a:rPr lang="it-IT" sz="1400" b="1" smtClean="0"/>
              <a:t>                               PROVINCIALI</a:t>
            </a:r>
          </a:p>
          <a:p>
            <a:pPr algn="l" eaLnBrk="1" hangingPunct="1"/>
            <a:endParaRPr lang="it-IT" sz="1400" b="1" smtClean="0"/>
          </a:p>
          <a:p>
            <a:pPr algn="l" eaLnBrk="1" hangingPunct="1"/>
            <a:endParaRPr lang="it-IT" sz="1400" b="1" smtClean="0"/>
          </a:p>
          <a:p>
            <a:pPr algn="l" eaLnBrk="1" hangingPunct="1"/>
            <a:endParaRPr lang="it-IT" sz="1400" smtClean="0"/>
          </a:p>
          <a:p>
            <a:pPr algn="l" eaLnBrk="1" hangingPunct="1"/>
            <a:endParaRPr lang="it-IT" sz="1400" smtClean="0"/>
          </a:p>
          <a:p>
            <a:pPr algn="l" eaLnBrk="1" hangingPunct="1"/>
            <a:endParaRPr lang="it-IT" sz="1400" smtClean="0"/>
          </a:p>
          <a:p>
            <a:pPr algn="l" eaLnBrk="1" hangingPunct="1"/>
            <a:endParaRPr lang="it-IT" sz="1400" smtClean="0"/>
          </a:p>
          <a:p>
            <a:pPr algn="l" eaLnBrk="1" hangingPunct="1"/>
            <a:r>
              <a:rPr lang="it-IT" sz="1400" smtClean="0"/>
              <a:t>            </a:t>
            </a:r>
            <a:r>
              <a:rPr lang="it-IT" sz="1600" b="1" smtClean="0">
                <a:solidFill>
                  <a:schemeClr val="folHlink"/>
                </a:solidFill>
              </a:rPr>
              <a:t>SCUOLE                                              SOCIETA’                                             CAS</a:t>
            </a:r>
          </a:p>
          <a:p>
            <a:pPr algn="l" eaLnBrk="1" hangingPunct="1"/>
            <a:r>
              <a:rPr lang="it-IT" sz="1600" b="1" smtClean="0">
                <a:solidFill>
                  <a:schemeClr val="folHlink"/>
                </a:solidFill>
              </a:rPr>
              <a:t>                                                                        SPORTIVE</a:t>
            </a:r>
          </a:p>
          <a:p>
            <a:pPr algn="l" eaLnBrk="1" hangingPunct="1"/>
            <a:endParaRPr lang="it-IT" sz="1600" b="1" smtClean="0">
              <a:solidFill>
                <a:schemeClr val="hlink"/>
              </a:solidFill>
            </a:endParaRPr>
          </a:p>
          <a:p>
            <a:pPr eaLnBrk="1" hangingPunct="1"/>
            <a:endParaRPr lang="it-IT" sz="1400" smtClean="0"/>
          </a:p>
        </p:txBody>
      </p:sp>
      <p:sp>
        <p:nvSpPr>
          <p:cNvPr id="34821" name="Rectangle 1032"/>
          <p:cNvSpPr>
            <a:spLocks noChangeArrowheads="1"/>
          </p:cNvSpPr>
          <p:nvPr/>
        </p:nvSpPr>
        <p:spPr bwMode="auto">
          <a:xfrm>
            <a:off x="4038600" y="1219200"/>
            <a:ext cx="1676400" cy="685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22" name="Rectangle 1033"/>
          <p:cNvSpPr>
            <a:spLocks noChangeArrowheads="1"/>
          </p:cNvSpPr>
          <p:nvPr/>
        </p:nvSpPr>
        <p:spPr bwMode="auto">
          <a:xfrm>
            <a:off x="7010400" y="1219200"/>
            <a:ext cx="1676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23" name="Rectangle 1037"/>
          <p:cNvSpPr>
            <a:spLocks noChangeArrowheads="1"/>
          </p:cNvSpPr>
          <p:nvPr/>
        </p:nvSpPr>
        <p:spPr bwMode="auto">
          <a:xfrm>
            <a:off x="4114800" y="3276600"/>
            <a:ext cx="1676400" cy="685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24" name="Rectangle 1038"/>
          <p:cNvSpPr>
            <a:spLocks noChangeArrowheads="1"/>
          </p:cNvSpPr>
          <p:nvPr/>
        </p:nvSpPr>
        <p:spPr bwMode="auto">
          <a:xfrm>
            <a:off x="7086600" y="3276600"/>
            <a:ext cx="1676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25" name="Rectangle 1039"/>
          <p:cNvSpPr>
            <a:spLocks noChangeArrowheads="1"/>
          </p:cNvSpPr>
          <p:nvPr/>
        </p:nvSpPr>
        <p:spPr bwMode="auto">
          <a:xfrm>
            <a:off x="914400" y="3276600"/>
            <a:ext cx="17526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26" name="Rectangle 1040"/>
          <p:cNvSpPr>
            <a:spLocks noChangeArrowheads="1"/>
          </p:cNvSpPr>
          <p:nvPr/>
        </p:nvSpPr>
        <p:spPr bwMode="auto">
          <a:xfrm>
            <a:off x="914400" y="5334000"/>
            <a:ext cx="1676400" cy="685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27" name="Rectangle 1041"/>
          <p:cNvSpPr>
            <a:spLocks noChangeArrowheads="1"/>
          </p:cNvSpPr>
          <p:nvPr/>
        </p:nvSpPr>
        <p:spPr bwMode="auto">
          <a:xfrm>
            <a:off x="4191000" y="5410200"/>
            <a:ext cx="1676400" cy="685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28" name="Rectangle 1042"/>
          <p:cNvSpPr>
            <a:spLocks noChangeArrowheads="1"/>
          </p:cNvSpPr>
          <p:nvPr/>
        </p:nvSpPr>
        <p:spPr bwMode="auto">
          <a:xfrm>
            <a:off x="7162800" y="5257800"/>
            <a:ext cx="1676400" cy="685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29" name="AutoShape 1043"/>
          <p:cNvSpPr>
            <a:spLocks noChangeArrowheads="1"/>
          </p:cNvSpPr>
          <p:nvPr/>
        </p:nvSpPr>
        <p:spPr bwMode="auto">
          <a:xfrm>
            <a:off x="4876800" y="2057400"/>
            <a:ext cx="152400" cy="990600"/>
          </a:xfrm>
          <a:prstGeom prst="upDownArrow">
            <a:avLst>
              <a:gd name="adj1" fmla="val 50000"/>
              <a:gd name="adj2" fmla="val 13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30" name="AutoShape 1045"/>
          <p:cNvSpPr>
            <a:spLocks noChangeArrowheads="1"/>
          </p:cNvSpPr>
          <p:nvPr/>
        </p:nvSpPr>
        <p:spPr bwMode="auto">
          <a:xfrm>
            <a:off x="4876800" y="4114800"/>
            <a:ext cx="152400" cy="990600"/>
          </a:xfrm>
          <a:prstGeom prst="upDownArrow">
            <a:avLst>
              <a:gd name="adj1" fmla="val 50000"/>
              <a:gd name="adj2" fmla="val 13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31" name="AutoShape 1046"/>
          <p:cNvSpPr>
            <a:spLocks noChangeArrowheads="1"/>
          </p:cNvSpPr>
          <p:nvPr/>
        </p:nvSpPr>
        <p:spPr bwMode="auto">
          <a:xfrm rot="9427015">
            <a:off x="2154238" y="4635500"/>
            <a:ext cx="2017712" cy="188913"/>
          </a:xfrm>
          <a:prstGeom prst="leftRightArrow">
            <a:avLst>
              <a:gd name="adj1" fmla="val 23204"/>
              <a:gd name="adj2" fmla="val 281455"/>
            </a:avLst>
          </a:prstGeom>
          <a:solidFill>
            <a:schemeClr val="hlink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32" name="AutoShape 1047"/>
          <p:cNvSpPr>
            <a:spLocks noChangeArrowheads="1"/>
          </p:cNvSpPr>
          <p:nvPr/>
        </p:nvSpPr>
        <p:spPr bwMode="auto">
          <a:xfrm rot="-9401331">
            <a:off x="5803900" y="4664075"/>
            <a:ext cx="1933575" cy="155575"/>
          </a:xfrm>
          <a:prstGeom prst="leftRightArrow">
            <a:avLst>
              <a:gd name="adj1" fmla="val 23204"/>
              <a:gd name="adj2" fmla="val 327516"/>
            </a:avLst>
          </a:prstGeom>
          <a:solidFill>
            <a:schemeClr val="hlink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33" name="AutoShape 1048"/>
          <p:cNvSpPr>
            <a:spLocks noChangeArrowheads="1"/>
          </p:cNvSpPr>
          <p:nvPr/>
        </p:nvSpPr>
        <p:spPr bwMode="auto">
          <a:xfrm>
            <a:off x="5943600" y="1447800"/>
            <a:ext cx="914400" cy="152400"/>
          </a:xfrm>
          <a:prstGeom prst="leftRightArrow">
            <a:avLst>
              <a:gd name="adj1" fmla="val 50000"/>
              <a:gd name="adj2" fmla="val 120000"/>
            </a:avLst>
          </a:prstGeom>
          <a:solidFill>
            <a:schemeClr val="accent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34" name="AutoShape 1049"/>
          <p:cNvSpPr>
            <a:spLocks noChangeArrowheads="1"/>
          </p:cNvSpPr>
          <p:nvPr/>
        </p:nvSpPr>
        <p:spPr bwMode="auto">
          <a:xfrm>
            <a:off x="6019800" y="3581400"/>
            <a:ext cx="914400" cy="152400"/>
          </a:xfrm>
          <a:prstGeom prst="leftRightArrow">
            <a:avLst>
              <a:gd name="adj1" fmla="val 50000"/>
              <a:gd name="adj2" fmla="val 120000"/>
            </a:avLst>
          </a:prstGeom>
          <a:solidFill>
            <a:schemeClr val="accent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35" name="AutoShape 1050"/>
          <p:cNvSpPr>
            <a:spLocks noChangeArrowheads="1"/>
          </p:cNvSpPr>
          <p:nvPr/>
        </p:nvSpPr>
        <p:spPr bwMode="auto">
          <a:xfrm>
            <a:off x="2819400" y="1447800"/>
            <a:ext cx="914400" cy="152400"/>
          </a:xfrm>
          <a:prstGeom prst="leftRightArrow">
            <a:avLst>
              <a:gd name="adj1" fmla="val 50000"/>
              <a:gd name="adj2" fmla="val 120000"/>
            </a:avLst>
          </a:prstGeom>
          <a:solidFill>
            <a:schemeClr val="accent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4836" name="AutoShape 1051"/>
          <p:cNvSpPr>
            <a:spLocks noChangeArrowheads="1"/>
          </p:cNvSpPr>
          <p:nvPr/>
        </p:nvSpPr>
        <p:spPr bwMode="auto">
          <a:xfrm>
            <a:off x="2895600" y="3581400"/>
            <a:ext cx="914400" cy="152400"/>
          </a:xfrm>
          <a:prstGeom prst="leftRightArrow">
            <a:avLst>
              <a:gd name="adj1" fmla="val 50000"/>
              <a:gd name="adj2" fmla="val 120000"/>
            </a:avLst>
          </a:prstGeom>
          <a:solidFill>
            <a:schemeClr val="accent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ChangeArrowheads="1"/>
          </p:cNvSpPr>
          <p:nvPr/>
        </p:nvSpPr>
        <p:spPr bwMode="auto">
          <a:xfrm>
            <a:off x="685800" y="5638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kumimoji="1" lang="it-IT" sz="2000"/>
          </a:p>
        </p:txBody>
      </p:sp>
      <p:sp>
        <p:nvSpPr>
          <p:cNvPr id="3584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458200" cy="6172200"/>
          </a:xfrm>
        </p:spPr>
        <p:txBody>
          <a:bodyPr/>
          <a:lstStyle/>
          <a:p>
            <a:pPr marL="381000" lvl="2" indent="0" eaLnBrk="1" hangingPunct="1">
              <a:buFont typeface="Wingdings" pitchFamily="2" charset="2"/>
              <a:buNone/>
            </a:pPr>
            <a:r>
              <a:rPr lang="it-IT" smtClean="0"/>
              <a:t>                            </a:t>
            </a:r>
            <a:r>
              <a:rPr lang="it-IT" sz="2800" b="1" u="sng" smtClean="0">
                <a:solidFill>
                  <a:schemeClr val="folHlink"/>
                </a:solidFill>
              </a:rPr>
              <a:t>STRUMENTI OPERATIVI</a:t>
            </a:r>
          </a:p>
          <a:p>
            <a:pPr marL="381000" lvl="2" indent="0" eaLnBrk="1" hangingPunct="1">
              <a:buFont typeface="Wingdings" pitchFamily="2" charset="2"/>
              <a:buNone/>
            </a:pPr>
            <a:r>
              <a:rPr lang="it-IT" smtClean="0"/>
              <a:t>      </a:t>
            </a:r>
          </a:p>
          <a:p>
            <a:pPr marL="381000" lvl="2" indent="0" eaLnBrk="1" hangingPunct="1"/>
            <a:r>
              <a:rPr lang="it-IT" sz="2000" smtClean="0"/>
              <a:t> SOFTWARE</a:t>
            </a:r>
          </a:p>
          <a:p>
            <a:pPr marL="381000" lvl="2" indent="0" eaLnBrk="1" hangingPunct="1">
              <a:buFont typeface="Wingdings" pitchFamily="2" charset="2"/>
              <a:buNone/>
            </a:pPr>
            <a:endParaRPr lang="it-IT" sz="2000" smtClean="0"/>
          </a:p>
          <a:p>
            <a:pPr marL="381000" lvl="2" indent="0" eaLnBrk="1" hangingPunct="1">
              <a:buFont typeface="Wingdings" pitchFamily="2" charset="2"/>
              <a:buNone/>
            </a:pPr>
            <a:endParaRPr lang="it-IT" sz="2000" smtClean="0"/>
          </a:p>
          <a:p>
            <a:pPr marL="381000" lvl="2" indent="0" eaLnBrk="1" hangingPunct="1"/>
            <a:r>
              <a:rPr lang="it-IT" sz="2000" smtClean="0"/>
              <a:t> GUIDE E MANUALI</a:t>
            </a:r>
          </a:p>
          <a:p>
            <a:pPr marL="381000" lvl="2" indent="0" eaLnBrk="1" hangingPunct="1">
              <a:buFont typeface="Wingdings" pitchFamily="2" charset="2"/>
              <a:buNone/>
            </a:pPr>
            <a:endParaRPr lang="it-IT" sz="2000" smtClean="0"/>
          </a:p>
          <a:p>
            <a:pPr marL="381000" lvl="2" indent="0" eaLnBrk="1" hangingPunct="1">
              <a:buFont typeface="Wingdings" pitchFamily="2" charset="2"/>
              <a:buNone/>
            </a:pPr>
            <a:endParaRPr lang="it-IT" sz="2000" smtClean="0"/>
          </a:p>
          <a:p>
            <a:pPr marL="381000" lvl="2" indent="0" eaLnBrk="1" hangingPunct="1"/>
            <a:r>
              <a:rPr lang="it-IT" sz="2000" smtClean="0"/>
              <a:t> STAFF TECNICO ED AGGIORNAMENTO</a:t>
            </a:r>
          </a:p>
          <a:p>
            <a:pPr marL="381000" lvl="2" indent="0" eaLnBrk="1" hangingPunct="1"/>
            <a:endParaRPr lang="it-IT" sz="2000" smtClean="0"/>
          </a:p>
          <a:p>
            <a:pPr marL="381000" lvl="2" indent="0" eaLnBrk="1" hangingPunct="1">
              <a:buFont typeface="Wingdings" pitchFamily="2" charset="2"/>
              <a:buNone/>
            </a:pPr>
            <a:endParaRPr lang="it-IT" sz="2000" smtClean="0"/>
          </a:p>
          <a:p>
            <a:pPr marL="381000" lvl="2" indent="0" eaLnBrk="1" hangingPunct="1"/>
            <a:r>
              <a:rPr lang="it-IT" sz="2000" smtClean="0"/>
              <a:t> STRUMENTI DI DIVULGAZIONE</a:t>
            </a:r>
          </a:p>
          <a:p>
            <a:pPr marL="381000" lvl="2" indent="0" eaLnBrk="1" hangingPunct="1"/>
            <a:endParaRPr lang="it-IT" sz="2000" smtClean="0"/>
          </a:p>
          <a:p>
            <a:pPr marL="381000" lvl="2" indent="0" eaLnBrk="1" hangingPunct="1">
              <a:buFont typeface="Wingdings" pitchFamily="2" charset="2"/>
              <a:buNone/>
            </a:pPr>
            <a:endParaRPr lang="it-IT" sz="2000" smtClean="0"/>
          </a:p>
          <a:p>
            <a:pPr marL="381000" lvl="2" indent="0" eaLnBrk="1" hangingPunct="1"/>
            <a:r>
              <a:rPr lang="it-IT" sz="2000" smtClean="0"/>
              <a:t> ATTREZZATURE DI RILEVAMENTO</a:t>
            </a:r>
          </a:p>
          <a:p>
            <a:pPr marL="381000" lvl="2" indent="0" eaLnBrk="1" hangingPunct="1">
              <a:buFont typeface="Wingdings" pitchFamily="2" charset="2"/>
              <a:buNone/>
            </a:pPr>
            <a:endParaRPr lang="it-IT" sz="2000" smtClean="0"/>
          </a:p>
          <a:p>
            <a:pPr marL="381000" lvl="2" indent="0" eaLnBrk="1" hangingPunct="1"/>
            <a:endParaRPr lang="it-IT" sz="2000" smtClean="0"/>
          </a:p>
        </p:txBody>
      </p:sp>
      <p:pic>
        <p:nvPicPr>
          <p:cNvPr id="35844" name="Picture 6" descr="BS00580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066800"/>
            <a:ext cx="11430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7" descr="BS0097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4343400"/>
            <a:ext cx="14478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8" descr="PE01561_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1800" y="3200400"/>
            <a:ext cx="1752600" cy="11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7" name="Picture 9" descr="BS00554_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10200" y="2209800"/>
            <a:ext cx="121920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8" name="Picture 10" descr="BD05015_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9000" y="5105400"/>
            <a:ext cx="117633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heme/theme1.xml><?xml version="1.0" encoding="utf-8"?>
<a:theme xmlns:a="http://schemas.openxmlformats.org/drawingml/2006/main" name="Arco">
  <a:themeElements>
    <a:clrScheme name="">
      <a:dk1>
        <a:srgbClr val="000000"/>
      </a:dk1>
      <a:lt1>
        <a:srgbClr val="FFFFFF"/>
      </a:lt1>
      <a:dk2>
        <a:srgbClr val="000099"/>
      </a:dk2>
      <a:lt2>
        <a:srgbClr val="FFCC66"/>
      </a:lt2>
      <a:accent1>
        <a:srgbClr val="00FFFF"/>
      </a:accent1>
      <a:accent2>
        <a:srgbClr val="3366FF"/>
      </a:accent2>
      <a:accent3>
        <a:srgbClr val="AAAACA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Arco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rco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o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o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o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o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Designs\Chiave e lucchetto.pot</Template>
  <TotalTime>1965</TotalTime>
  <Words>208</Words>
  <Application>Microsoft Office PowerPoint</Application>
  <PresentationFormat>Presentazione su schermo (4:3)</PresentationFormat>
  <Paragraphs>113</Paragraphs>
  <Slides>10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Arco</vt:lpstr>
      <vt:lpstr>        </vt:lpstr>
      <vt:lpstr>Presentazione standard di PowerPoint</vt:lpstr>
      <vt:lpstr>Presentazione standard di PowerPoint</vt:lpstr>
      <vt:lpstr>Obiettivi del progetto         </vt:lpstr>
      <vt:lpstr>Presentazione standard di PowerPoint</vt:lpstr>
      <vt:lpstr>Presentazione standard di PowerPoint</vt:lpstr>
      <vt:lpstr>            </vt:lpstr>
      <vt:lpstr>STRUTTURA ORGANIZZATIVA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OSSERVATORIO NAZIONALE CAPACITA’ MOTORIE</dc:title>
  <dc:creator>Bert</dc:creator>
  <cp:lastModifiedBy>utente</cp:lastModifiedBy>
  <cp:revision>98</cp:revision>
  <dcterms:modified xsi:type="dcterms:W3CDTF">2014-05-08T09:04:18Z</dcterms:modified>
</cp:coreProperties>
</file>