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44" y="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479C9-A0FA-9A49-AC70-9AB67A839D9E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17878-8768-3943-A981-04982CF8A9F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611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7878-8768-3943-A981-04982CF8A9FF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7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283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46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746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20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774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136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9713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8307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571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229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901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F05-54EC-5343-B987-F36F1ABB1633}" type="datetimeFigureOut">
              <a:rPr lang="it-IT" smtClean="0"/>
              <a:t>27/04/14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AD858-55C1-404B-9A25-EE2B70DFF64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686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Pluralismo istituzionale e sussidiarietà</a:t>
            </a:r>
            <a:endParaRPr lang="it-IT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Prof.ssa Angioletta Sperti</a:t>
            </a:r>
          </a:p>
          <a:p>
            <a:r>
              <a:rPr lang="it-IT" dirty="0" smtClean="0"/>
              <a:t>2 maggio 2014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9493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Autonomia e decentramento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it-IT" sz="2800" dirty="0" smtClean="0"/>
              <a:t>La Costituzione abbandona la concezione dell’ente locale come </a:t>
            </a:r>
            <a:r>
              <a:rPr lang="it-IT" sz="2800" i="1" dirty="0" smtClean="0"/>
              <a:t>ente autarchico </a:t>
            </a:r>
            <a:endParaRPr lang="it-IT" sz="2800" dirty="0" smtClean="0"/>
          </a:p>
          <a:p>
            <a:pPr algn="just"/>
            <a:r>
              <a:rPr lang="it-IT" sz="2800" dirty="0" smtClean="0"/>
              <a:t>Oggi l’art. 5 Cost. presuppone il trasferimento di attività </a:t>
            </a:r>
            <a:r>
              <a:rPr lang="it-IT" sz="2800" i="1" dirty="0" smtClean="0"/>
              <a:t>decisoria, e non solo meramente esecutiva, </a:t>
            </a:r>
            <a:r>
              <a:rPr lang="it-IT" sz="2800" dirty="0" smtClean="0"/>
              <a:t>a livello locale</a:t>
            </a:r>
          </a:p>
          <a:p>
            <a:pPr algn="just"/>
            <a:r>
              <a:rPr lang="it-IT" sz="2800" dirty="0" smtClean="0"/>
              <a:t>L’art. 5 disegna un sistema di livelli di governo autonomi, dotati di proprio indirizzo politico e amministrativo </a:t>
            </a:r>
            <a:r>
              <a:rPr lang="it-IT" sz="2800" dirty="0" smtClean="0">
                <a:sym typeface="Wingdings"/>
              </a:rPr>
              <a:t> l’autonomia locale realizza anche il decentramento </a:t>
            </a:r>
            <a:r>
              <a:rPr lang="it-IT" sz="2800" dirty="0" smtClean="0"/>
              <a:t> </a:t>
            </a:r>
          </a:p>
          <a:p>
            <a:pPr>
              <a:buFontTx/>
              <a:buChar char="-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942500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Altre disposizioni </a:t>
            </a:r>
            <a:r>
              <a:rPr lang="it-IT" dirty="0" err="1" smtClean="0"/>
              <a:t>cosittuzionali</a:t>
            </a:r>
            <a:r>
              <a:rPr lang="it-IT" dirty="0" smtClean="0"/>
              <a:t> di riferimento: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it-IT" sz="2800" dirty="0" smtClean="0"/>
              <a:t>Art. 97 Cost., terzo comma: </a:t>
            </a:r>
            <a:r>
              <a:rPr lang="it-IT" sz="2800" i="1" dirty="0" smtClean="0"/>
              <a:t>Nell'ordinamento degli uffici sono determinate le sfere di competenza, le attribuzioni e le responsabilità proprie dei funzionari.</a:t>
            </a:r>
          </a:p>
          <a:p>
            <a:pPr algn="just"/>
            <a:r>
              <a:rPr lang="it-IT" sz="2800" dirty="0" smtClean="0"/>
              <a:t>IX </a:t>
            </a:r>
            <a:r>
              <a:rPr lang="it-IT" sz="2800" dirty="0" err="1" smtClean="0"/>
              <a:t>disp</a:t>
            </a:r>
            <a:r>
              <a:rPr lang="it-IT" sz="2800" dirty="0" smtClean="0"/>
              <a:t>. trans. fin. Cost.: </a:t>
            </a:r>
            <a:r>
              <a:rPr lang="it-IT" sz="2800" i="1" dirty="0"/>
              <a:t>La Repubblica, entro tre anni dall'entrata in vigore della Costituzione, adegua le sue leggi alle esigenze delle autonomie locali e alla competenza legislativa attribuita alle Regioni.</a:t>
            </a:r>
            <a:endParaRPr lang="it-IT" sz="2800" i="1" dirty="0" smtClean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618331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La storia dell’attuazione del principio del pluralismo istituzionale in Italia: la prima fase repubblicana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it-IT" sz="2800" dirty="0" smtClean="0"/>
              <a:t>Nel 1946 e nel 1951 viene ripristinata l’autonomia politica dei Comuni e delle Province </a:t>
            </a:r>
          </a:p>
          <a:p>
            <a:pPr algn="just"/>
            <a:r>
              <a:rPr lang="it-IT" sz="2800" dirty="0" smtClean="0"/>
              <a:t>Mancata adozione del nuovo ordinamento delle autonomie locali</a:t>
            </a:r>
          </a:p>
          <a:p>
            <a:pPr algn="just"/>
            <a:r>
              <a:rPr lang="it-IT" sz="2800" dirty="0" smtClean="0"/>
              <a:t>Mancata attuazione delle Regioni ad esclusione di quelle a Statuto speciale </a:t>
            </a:r>
          </a:p>
          <a:p>
            <a:pPr algn="just"/>
            <a:r>
              <a:rPr lang="it-IT" sz="2800" dirty="0" smtClean="0"/>
              <a:t>La legge </a:t>
            </a:r>
            <a:r>
              <a:rPr lang="it-IT" sz="2800" dirty="0" err="1" smtClean="0"/>
              <a:t>Scelba</a:t>
            </a:r>
            <a:r>
              <a:rPr lang="it-IT" sz="2800" dirty="0" smtClean="0"/>
              <a:t> (l. n. 62 del 1953)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136285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La storia dell’attuazione del principio del pluralismo istituzionale in Italia: </a:t>
            </a:r>
            <a:r>
              <a:rPr lang="it-IT" sz="2800" dirty="0" smtClean="0"/>
              <a:t>la nascita delle Regioni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800" dirty="0" smtClean="0"/>
              <a:t>1968: la legge elettorale regionale</a:t>
            </a:r>
          </a:p>
          <a:p>
            <a:r>
              <a:rPr lang="it-IT" sz="2800" dirty="0" smtClean="0"/>
              <a:t>1970: </a:t>
            </a:r>
            <a:r>
              <a:rPr lang="it-IT" sz="2800" dirty="0"/>
              <a:t>legge finanziaria per le regioni a statuto </a:t>
            </a:r>
            <a:r>
              <a:rPr lang="it-IT" sz="2800" dirty="0" smtClean="0"/>
              <a:t>ordinario</a:t>
            </a:r>
          </a:p>
          <a:p>
            <a:r>
              <a:rPr lang="it-IT" sz="2800" dirty="0" smtClean="0"/>
              <a:t>1970: elezioni dei primi consigli regionali </a:t>
            </a:r>
          </a:p>
          <a:p>
            <a:r>
              <a:rPr lang="it-IT" sz="2800" dirty="0" smtClean="0"/>
              <a:t>1971: approvazione da parte del Parlamento degli Statuti regionali</a:t>
            </a:r>
          </a:p>
          <a:p>
            <a:r>
              <a:rPr lang="it-IT" sz="2800" dirty="0" smtClean="0"/>
              <a:t>1972: trasferimento delle funzioni amministrative (d.lgs. nn. 1-11/1972)</a:t>
            </a:r>
          </a:p>
          <a:p>
            <a:r>
              <a:rPr lang="it-IT" sz="2800" dirty="0" smtClean="0"/>
              <a:t>1977: d.lgs. n. 616/1977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626911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800" dirty="0"/>
              <a:t>La storia dell’attuazione del principio del pluralismo istituzionale in Italia</a:t>
            </a:r>
            <a:r>
              <a:rPr lang="it-IT" sz="2800" dirty="0" smtClean="0"/>
              <a:t>: gli anni Novanta e il decentramento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400" dirty="0" smtClean="0"/>
              <a:t>Legge n. 142/1990 (ordinamento degli enti locali)</a:t>
            </a:r>
          </a:p>
          <a:p>
            <a:pPr algn="just"/>
            <a:r>
              <a:rPr lang="it-IT" sz="2400" dirty="0" smtClean="0"/>
              <a:t>Sentenza n. 87/1996 della Corte costituzionale: </a:t>
            </a:r>
            <a:r>
              <a:rPr lang="it-IT" sz="2400" i="1" dirty="0" smtClean="0"/>
              <a:t>“tratto caratterizzante della riforma dell’ordinamento degli enti locali è il ruolo conferito alle regioni dall’art. 3 della legge n. 142/1990 che individua nella regione il centro propulsore e di coordinamento dell’intero sistema delle autonomie locali come metodo di raccordo dei vari livelli di governo, nonché degli interessi e delle competenze che in essi si esprimono”.</a:t>
            </a:r>
          </a:p>
          <a:p>
            <a:pPr algn="just"/>
            <a:r>
              <a:rPr lang="it-IT" sz="2400" dirty="0" smtClean="0"/>
              <a:t>Le leggi elettorali comunale (l. n. 81 del 1993) e regionale (legge n. 43 del 1995).</a:t>
            </a:r>
          </a:p>
          <a:p>
            <a:pPr algn="just"/>
            <a:endParaRPr lang="it-IT" sz="1800" dirty="0" smtClean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275243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La storia dell’attuazione del principio del pluralismo istituzionale in Italia</a:t>
            </a:r>
            <a:r>
              <a:rPr lang="it-IT" sz="2800" dirty="0" smtClean="0"/>
              <a:t>: la fase delle riforme costituzionali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000" b="1" dirty="0" smtClean="0"/>
              <a:t>Legge cost. n. 1 del 1999</a:t>
            </a:r>
            <a:r>
              <a:rPr lang="it-IT" sz="2000" dirty="0" smtClean="0"/>
              <a:t>:</a:t>
            </a:r>
          </a:p>
          <a:p>
            <a:r>
              <a:rPr lang="it-IT" sz="2000" dirty="0" smtClean="0"/>
              <a:t>art. 123 Cost.: </a:t>
            </a:r>
          </a:p>
          <a:p>
            <a:pPr marL="400050" lvl="1" indent="0">
              <a:buNone/>
            </a:pPr>
            <a:r>
              <a:rPr lang="it-IT" sz="1700" i="1" dirty="0" smtClean="0"/>
              <a:t>Ciascuna </a:t>
            </a:r>
            <a:r>
              <a:rPr lang="it-IT" sz="1700" i="1" dirty="0"/>
              <a:t>Regione ha uno statuto che, in armonia con la Costituzione, ne determina la forma di governo e i principi fondamentali di organizzazione e funzionamento.</a:t>
            </a:r>
          </a:p>
          <a:p>
            <a:pPr marL="400050" lvl="1" indent="0" algn="just">
              <a:buNone/>
            </a:pPr>
            <a:r>
              <a:rPr lang="it-IT" sz="1700" i="1" dirty="0"/>
              <a:t>Lo statuto regola l'esercizio del diritto di iniziativa e del referendum su leggi e provvedimenti amministrativi della Regione e la pubblicazione delle leggi e dei regolamenti regionali.</a:t>
            </a:r>
          </a:p>
          <a:p>
            <a:pPr marL="400050" lvl="1" indent="0" algn="just">
              <a:buNone/>
            </a:pPr>
            <a:r>
              <a:rPr lang="it-IT" sz="1700" i="1" dirty="0"/>
              <a:t>Lo statuto è approvato e modificato dal Consiglio regionale con legge approvata a maggioranza assoluta dei suoi componenti, con due deliberazioni successive adottate ad intervallo non minore di due mesi.</a:t>
            </a:r>
          </a:p>
          <a:p>
            <a:pPr marL="400050" lvl="1" indent="0" algn="just">
              <a:buNone/>
            </a:pPr>
            <a:r>
              <a:rPr lang="it-IT" sz="1700" i="1" dirty="0"/>
              <a:t>Per tale legge non è richiesta l'apposizione del visto da parte del Commissario del Governo.</a:t>
            </a:r>
          </a:p>
          <a:p>
            <a:pPr marL="400050" lvl="1" indent="0" algn="just">
              <a:buNone/>
            </a:pPr>
            <a:r>
              <a:rPr lang="it-IT" sz="1700" i="1" dirty="0"/>
              <a:t>Il Governo della Repubblica può promuovere la questione di legittimità costituzionale sugli statuti regionali dinanzi alla Corte costituzionale entro trenta giorni dalla loro pubblicazione.</a:t>
            </a:r>
          </a:p>
          <a:p>
            <a:pPr marL="400050" lvl="1" indent="0" algn="just">
              <a:buNone/>
            </a:pPr>
            <a:r>
              <a:rPr lang="it-IT" sz="1700" i="1" dirty="0"/>
              <a:t>Lo statuto è sottoposto a referendum popolare qualora entro tre mesi dalla sua pubblicazione ne faccia richiesta un cinquantesimo degli elettori della Regione o un quinto dei componenti il Consiglio regionale. Lo statuto sottoposto a referendum non è promulgato se non è approvato dalla maggioranza dei voti validi.</a:t>
            </a:r>
          </a:p>
          <a:p>
            <a:pPr marL="400050" lvl="1" indent="0" algn="just">
              <a:buNone/>
            </a:pPr>
            <a:r>
              <a:rPr lang="it-IT" sz="1700" i="1" dirty="0"/>
              <a:t>In ogni Regione, lo statuto disciplina il Consiglio delle autonomie locali, quale organo di consultazione fra la Regione e gli enti locali.</a:t>
            </a:r>
            <a:endParaRPr lang="it-IT" sz="1700" i="1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834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Le novità della legge costituzionale </a:t>
            </a:r>
            <a:br>
              <a:rPr lang="it-IT" sz="3600" dirty="0" smtClean="0"/>
            </a:br>
            <a:r>
              <a:rPr lang="it-IT" sz="3600" dirty="0" smtClean="0"/>
              <a:t>n. 1/1999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it-IT" sz="2400" dirty="0" smtClean="0"/>
              <a:t>Elezione diretta del Presidente della Regione</a:t>
            </a:r>
          </a:p>
          <a:p>
            <a:pPr algn="just"/>
            <a:r>
              <a:rPr lang="it-IT" sz="2400" dirty="0" smtClean="0"/>
              <a:t>Nuovo procedimento per l’adozione degli statuti</a:t>
            </a:r>
          </a:p>
          <a:p>
            <a:pPr algn="just"/>
            <a:r>
              <a:rPr lang="it-IT" sz="2400" dirty="0" smtClean="0"/>
              <a:t>Eliminazione del limite dell’armonia con leggi della Repubblica prima previsto per gli Statuti</a:t>
            </a:r>
          </a:p>
          <a:p>
            <a:pPr algn="just"/>
            <a:r>
              <a:rPr lang="it-IT" sz="2400" dirty="0" smtClean="0"/>
              <a:t>Introduzione del limite dell’“armonia con la Costituzione”: </a:t>
            </a:r>
          </a:p>
          <a:p>
            <a:pPr lvl="1" algn="just"/>
            <a:r>
              <a:rPr lang="it-IT" sz="2000" i="1" dirty="0" smtClean="0"/>
              <a:t>“Il riferimento all’armonia, lungi dal </a:t>
            </a:r>
            <a:r>
              <a:rPr lang="it-IT" sz="2000" i="1" dirty="0" err="1" smtClean="0"/>
              <a:t>depontenziarla</a:t>
            </a:r>
            <a:r>
              <a:rPr lang="it-IT" sz="2000" i="1" dirty="0" smtClean="0"/>
              <a:t> rinsalda l’esigenza di puntuale rispetto di ogni disposizione della Cost. poiché mira non solo ad evitare il contrasto con le singole previsioni di questa … ma anche a scongiurare il </a:t>
            </a:r>
            <a:r>
              <a:rPr lang="it-IT" sz="2000" i="1" dirty="0" err="1" smtClean="0"/>
              <a:t>periocolo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ceh</a:t>
            </a:r>
            <a:r>
              <a:rPr lang="it-IT" sz="2000" i="1" dirty="0" smtClean="0"/>
              <a:t> lo Statuto, pur rispettoso della lettera della Cost., ne eluda lo spirito”</a:t>
            </a:r>
            <a:r>
              <a:rPr lang="it-IT" sz="2000" dirty="0" smtClean="0"/>
              <a:t> (sent. n. 304 del 2002 della Corte costituzionale).</a:t>
            </a:r>
          </a:p>
          <a:p>
            <a:pPr algn="just"/>
            <a:r>
              <a:rPr lang="it-IT" sz="2400" dirty="0" smtClean="0"/>
              <a:t>Possibilità per gli statuti di derogare alla forma di governo indicata in Costituzione (art. 122 Cost.)</a:t>
            </a:r>
          </a:p>
          <a:p>
            <a:pPr marL="0" indent="0" algn="just">
              <a:buNone/>
            </a:pPr>
            <a:endParaRPr lang="it-IT" sz="24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7041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Alcuni sviluppi legislativi successivi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La legge Bassanini 1 (legge n. 59 del 1997) (rinvio)</a:t>
            </a:r>
          </a:p>
          <a:p>
            <a:r>
              <a:rPr lang="it-IT" dirty="0" smtClean="0"/>
              <a:t>La riforma degli enti locali (T.U. n. 267 del 2000)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2247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La storia dell’attuazione del principio del pluralismo istituzionale in Italia: la fase delle riforme costituzionali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/>
              <a:t>La riforma del titolo V della Cost. (legge cost. n. 3 del 2001):</a:t>
            </a:r>
          </a:p>
          <a:p>
            <a:pPr lvl="1" indent="-342900">
              <a:buFontTx/>
              <a:buChar char="-"/>
            </a:pPr>
            <a:r>
              <a:rPr lang="it-IT" sz="2400" dirty="0" smtClean="0"/>
              <a:t>Il principio della parità degli enti </a:t>
            </a:r>
            <a:r>
              <a:rPr lang="it-IT" sz="2400" dirty="0" smtClean="0"/>
              <a:t>locali e della loro autonomia </a:t>
            </a:r>
            <a:r>
              <a:rPr lang="it-IT" sz="2400" i="1" dirty="0" smtClean="0"/>
              <a:t>politica</a:t>
            </a:r>
            <a:r>
              <a:rPr lang="it-IT" sz="2400" dirty="0" smtClean="0"/>
              <a:t>: </a:t>
            </a:r>
            <a:r>
              <a:rPr lang="it-IT" sz="2400" dirty="0" smtClean="0"/>
              <a:t>art. 114 Cost.</a:t>
            </a:r>
          </a:p>
          <a:p>
            <a:pPr marL="400050" lvl="1" indent="0" algn="just">
              <a:buNone/>
            </a:pPr>
            <a:r>
              <a:rPr lang="it-IT" sz="2000" i="1" dirty="0"/>
              <a:t>La Repubblica è costituita dai Comuni, dalle Province, dalle Città metropolitane, dalle Regioni e dallo Stato.</a:t>
            </a:r>
          </a:p>
          <a:p>
            <a:pPr marL="400050" lvl="1" indent="0" algn="just">
              <a:buNone/>
            </a:pPr>
            <a:r>
              <a:rPr lang="it-IT" sz="2000" i="1" dirty="0"/>
              <a:t>I Comuni, le Province, le Città metropolitane e le Regioni sono enti autonomi con propri statuti, poteri e funzioni secondo i principi fissati dalla Costituzione.</a:t>
            </a:r>
          </a:p>
          <a:p>
            <a:pPr marL="400050" lvl="1" indent="0" algn="just">
              <a:buNone/>
            </a:pPr>
            <a:r>
              <a:rPr lang="it-IT" sz="2000" i="1" dirty="0"/>
              <a:t>Roma è la capitale della Repubblica. La legge dello Stato disciplina il suo ordinamento</a:t>
            </a:r>
            <a:r>
              <a:rPr lang="it-IT" sz="2000" i="1" dirty="0" smtClean="0"/>
              <a:t>.</a:t>
            </a:r>
          </a:p>
          <a:p>
            <a:pPr marL="400050" lvl="1" indent="0" algn="just">
              <a:buNone/>
            </a:pPr>
            <a:endParaRPr lang="it-IT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2747114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pluralismo nella Costituzione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it-IT" dirty="0" smtClean="0">
                <a:solidFill>
                  <a:schemeClr val="tx1"/>
                </a:solidFill>
              </a:rPr>
              <a:t>Pluralismo ideologico (art. 21 Cost.)</a:t>
            </a: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Pluralismo istituzionale: </a:t>
            </a:r>
          </a:p>
          <a:p>
            <a:pPr algn="just">
              <a:buFont typeface="Wingdings" charset="2"/>
              <a:buChar char="Ø"/>
            </a:pPr>
            <a:r>
              <a:rPr lang="it-IT" dirty="0" smtClean="0">
                <a:solidFill>
                  <a:schemeClr val="tx1"/>
                </a:solidFill>
              </a:rPr>
              <a:t>sociale (art. 18 Cost.)</a:t>
            </a:r>
          </a:p>
          <a:p>
            <a:pPr algn="just">
              <a:buFont typeface="Wingdings" charset="2"/>
              <a:buChar char="Ø"/>
            </a:pPr>
            <a:r>
              <a:rPr lang="it-IT" dirty="0" smtClean="0">
                <a:solidFill>
                  <a:schemeClr val="tx1"/>
                </a:solidFill>
              </a:rPr>
              <a:t>territoriale (art. 5 Cost.): </a:t>
            </a:r>
            <a:r>
              <a:rPr lang="it-IT" i="1" dirty="0">
                <a:solidFill>
                  <a:schemeClr val="tx1"/>
                </a:solidFill>
              </a:rPr>
              <a:t>La Repubblica, una e indivisibile, riconosce e promuove le autonomie locali; attua nei servizi che dipendono dallo Stato il più ampio decentramento amministrativo; adegua i principi ed i metodi della sua legislazione alle esigenze dell'autonomia e del decentramento</a:t>
            </a:r>
          </a:p>
        </p:txBody>
      </p:sp>
    </p:spTree>
    <p:extLst>
      <p:ext uri="{BB962C8B-B14F-4D97-AF65-F5344CB8AC3E}">
        <p14:creationId xmlns:p14="http://schemas.microsoft.com/office/powerpoint/2010/main" val="3393392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087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Pluralismo istituzionale territoriale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24984"/>
            <a:ext cx="8229600" cy="520117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it-IT" dirty="0" smtClean="0"/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Valorizzazione delle collettività territoriali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Tutela della diversità nel rispetto dell’unità dello Stato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Freno alla concentrazione antidemocratica del potere in reazione all’esperienza storica precedente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3683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Cenni storici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L’accentramento nello Stato liberale:</a:t>
            </a:r>
          </a:p>
          <a:p>
            <a:pPr lvl="1">
              <a:buFont typeface="Courier New"/>
              <a:buChar char="o"/>
            </a:pPr>
            <a:r>
              <a:rPr lang="it-IT" sz="2000" dirty="0" smtClean="0"/>
              <a:t>1859: legge comunale e provinciale (cd legge </a:t>
            </a:r>
            <a:r>
              <a:rPr lang="it-IT" sz="2000" dirty="0" err="1" smtClean="0"/>
              <a:t>Rattazzi</a:t>
            </a:r>
            <a:r>
              <a:rPr lang="it-IT" sz="2000" dirty="0" smtClean="0"/>
              <a:t>)</a:t>
            </a:r>
          </a:p>
          <a:p>
            <a:pPr lvl="1">
              <a:buFont typeface="Courier New"/>
              <a:buChar char="o"/>
            </a:pPr>
            <a:r>
              <a:rPr lang="it-IT" sz="2000" dirty="0" smtClean="0"/>
              <a:t>1860-61: la legge </a:t>
            </a:r>
            <a:r>
              <a:rPr lang="it-IT" sz="2000" dirty="0" err="1" smtClean="0"/>
              <a:t>Rattazzi</a:t>
            </a:r>
            <a:r>
              <a:rPr lang="it-IT" sz="2000" dirty="0" smtClean="0"/>
              <a:t> estesa al Regno d’Italia</a:t>
            </a:r>
          </a:p>
          <a:p>
            <a:pPr lvl="1">
              <a:buFont typeface="Courier New"/>
              <a:buChar char="o"/>
            </a:pPr>
            <a:r>
              <a:rPr lang="it-IT" sz="2000" dirty="0" smtClean="0"/>
              <a:t>1865: legge sull’unificazione amministrativa</a:t>
            </a:r>
          </a:p>
          <a:p>
            <a:r>
              <a:rPr lang="it-IT" dirty="0" smtClean="0"/>
              <a:t>L’accentuazione dell’accentramento nello stato fascista:</a:t>
            </a:r>
          </a:p>
          <a:p>
            <a:pPr lvl="1">
              <a:buFont typeface="Courier New"/>
              <a:buChar char="o"/>
            </a:pPr>
            <a:r>
              <a:rPr lang="it-IT" sz="2000" dirty="0" smtClean="0"/>
              <a:t>1926: istituzione dei Podestà</a:t>
            </a:r>
          </a:p>
          <a:p>
            <a:pPr lvl="1">
              <a:buFont typeface="Courier New"/>
              <a:buChar char="o"/>
            </a:pPr>
            <a:r>
              <a:rPr lang="it-IT" sz="2000" dirty="0" smtClean="0"/>
              <a:t>1926: rafforzamento dei poteri dei Prefetti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2311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portata innovativa </a:t>
            </a:r>
            <a:br>
              <a:rPr lang="it-IT" dirty="0" smtClean="0"/>
            </a:br>
            <a:r>
              <a:rPr lang="it-IT" dirty="0" smtClean="0"/>
              <a:t>dell’art. 5 Cost.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it-IT" dirty="0" smtClean="0"/>
          </a:p>
          <a:p>
            <a:r>
              <a:rPr lang="it-IT" dirty="0" smtClean="0"/>
              <a:t>Esprime un principio costituzionale</a:t>
            </a:r>
          </a:p>
          <a:p>
            <a:r>
              <a:rPr lang="it-IT" dirty="0" smtClean="0"/>
              <a:t>Sottolinea il </a:t>
            </a:r>
            <a:r>
              <a:rPr lang="it-IT" i="1" dirty="0" smtClean="0"/>
              <a:t>riconoscimento</a:t>
            </a:r>
            <a:r>
              <a:rPr lang="it-IT" dirty="0" smtClean="0"/>
              <a:t> delle autonomie</a:t>
            </a:r>
          </a:p>
          <a:p>
            <a:r>
              <a:rPr lang="it-IT" dirty="0" smtClean="0"/>
              <a:t>Ne </a:t>
            </a:r>
            <a:r>
              <a:rPr lang="it-IT" i="1" dirty="0" smtClean="0"/>
              <a:t>promuove </a:t>
            </a:r>
            <a:r>
              <a:rPr lang="it-IT" dirty="0" smtClean="0"/>
              <a:t> il valore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2180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Unità e indivisibilità della Repubblica nell’art. 5 </a:t>
            </a:r>
            <a:r>
              <a:rPr lang="it-IT" dirty="0" smtClean="0"/>
              <a:t>Cost.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it-IT" dirty="0"/>
              <a:t>Indivisibilità:</a:t>
            </a:r>
          </a:p>
          <a:p>
            <a:pPr lvl="1">
              <a:buFont typeface="Wingdings" charset="2"/>
              <a:buChar char="§"/>
            </a:pPr>
            <a:r>
              <a:rPr lang="it-IT" dirty="0"/>
              <a:t>Divieto di dividere il territorio in più Stati</a:t>
            </a:r>
          </a:p>
          <a:p>
            <a:pPr lvl="1">
              <a:buFont typeface="Wingdings" charset="2"/>
              <a:buChar char="§"/>
            </a:pPr>
            <a:r>
              <a:rPr lang="it-IT" dirty="0"/>
              <a:t>Limite alla revisione costituzionale (art. </a:t>
            </a:r>
            <a:r>
              <a:rPr lang="it-IT" dirty="0" smtClean="0"/>
              <a:t>138 </a:t>
            </a:r>
            <a:r>
              <a:rPr lang="it-IT" dirty="0"/>
              <a:t>Cost.)</a:t>
            </a:r>
          </a:p>
          <a:p>
            <a:pPr marL="0" indent="0">
              <a:buNone/>
            </a:pPr>
            <a:r>
              <a:rPr lang="it-IT" i="1" dirty="0"/>
              <a:t>Questioni particolari:</a:t>
            </a:r>
          </a:p>
          <a:p>
            <a:pPr marL="400050" lvl="1" indent="0">
              <a:buNone/>
            </a:pPr>
            <a:r>
              <a:rPr lang="it-IT" dirty="0"/>
              <a:t>Il federalismo</a:t>
            </a:r>
          </a:p>
          <a:p>
            <a:pPr marL="400050" lvl="1" indent="0">
              <a:buNone/>
            </a:pPr>
            <a:r>
              <a:rPr lang="it-IT" dirty="0"/>
              <a:t>La secessione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575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Unità e indivisibilità della Repubblica nell’art. 5 </a:t>
            </a:r>
            <a:r>
              <a:rPr lang="it-IT" dirty="0" smtClean="0"/>
              <a:t>Cost.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L’unità:</a:t>
            </a:r>
          </a:p>
          <a:p>
            <a:pPr lvl="1">
              <a:buFont typeface="Arial"/>
              <a:buChar char="•"/>
            </a:pPr>
            <a:r>
              <a:rPr lang="it-IT" dirty="0" smtClean="0"/>
              <a:t>Unità politica</a:t>
            </a:r>
          </a:p>
          <a:p>
            <a:pPr lvl="1">
              <a:buFont typeface="Arial"/>
              <a:buChar char="•"/>
            </a:pPr>
            <a:r>
              <a:rPr lang="it-IT" dirty="0" smtClean="0"/>
              <a:t>Assicura lo sviluppo armonico ed integrato tra i vari livelli di governo</a:t>
            </a:r>
          </a:p>
          <a:p>
            <a:pPr lvl="1">
              <a:buFont typeface="Arial"/>
              <a:buChar char="•"/>
            </a:pPr>
            <a:r>
              <a:rPr lang="it-IT" dirty="0" smtClean="0"/>
              <a:t>Unità e coordinamento dell’ordinamento giuridico: Stato, Regioni ed enti locali sono integrati nel sistema di valori individuato dalla Costituzione</a:t>
            </a:r>
          </a:p>
        </p:txBody>
      </p:sp>
    </p:spTree>
    <p:extLst>
      <p:ext uri="{BB962C8B-B14F-4D97-AF65-F5344CB8AC3E}">
        <p14:creationId xmlns:p14="http://schemas.microsoft.com/office/powerpoint/2010/main" val="4282608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513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it-IT" sz="3200" dirty="0" smtClean="0"/>
              <a:t>L’unità e coordinamento dell’ordinamento giuridico nella giurisprudenza costituzionale:</a:t>
            </a:r>
            <a:r>
              <a:rPr lang="it-IT" sz="3200" dirty="0"/>
              <a:t/>
            </a:r>
            <a:br>
              <a:rPr lang="it-IT" sz="3200" dirty="0"/>
            </a:b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1) l’interesse nazionale e la funzione di indirizzo e coordinamento da parte dello Stato</a:t>
            </a:r>
            <a:br>
              <a:rPr lang="it-IT" sz="3200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2) il principio di leale collaborazione </a:t>
            </a:r>
            <a:r>
              <a:rPr lang="it-IT" sz="3200" dirty="0"/>
              <a:t/>
            </a:r>
            <a:br>
              <a:rPr lang="it-IT" sz="3200" dirty="0"/>
            </a:b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3) sussidiarietà (rinvio)</a:t>
            </a:r>
            <a:br>
              <a:rPr lang="it-IT" sz="3200" dirty="0" smtClean="0"/>
            </a:b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061618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decentramento amministrativo nell’art. 5 Cost.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it-IT" dirty="0"/>
              <a:t>Autonomia e decentramento sono concetti vicini ma </a:t>
            </a:r>
            <a:r>
              <a:rPr lang="it-IT" dirty="0" smtClean="0"/>
              <a:t>distinti</a:t>
            </a:r>
            <a:r>
              <a:rPr lang="it-IT" dirty="0"/>
              <a:t>:</a:t>
            </a:r>
          </a:p>
          <a:p>
            <a:pPr lvl="1">
              <a:buFontTx/>
              <a:buChar char="-"/>
            </a:pPr>
            <a:r>
              <a:rPr lang="it-IT" dirty="0" smtClean="0"/>
              <a:t>L’</a:t>
            </a:r>
            <a:r>
              <a:rPr lang="it-IT" i="1" dirty="0" smtClean="0"/>
              <a:t>autonomia</a:t>
            </a:r>
            <a:r>
              <a:rPr lang="it-IT" dirty="0" smtClean="0"/>
              <a:t> </a:t>
            </a:r>
            <a:r>
              <a:rPr lang="it-IT" dirty="0"/>
              <a:t>implica un grado di indipendenza dallo Stato </a:t>
            </a:r>
            <a:r>
              <a:rPr lang="it-IT" dirty="0" smtClean="0"/>
              <a:t>persona</a:t>
            </a:r>
          </a:p>
          <a:p>
            <a:pPr lvl="1">
              <a:buFontTx/>
              <a:buChar char="-"/>
            </a:pPr>
            <a:r>
              <a:rPr lang="it-IT" dirty="0" smtClean="0"/>
              <a:t>Il </a:t>
            </a:r>
            <a:r>
              <a:rPr lang="it-IT" i="1" dirty="0" smtClean="0"/>
              <a:t>decentramento</a:t>
            </a:r>
            <a:r>
              <a:rPr lang="it-IT" dirty="0" smtClean="0"/>
              <a:t> implica trasferimento delle funzioni amministrative</a:t>
            </a:r>
          </a:p>
          <a:p>
            <a:r>
              <a:rPr lang="it-IT" dirty="0" smtClean="0"/>
              <a:t>Il decentramento amministrativo di cui all’art. 5 Cost. </a:t>
            </a:r>
            <a:r>
              <a:rPr lang="it-IT" dirty="0"/>
              <a:t>è</a:t>
            </a:r>
            <a:r>
              <a:rPr lang="it-IT" dirty="0" smtClean="0"/>
              <a:t>:</a:t>
            </a:r>
          </a:p>
          <a:p>
            <a:pPr marL="457200" lvl="1" indent="0">
              <a:buNone/>
            </a:pPr>
            <a:r>
              <a:rPr lang="it-IT" dirty="0" smtClean="0"/>
              <a:t>- Burocratico</a:t>
            </a:r>
          </a:p>
          <a:p>
            <a:pPr marL="457200" lvl="1" indent="0">
              <a:buNone/>
            </a:pPr>
            <a:r>
              <a:rPr lang="it-IT" dirty="0" smtClean="0"/>
              <a:t>- Autarchico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5369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1235</Words>
  <Application>Microsoft Macintosh PowerPoint</Application>
  <PresentationFormat>Presentazione su schermo (4:3)</PresentationFormat>
  <Paragraphs>97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Tema di Office</vt:lpstr>
      <vt:lpstr>Pluralismo istituzionale e sussidiarietà</vt:lpstr>
      <vt:lpstr>Il pluralismo nella Costituzione</vt:lpstr>
      <vt:lpstr>Pluralismo istituzionale territoriale</vt:lpstr>
      <vt:lpstr>Cenni storici</vt:lpstr>
      <vt:lpstr>La portata innovativa  dell’art. 5 Cost. </vt:lpstr>
      <vt:lpstr>Unità e indivisibilità della Repubblica nell’art. 5 Cost.</vt:lpstr>
      <vt:lpstr>Unità e indivisibilità della Repubblica nell’art. 5 Cost.</vt:lpstr>
      <vt:lpstr>L’unità e coordinamento dell’ordinamento giuridico nella giurisprudenza costituzionale:  1) l’interesse nazionale e la funzione di indirizzo e coordinamento da parte dello Stato  2) il principio di leale collaborazione   3) sussidiarietà (rinvio) </vt:lpstr>
      <vt:lpstr>Il decentramento amministrativo nell’art. 5 Cost.</vt:lpstr>
      <vt:lpstr>Autonomia e decentramento</vt:lpstr>
      <vt:lpstr>Altre disposizioni cosittuzionali di riferimento:</vt:lpstr>
      <vt:lpstr>La storia dell’attuazione del principio del pluralismo istituzionale in Italia: la prima fase repubblicana </vt:lpstr>
      <vt:lpstr>La storia dell’attuazione del principio del pluralismo istituzionale in Italia: la nascita delle Regioni</vt:lpstr>
      <vt:lpstr>La storia dell’attuazione del principio del pluralismo istituzionale in Italia: gli anni Novanta e il decentramento</vt:lpstr>
      <vt:lpstr>La storia dell’attuazione del principio del pluralismo istituzionale in Italia: la fase delle riforme costituzionali</vt:lpstr>
      <vt:lpstr>Le novità della legge costituzionale  n. 1/1999</vt:lpstr>
      <vt:lpstr>Alcuni sviluppi legislativi successivi</vt:lpstr>
      <vt:lpstr>La storia dell’attuazione del principio del pluralismo istituzionale in Italia: la fase delle riforme costituzionali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Pluralismo istituzionale e sussidiarietà</dc:title>
  <dc:creator>Angioletta Sperti</dc:creator>
  <cp:lastModifiedBy>Angioletta Sperti</cp:lastModifiedBy>
  <cp:revision>37</cp:revision>
  <dcterms:created xsi:type="dcterms:W3CDTF">2014-04-25T16:00:59Z</dcterms:created>
  <dcterms:modified xsi:type="dcterms:W3CDTF">2014-04-27T12:16:15Z</dcterms:modified>
</cp:coreProperties>
</file>