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31"/>
  </p:notesMasterIdLst>
  <p:sldIdLst>
    <p:sldId id="259"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714" autoAdjust="0"/>
  </p:normalViewPr>
  <p:slideViewPr>
    <p:cSldViewPr>
      <p:cViewPr>
        <p:scale>
          <a:sx n="54" d="100"/>
          <a:sy n="54" d="100"/>
        </p:scale>
        <p:origin x="-1614" y="-5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DFF095-3EFB-48EA-A1C1-DF3D56AB5545}" type="datetimeFigureOut">
              <a:rPr lang="it-IT" smtClean="0"/>
              <a:t>17/03/2014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CBAE34-F09C-402B-9A15-3C05A63BD887}" type="slidenum">
              <a:rPr lang="it-IT" smtClean="0"/>
              <a:t>‹N›</a:t>
            </a:fld>
            <a:endParaRPr lang="it-IT"/>
          </a:p>
        </p:txBody>
      </p:sp>
    </p:spTree>
    <p:extLst>
      <p:ext uri="{BB962C8B-B14F-4D97-AF65-F5344CB8AC3E}">
        <p14:creationId xmlns:p14="http://schemas.microsoft.com/office/powerpoint/2010/main" val="1438373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Connettore 1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olo 28"/>
          <p:cNvSpPr>
            <a:spLocks noGrp="1"/>
          </p:cNvSpPr>
          <p:nvPr>
            <p:ph type="ctrTitle"/>
          </p:nvPr>
        </p:nvSpPr>
        <p:spPr>
          <a:xfrm>
            <a:off x="381000" y="4853411"/>
            <a:ext cx="8458200" cy="1222375"/>
          </a:xfrm>
        </p:spPr>
        <p:txBody>
          <a:bodyPr anchor="t"/>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16" name="Segnaposto data 15"/>
          <p:cNvSpPr>
            <a:spLocks noGrp="1"/>
          </p:cNvSpPr>
          <p:nvPr>
            <p:ph type="dt" sz="half" idx="10"/>
          </p:nvPr>
        </p:nvSpPr>
        <p:spPr/>
        <p:txBody>
          <a:bodyPr/>
          <a:lstStyle/>
          <a:p>
            <a:fld id="{D4F9F922-A0B3-47CD-A9A1-33157164E426}" type="datetime1">
              <a:rPr lang="en-US" smtClean="0">
                <a:uFillTx/>
              </a:rPr>
              <a:t>3/17/2014</a:t>
            </a:fld>
            <a:endParaRPr lang="en-US">
              <a:uFillTx/>
            </a:endParaRPr>
          </a:p>
        </p:txBody>
      </p:sp>
      <p:sp>
        <p:nvSpPr>
          <p:cNvPr id="2" name="Segnaposto piè di pagina 1"/>
          <p:cNvSpPr>
            <a:spLocks noGrp="1"/>
          </p:cNvSpPr>
          <p:nvPr>
            <p:ph type="ftr" sz="quarter" idx="11"/>
          </p:nvPr>
        </p:nvSpPr>
        <p:spPr/>
        <p:txBody>
          <a:bodyPr/>
          <a:lstStyle/>
          <a:p>
            <a:r>
              <a:rPr lang="en-US" smtClean="0">
                <a:uFillTx/>
              </a:rPr>
              <a:t>Dott.ssa Cristina Baronti</a:t>
            </a:r>
            <a:endParaRPr lang="en-US">
              <a:uFillTx/>
            </a:endParaRPr>
          </a:p>
        </p:txBody>
      </p:sp>
      <p:sp>
        <p:nvSpPr>
          <p:cNvPr id="15" name="Segnaposto numero diapositiva 14"/>
          <p:cNvSpPr>
            <a:spLocks noGrp="1"/>
          </p:cNvSpPr>
          <p:nvPr>
            <p:ph type="sldNum" sz="quarter" idx="12"/>
          </p:nvPr>
        </p:nvSpPr>
        <p:spPr>
          <a:xfrm>
            <a:off x="8229600" y="6473952"/>
            <a:ext cx="758952" cy="246888"/>
          </a:xfrm>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98F3AA76-77BA-4D92-9B04-155C5C30EF04}" type="datetime1">
              <a:rPr lang="en-US" smtClean="0">
                <a:uFillTx/>
              </a:rPr>
              <a:t>3/17/2014</a:t>
            </a:fld>
            <a:endParaRPr lang="en-US">
              <a:uFillTx/>
            </a:endParaRPr>
          </a:p>
        </p:txBody>
      </p:sp>
      <p:sp>
        <p:nvSpPr>
          <p:cNvPr id="5" name="Segnaposto piè di pagina 4"/>
          <p:cNvSpPr>
            <a:spLocks noGrp="1"/>
          </p:cNvSpPr>
          <p:nvPr>
            <p:ph type="ftr" sz="quarter" idx="11"/>
          </p:nvPr>
        </p:nvSpPr>
        <p:spPr/>
        <p:txBody>
          <a:bodyPr/>
          <a:lstStyle/>
          <a:p>
            <a:r>
              <a:rPr lang="en-US" smtClean="0">
                <a:uFillTx/>
              </a:rPr>
              <a:t>Dott.ssa Cristina Baronti</a:t>
            </a:r>
            <a:endParaRPr lang="en-US">
              <a:uFillTx/>
            </a:endParaRPr>
          </a:p>
        </p:txBody>
      </p:sp>
      <p:sp>
        <p:nvSpPr>
          <p:cNvPr id="6" name="Segnaposto numero diapositiva 5"/>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549276"/>
            <a:ext cx="18288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549276"/>
            <a:ext cx="62484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36F7F1E-9A0B-492C-836B-A1C5A9EF3680}" type="datetime1">
              <a:rPr lang="en-US" smtClean="0">
                <a:uFillTx/>
              </a:rPr>
              <a:t>3/17/2014</a:t>
            </a:fld>
            <a:endParaRPr lang="en-US">
              <a:uFillTx/>
            </a:endParaRPr>
          </a:p>
        </p:txBody>
      </p:sp>
      <p:sp>
        <p:nvSpPr>
          <p:cNvPr id="5" name="Segnaposto piè di pagina 4"/>
          <p:cNvSpPr>
            <a:spLocks noGrp="1"/>
          </p:cNvSpPr>
          <p:nvPr>
            <p:ph type="ftr" sz="quarter" idx="11"/>
          </p:nvPr>
        </p:nvSpPr>
        <p:spPr/>
        <p:txBody>
          <a:bodyPr/>
          <a:lstStyle/>
          <a:p>
            <a:r>
              <a:rPr lang="en-US" smtClean="0">
                <a:uFillTx/>
              </a:rPr>
              <a:t>Dott.ssa Cristina Baronti</a:t>
            </a:r>
            <a:endParaRPr lang="en-US">
              <a:uFillTx/>
            </a:endParaRPr>
          </a:p>
        </p:txBody>
      </p:sp>
      <p:sp>
        <p:nvSpPr>
          <p:cNvPr id="6" name="Segnaposto numero diapositiva 5"/>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2" name="Titolo 21"/>
          <p:cNvSpPr>
            <a:spLocks noGrp="1"/>
          </p:cNvSpPr>
          <p:nvPr>
            <p:ph type="title"/>
          </p:nvPr>
        </p:nvSpPr>
        <p:spPr/>
        <p:txBody>
          <a:bodyPr/>
          <a:lstStyle/>
          <a:p>
            <a:r>
              <a:rPr kumimoji="0" lang="it-IT" smtClean="0"/>
              <a:t>Fare clic per modificare lo stile del titolo</a:t>
            </a:r>
            <a:endParaRPr kumimoji="0" lang="en-US"/>
          </a:p>
        </p:txBody>
      </p:sp>
      <p:sp>
        <p:nvSpPr>
          <p:cNvPr id="27" name="Segnaposto contenuto 26"/>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Segnaposto data 24"/>
          <p:cNvSpPr>
            <a:spLocks noGrp="1"/>
          </p:cNvSpPr>
          <p:nvPr>
            <p:ph type="dt" sz="half" idx="10"/>
          </p:nvPr>
        </p:nvSpPr>
        <p:spPr/>
        <p:txBody>
          <a:bodyPr/>
          <a:lstStyle/>
          <a:p>
            <a:fld id="{18A24D99-8304-4FB3-9A59-65FCD6D4E803}" type="datetime1">
              <a:rPr lang="en-US" smtClean="0">
                <a:uFillTx/>
              </a:rPr>
              <a:t>3/17/2014</a:t>
            </a:fld>
            <a:endParaRPr lang="en-US">
              <a:uFillTx/>
            </a:endParaRPr>
          </a:p>
        </p:txBody>
      </p:sp>
      <p:sp>
        <p:nvSpPr>
          <p:cNvPr id="19" name="Segnaposto piè di pagina 18"/>
          <p:cNvSpPr>
            <a:spLocks noGrp="1"/>
          </p:cNvSpPr>
          <p:nvPr>
            <p:ph type="ftr" sz="quarter" idx="11"/>
          </p:nvPr>
        </p:nvSpPr>
        <p:spPr>
          <a:xfrm>
            <a:off x="3581400" y="76200"/>
            <a:ext cx="2895600" cy="288925"/>
          </a:xfrm>
        </p:spPr>
        <p:txBody>
          <a:bodyPr/>
          <a:lstStyle/>
          <a:p>
            <a:r>
              <a:rPr lang="en-US" smtClean="0">
                <a:uFillTx/>
              </a:rPr>
              <a:t>Dott.ssa Cristina Baronti</a:t>
            </a:r>
            <a:endParaRPr lang="en-US">
              <a:uFillTx/>
            </a:endParaRPr>
          </a:p>
        </p:txBody>
      </p:sp>
      <p:sp>
        <p:nvSpPr>
          <p:cNvPr id="16" name="Segnaposto numero diapositiva 15"/>
          <p:cNvSpPr>
            <a:spLocks noGrp="1"/>
          </p:cNvSpPr>
          <p:nvPr>
            <p:ph type="sldNum" sz="quarter" idx="12"/>
          </p:nvPr>
        </p:nvSpPr>
        <p:spPr>
          <a:xfrm>
            <a:off x="8229600" y="6473952"/>
            <a:ext cx="758952" cy="246888"/>
          </a:xfrm>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2"/>
      </p:bgRef>
    </p:bg>
    <p:spTree>
      <p:nvGrpSpPr>
        <p:cNvPr id="1" name=""/>
        <p:cNvGrpSpPr/>
        <p:nvPr/>
      </p:nvGrpSpPr>
      <p:grpSpPr>
        <a:xfrm>
          <a:off x="0" y="0"/>
          <a:ext cx="0" cy="0"/>
          <a:chOff x="0" y="0"/>
          <a:chExt cx="0" cy="0"/>
        </a:xfrm>
      </p:grpSpPr>
      <p:sp>
        <p:nvSpPr>
          <p:cNvPr id="7" name="Connettore 1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testo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9" name="Segnaposto data 18"/>
          <p:cNvSpPr>
            <a:spLocks noGrp="1"/>
          </p:cNvSpPr>
          <p:nvPr>
            <p:ph type="dt" sz="half" idx="10"/>
          </p:nvPr>
        </p:nvSpPr>
        <p:spPr/>
        <p:txBody>
          <a:bodyPr/>
          <a:lstStyle/>
          <a:p>
            <a:fld id="{A3AEEDF5-9E5C-4418-A475-263DE7C857C8}" type="datetime1">
              <a:rPr lang="en-US" smtClean="0">
                <a:uFillTx/>
              </a:rPr>
              <a:t>3/17/2014</a:t>
            </a:fld>
            <a:endParaRPr lang="en-US">
              <a:uFillTx/>
            </a:endParaRPr>
          </a:p>
        </p:txBody>
      </p:sp>
      <p:sp>
        <p:nvSpPr>
          <p:cNvPr id="11" name="Segnaposto piè di pagina 10"/>
          <p:cNvSpPr>
            <a:spLocks noGrp="1"/>
          </p:cNvSpPr>
          <p:nvPr>
            <p:ph type="ftr" sz="quarter" idx="11"/>
          </p:nvPr>
        </p:nvSpPr>
        <p:spPr/>
        <p:txBody>
          <a:bodyPr/>
          <a:lstStyle/>
          <a:p>
            <a:r>
              <a:rPr lang="en-US" smtClean="0">
                <a:uFillTx/>
              </a:rPr>
              <a:t>Dott.ssa Cristina Baronti</a:t>
            </a:r>
            <a:endParaRPr lang="en-US">
              <a:uFillTx/>
            </a:endParaRPr>
          </a:p>
        </p:txBody>
      </p:sp>
      <p:sp>
        <p:nvSpPr>
          <p:cNvPr id="16" name="Segnaposto numero diapositiva 15"/>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
        <p:nvSpPr>
          <p:cNvPr id="8" name="Titolo 7"/>
          <p:cNvSpPr>
            <a:spLocks noGrp="1"/>
          </p:cNvSpPr>
          <p:nvPr>
            <p:ph type="title"/>
          </p:nvPr>
        </p:nvSpPr>
        <p:spPr>
          <a:xfrm>
            <a:off x="180475" y="2947085"/>
            <a:ext cx="8686800" cy="1184825"/>
          </a:xfrm>
        </p:spPr>
        <p:txBody>
          <a:bodyPr rtlCol="0" anchor="t"/>
          <a:lstStyle>
            <a:lvl1pPr algn="r">
              <a:defRPr/>
            </a:lvl1pPr>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0" name="Titolo 19"/>
          <p:cNvSpPr>
            <a:spLocks noGrp="1"/>
          </p:cNvSpPr>
          <p:nvPr>
            <p:ph type="title"/>
          </p:nvPr>
        </p:nvSpPr>
        <p:spPr>
          <a:xfrm>
            <a:off x="301752" y="457200"/>
            <a:ext cx="8686800" cy="841248"/>
          </a:xfrm>
        </p:spPr>
        <p:txBody>
          <a:bodyPr/>
          <a:lstStyle/>
          <a:p>
            <a:r>
              <a:rPr kumimoji="0" lang="it-IT" smtClean="0"/>
              <a:t>Fare clic per modificare lo stile del titolo</a:t>
            </a:r>
            <a:endParaRPr kumimoji="0" lang="en-US"/>
          </a:p>
        </p:txBody>
      </p:sp>
      <p:sp>
        <p:nvSpPr>
          <p:cNvPr id="14" name="Segnaposto contenuto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0"/>
          </p:nvPr>
        </p:nvSpPr>
        <p:spPr/>
        <p:txBody>
          <a:bodyPr/>
          <a:lstStyle/>
          <a:p>
            <a:fld id="{8591E226-9DFC-4377-BC3D-A5B10B60EFAD}" type="datetime1">
              <a:rPr lang="en-US" smtClean="0">
                <a:uFillTx/>
              </a:rPr>
              <a:t>3/17/2014</a:t>
            </a:fld>
            <a:endParaRPr lang="en-US">
              <a:uFillTx/>
            </a:endParaRPr>
          </a:p>
        </p:txBody>
      </p:sp>
      <p:sp>
        <p:nvSpPr>
          <p:cNvPr id="10" name="Segnaposto piè di pagina 9"/>
          <p:cNvSpPr>
            <a:spLocks noGrp="1"/>
          </p:cNvSpPr>
          <p:nvPr>
            <p:ph type="ftr" sz="quarter" idx="11"/>
          </p:nvPr>
        </p:nvSpPr>
        <p:spPr/>
        <p:txBody>
          <a:bodyPr/>
          <a:lstStyle/>
          <a:p>
            <a:r>
              <a:rPr lang="en-US" smtClean="0">
                <a:uFillTx/>
              </a:rPr>
              <a:t>Dott.ssa Cristina Baronti</a:t>
            </a:r>
            <a:endParaRPr lang="en-US">
              <a:uFillTx/>
            </a:endParaRPr>
          </a:p>
        </p:txBody>
      </p:sp>
      <p:sp>
        <p:nvSpPr>
          <p:cNvPr id="31" name="Segnaposto numero diapositiva 30"/>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9" name="Titolo 28"/>
          <p:cNvSpPr>
            <a:spLocks noGrp="1"/>
          </p:cNvSpPr>
          <p:nvPr>
            <p:ph type="title"/>
          </p:nvPr>
        </p:nvSpPr>
        <p:spPr>
          <a:xfrm>
            <a:off x="304800" y="5410200"/>
            <a:ext cx="8610600" cy="882650"/>
          </a:xfrm>
        </p:spPr>
        <p:txBody>
          <a:bodyPr anchor="ctr"/>
          <a:lstStyle>
            <a:lvl1pPr>
              <a:defRPr/>
            </a:lvl1p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25" name="Segnaposto testo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contenuto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8" name="Segnaposto contenuto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Segnaposto data 9"/>
          <p:cNvSpPr>
            <a:spLocks noGrp="1"/>
          </p:cNvSpPr>
          <p:nvPr>
            <p:ph type="dt" sz="half" idx="10"/>
          </p:nvPr>
        </p:nvSpPr>
        <p:spPr/>
        <p:txBody>
          <a:bodyPr/>
          <a:lstStyle/>
          <a:p>
            <a:fld id="{48524E4F-C6AE-4FD2-85DF-0E4304B92218}" type="datetime1">
              <a:rPr lang="en-US" smtClean="0">
                <a:uFillTx/>
              </a:rPr>
              <a:t>3/17/2014</a:t>
            </a:fld>
            <a:endParaRPr lang="en-US">
              <a:uFillTx/>
            </a:endParaRPr>
          </a:p>
        </p:txBody>
      </p:sp>
      <p:sp>
        <p:nvSpPr>
          <p:cNvPr id="6" name="Segnaposto piè di pagina 5"/>
          <p:cNvSpPr>
            <a:spLocks noGrp="1"/>
          </p:cNvSpPr>
          <p:nvPr>
            <p:ph type="ftr" sz="quarter" idx="11"/>
          </p:nvPr>
        </p:nvSpPr>
        <p:spPr/>
        <p:txBody>
          <a:bodyPr/>
          <a:lstStyle/>
          <a:p>
            <a:r>
              <a:rPr lang="en-US" smtClean="0">
                <a:uFillTx/>
              </a:rPr>
              <a:t>Dott.ssa Cristina Baronti</a:t>
            </a:r>
            <a:endParaRPr lang="en-US">
              <a:uFillTx/>
            </a:endParaRPr>
          </a:p>
        </p:txBody>
      </p:sp>
      <p:sp>
        <p:nvSpPr>
          <p:cNvPr id="7" name="Segnaposto numero diapositiva 6"/>
          <p:cNvSpPr>
            <a:spLocks noGrp="1"/>
          </p:cNvSpPr>
          <p:nvPr>
            <p:ph type="sldNum" sz="quarter" idx="12"/>
          </p:nvPr>
        </p:nvSpPr>
        <p:spPr>
          <a:xfrm>
            <a:off x="8229600" y="6477000"/>
            <a:ext cx="762000" cy="246888"/>
          </a:xfrm>
        </p:spPr>
        <p:txBody>
          <a:bodyPr/>
          <a:lstStyle/>
          <a:p>
            <a:fld id="{8A77175B-A4C1-405A-8636-22CB97793E37}" type="slidenum">
              <a:rPr lang="en-US" smtClean="0">
                <a:uFillTx/>
              </a:rPr>
              <a:pPr/>
              <a:t>‹N›</a:t>
            </a:fld>
            <a:endParaRPr lang="en-US">
              <a:uFillTx/>
            </a:endParaRPr>
          </a:p>
        </p:txBody>
      </p:sp>
      <p:sp>
        <p:nvSpPr>
          <p:cNvPr id="11" name="Connettore 1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0" name="Titolo 29"/>
          <p:cNvSpPr>
            <a:spLocks noGrp="1"/>
          </p:cNvSpPr>
          <p:nvPr>
            <p:ph type="title"/>
          </p:nvPr>
        </p:nvSpPr>
        <p:spPr>
          <a:xfrm>
            <a:off x="301752" y="457200"/>
            <a:ext cx="8686800" cy="841248"/>
          </a:xfrm>
        </p:spPr>
        <p:txBody>
          <a:bodyPr/>
          <a:lstStyle/>
          <a:p>
            <a:r>
              <a:rPr kumimoji="0" lang="it-IT" smtClean="0"/>
              <a:t>Fare clic per modificare lo stile del titolo</a:t>
            </a:r>
            <a:endParaRPr kumimoji="0" lang="en-US"/>
          </a:p>
        </p:txBody>
      </p:sp>
      <p:sp>
        <p:nvSpPr>
          <p:cNvPr id="12" name="Segnaposto data 11"/>
          <p:cNvSpPr>
            <a:spLocks noGrp="1"/>
          </p:cNvSpPr>
          <p:nvPr>
            <p:ph type="dt" sz="half" idx="10"/>
          </p:nvPr>
        </p:nvSpPr>
        <p:spPr/>
        <p:txBody>
          <a:bodyPr/>
          <a:lstStyle/>
          <a:p>
            <a:fld id="{187924EB-076D-4B03-A557-1F7C9C63BCAC}" type="datetime1">
              <a:rPr lang="en-US" smtClean="0">
                <a:uFillTx/>
              </a:rPr>
              <a:t>3/17/2014</a:t>
            </a:fld>
            <a:endParaRPr lang="en-US">
              <a:uFillTx/>
            </a:endParaRPr>
          </a:p>
        </p:txBody>
      </p:sp>
      <p:sp>
        <p:nvSpPr>
          <p:cNvPr id="21" name="Segnaposto piè di pagina 20"/>
          <p:cNvSpPr>
            <a:spLocks noGrp="1"/>
          </p:cNvSpPr>
          <p:nvPr>
            <p:ph type="ftr" sz="quarter" idx="11"/>
          </p:nvPr>
        </p:nvSpPr>
        <p:spPr/>
        <p:txBody>
          <a:bodyPr/>
          <a:lstStyle/>
          <a:p>
            <a:r>
              <a:rPr lang="en-US" smtClean="0">
                <a:uFillTx/>
              </a:rPr>
              <a:t>Dott.ssa Cristina Baronti</a:t>
            </a:r>
            <a:endParaRPr lang="en-US">
              <a:uFillTx/>
            </a:endParaRPr>
          </a:p>
        </p:txBody>
      </p:sp>
      <p:sp>
        <p:nvSpPr>
          <p:cNvPr id="6" name="Segnaposto numero diapositiva 5"/>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42323625-97DB-4EF0-8290-E77529902094}" type="datetime1">
              <a:rPr lang="en-US" smtClean="0">
                <a:uFillTx/>
              </a:rPr>
              <a:t>3/17/2014</a:t>
            </a:fld>
            <a:endParaRPr lang="en-US">
              <a:uFillTx/>
            </a:endParaRPr>
          </a:p>
        </p:txBody>
      </p:sp>
      <p:sp>
        <p:nvSpPr>
          <p:cNvPr id="24" name="Segnaposto piè di pagina 23"/>
          <p:cNvSpPr>
            <a:spLocks noGrp="1"/>
          </p:cNvSpPr>
          <p:nvPr>
            <p:ph type="ftr" sz="quarter" idx="11"/>
          </p:nvPr>
        </p:nvSpPr>
        <p:spPr/>
        <p:txBody>
          <a:bodyPr/>
          <a:lstStyle/>
          <a:p>
            <a:r>
              <a:rPr lang="en-US" smtClean="0">
                <a:uFillTx/>
              </a:rPr>
              <a:t>Dott.ssa Cristina Baronti</a:t>
            </a:r>
            <a:endParaRPr lang="en-US">
              <a:uFillTx/>
            </a:endParaRPr>
          </a:p>
        </p:txBody>
      </p:sp>
      <p:sp>
        <p:nvSpPr>
          <p:cNvPr id="7" name="Segnaposto numero diapositiva 6"/>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Connettore 1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olo 11"/>
          <p:cNvSpPr>
            <a:spLocks noGrp="1"/>
          </p:cNvSpPr>
          <p:nvPr>
            <p:ph type="title"/>
          </p:nvPr>
        </p:nvSpPr>
        <p:spPr>
          <a:xfrm>
            <a:off x="457200" y="5486400"/>
            <a:ext cx="8458200" cy="520700"/>
          </a:xfrm>
        </p:spPr>
        <p:txBody>
          <a:bodyPr anchor="ctr"/>
          <a:lstStyle>
            <a:lvl1pPr algn="l">
              <a:buNone/>
              <a:defRPr sz="2000" b="1"/>
            </a:lvl1pPr>
          </a:lstStyle>
          <a:p>
            <a:r>
              <a:rPr kumimoji="0" lang="it-IT" smtClean="0"/>
              <a:t>Fare clic per modificare lo stile del titolo</a:t>
            </a:r>
            <a:endParaRPr kumimoji="0" lang="en-US"/>
          </a:p>
        </p:txBody>
      </p:sp>
      <p:sp>
        <p:nvSpPr>
          <p:cNvPr id="26" name="Segnaposto testo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14" name="Segnaposto contenuto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Segnaposto data 24"/>
          <p:cNvSpPr>
            <a:spLocks noGrp="1"/>
          </p:cNvSpPr>
          <p:nvPr>
            <p:ph type="dt" sz="half" idx="10"/>
          </p:nvPr>
        </p:nvSpPr>
        <p:spPr/>
        <p:txBody>
          <a:bodyPr/>
          <a:lstStyle/>
          <a:p>
            <a:fld id="{5145EC3E-823A-4EC6-B0D6-B27575933BD1}" type="datetime1">
              <a:rPr lang="en-US" smtClean="0">
                <a:uFillTx/>
              </a:rPr>
              <a:t>3/17/2014</a:t>
            </a:fld>
            <a:endParaRPr lang="en-US">
              <a:uFillTx/>
            </a:endParaRPr>
          </a:p>
        </p:txBody>
      </p:sp>
      <p:sp>
        <p:nvSpPr>
          <p:cNvPr id="29" name="Segnaposto piè di pagina 28"/>
          <p:cNvSpPr>
            <a:spLocks noGrp="1"/>
          </p:cNvSpPr>
          <p:nvPr>
            <p:ph type="ftr" sz="quarter" idx="11"/>
          </p:nvPr>
        </p:nvSpPr>
        <p:spPr/>
        <p:txBody>
          <a:bodyPr/>
          <a:lstStyle/>
          <a:p>
            <a:r>
              <a:rPr lang="en-US" smtClean="0">
                <a:uFillTx/>
              </a:rPr>
              <a:t>Dott.ssa Cristina Baronti</a:t>
            </a:r>
            <a:endParaRPr lang="en-US">
              <a:uFillTx/>
            </a:endParaRPr>
          </a:p>
        </p:txBody>
      </p:sp>
      <p:sp>
        <p:nvSpPr>
          <p:cNvPr id="7" name="Segnaposto numero diapositiva 6"/>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3" name="Segnaposto immagin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it-IT" smtClean="0"/>
              <a:t>Fare clic sull'icona per inserire un'immagine</a:t>
            </a:r>
            <a:endParaRPr kumimoji="0" lang="en-US" dirty="0"/>
          </a:p>
        </p:txBody>
      </p:sp>
      <p:sp>
        <p:nvSpPr>
          <p:cNvPr id="7" name="Segnaposto data 6"/>
          <p:cNvSpPr>
            <a:spLocks noGrp="1"/>
          </p:cNvSpPr>
          <p:nvPr>
            <p:ph type="dt" sz="half" idx="10"/>
          </p:nvPr>
        </p:nvSpPr>
        <p:spPr/>
        <p:txBody>
          <a:bodyPr/>
          <a:lstStyle/>
          <a:p>
            <a:fld id="{BADD78AF-7945-420B-9173-2A0A27CAC698}" type="datetime1">
              <a:rPr lang="en-US" smtClean="0">
                <a:uFillTx/>
              </a:rPr>
              <a:t>3/17/2014</a:t>
            </a:fld>
            <a:endParaRPr lang="en-US">
              <a:uFillTx/>
            </a:endParaRPr>
          </a:p>
        </p:txBody>
      </p:sp>
      <p:sp>
        <p:nvSpPr>
          <p:cNvPr id="5" name="Segnaposto piè di pagina 4"/>
          <p:cNvSpPr>
            <a:spLocks noGrp="1"/>
          </p:cNvSpPr>
          <p:nvPr>
            <p:ph type="ftr" sz="quarter" idx="11"/>
          </p:nvPr>
        </p:nvSpPr>
        <p:spPr/>
        <p:txBody>
          <a:bodyPr/>
          <a:lstStyle/>
          <a:p>
            <a:r>
              <a:rPr lang="en-US" smtClean="0">
                <a:uFillTx/>
              </a:rPr>
              <a:t>Dott.ssa Cristina Baronti</a:t>
            </a:r>
            <a:endParaRPr lang="en-US">
              <a:uFillTx/>
            </a:endParaRPr>
          </a:p>
        </p:txBody>
      </p:sp>
      <p:sp>
        <p:nvSpPr>
          <p:cNvPr id="31" name="Segnaposto numero diapositiva 30"/>
          <p:cNvSpPr>
            <a:spLocks noGrp="1"/>
          </p:cNvSpPr>
          <p:nvPr>
            <p:ph type="sldNum" sz="quarter" idx="12"/>
          </p:nvPr>
        </p:nvSpPr>
        <p:spPr/>
        <p:txBody>
          <a:bodyPr/>
          <a:lstStyle/>
          <a:p>
            <a:fld id="{8A77175B-A4C1-405A-8636-22CB97793E37}" type="slidenum">
              <a:rPr lang="en-US" smtClean="0">
                <a:uFillTx/>
              </a:rPr>
              <a:pPr/>
              <a:t>‹N›</a:t>
            </a:fld>
            <a:endParaRPr lang="en-US">
              <a:uFillTx/>
            </a:endParaRPr>
          </a:p>
        </p:txBody>
      </p:sp>
      <p:sp>
        <p:nvSpPr>
          <p:cNvPr id="17" name="Titolo 16"/>
          <p:cNvSpPr>
            <a:spLocks noGrp="1"/>
          </p:cNvSpPr>
          <p:nvPr>
            <p:ph type="title"/>
          </p:nvPr>
        </p:nvSpPr>
        <p:spPr>
          <a:xfrm>
            <a:off x="381000" y="4993760"/>
            <a:ext cx="5867400" cy="522288"/>
          </a:xfrm>
        </p:spPr>
        <p:txBody>
          <a:bodyPr anchor="ctr"/>
          <a:lstStyle>
            <a:lvl1pPr algn="l">
              <a:buNone/>
              <a:defRPr sz="2000" b="1"/>
            </a:lvl1pPr>
          </a:lstStyle>
          <a:p>
            <a:r>
              <a:rPr kumimoji="0" lang="it-IT" smtClean="0"/>
              <a:t>Fare clic per modificare lo stile del titolo</a:t>
            </a:r>
            <a:endParaRPr kumimoji="0" lang="en-US"/>
          </a:p>
        </p:txBody>
      </p:sp>
      <p:sp>
        <p:nvSpPr>
          <p:cNvPr id="26" name="Segnaposto testo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ttore 1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gnaposto testo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1" name="Segnaposto data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E077D84-68C3-4C59-B610-C31B48BE4A91}" type="datetime1">
              <a:rPr lang="en-US" smtClean="0">
                <a:uFillTx/>
              </a:rPr>
              <a:t>3/17/2014</a:t>
            </a:fld>
            <a:endParaRPr lang="en-US">
              <a:uFillTx/>
            </a:endParaRPr>
          </a:p>
        </p:txBody>
      </p:sp>
      <p:sp>
        <p:nvSpPr>
          <p:cNvPr id="28" name="Segnaposto piè di pagina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uFillTx/>
              </a:rPr>
              <a:t>Dott.ssa Cristina Baronti</a:t>
            </a:r>
            <a:endParaRPr lang="en-US">
              <a:uFillTx/>
            </a:endParaRPr>
          </a:p>
        </p:txBody>
      </p:sp>
      <p:sp>
        <p:nvSpPr>
          <p:cNvPr id="5" name="Segnaposto numero diapositiva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A77175B-A4C1-405A-8636-22CB97793E37}" type="slidenum">
              <a:rPr lang="en-US" smtClean="0">
                <a:uFillTx/>
              </a:rPr>
              <a:pPr/>
              <a:t>‹N›</a:t>
            </a:fld>
            <a:endParaRPr lang="en-US">
              <a:uFillTx/>
            </a:endParaRPr>
          </a:p>
        </p:txBody>
      </p:sp>
      <p:sp>
        <p:nvSpPr>
          <p:cNvPr id="10" name="Segnaposto titolo 9"/>
          <p:cNvSpPr>
            <a:spLocks noGrp="1"/>
          </p:cNvSpPr>
          <p:nvPr>
            <p:ph type="title"/>
          </p:nvPr>
        </p:nvSpPr>
        <p:spPr>
          <a:xfrm>
            <a:off x="304800" y="457200"/>
            <a:ext cx="8686800" cy="838200"/>
          </a:xfrm>
          <a:prstGeom prst="rect">
            <a:avLst/>
          </a:prstGeom>
        </p:spPr>
        <p:txBody>
          <a:bodyPr vert="horz" anchor="ctr">
            <a:normAutofit/>
          </a:bodyPr>
          <a:lstStyle/>
          <a:p>
            <a:r>
              <a:rPr kumimoji="0" lang="it-IT" smtClean="0"/>
              <a:t>Fare clic per modificare lo stile del titolo</a:t>
            </a:r>
            <a:endParaRPr kumimoji="0" lang="en-US"/>
          </a:p>
        </p:txBody>
      </p:sp>
      <p:sp>
        <p:nvSpPr>
          <p:cNvPr id="9" name="Connettore 1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ttore 1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sldNum="0"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4294967294"/>
          <p:cNvSpPr>
            <a:spLocks noGrp="1"/>
          </p:cNvSpPr>
          <p:nvPr>
            <p:ph type="ctrTitle"/>
          </p:nvPr>
        </p:nvSpPr>
        <p:spPr/>
        <p:txBody>
          <a:bodyPr>
            <a:normAutofit/>
          </a:bodyPr>
          <a:lstStyle/>
          <a:p>
            <a:r>
              <a:rPr>
                <a:uFillTx/>
              </a:rPr>
              <a:t>Disagio diversità disabilità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BES – Bisogni Educativi Speciali</a:t>
            </a:r>
            <a:endParaRPr lang="it-IT" dirty="0"/>
          </a:p>
        </p:txBody>
      </p:sp>
      <p:sp>
        <p:nvSpPr>
          <p:cNvPr id="3" name="Segnaposto contenuto 2"/>
          <p:cNvSpPr>
            <a:spLocks noGrp="1"/>
          </p:cNvSpPr>
          <p:nvPr>
            <p:ph idx="1"/>
          </p:nvPr>
        </p:nvSpPr>
        <p:spPr>
          <a:xfrm>
            <a:off x="304800" y="1371600"/>
            <a:ext cx="8686800" cy="5029200"/>
          </a:xfrm>
        </p:spPr>
        <p:txBody>
          <a:bodyPr>
            <a:normAutofit fontScale="55000" lnSpcReduction="20000"/>
          </a:bodyPr>
          <a:lstStyle/>
          <a:p>
            <a:r>
              <a:rPr lang="it-IT" dirty="0">
                <a:solidFill>
                  <a:srgbClr val="222222"/>
                </a:solidFill>
                <a:latin typeface="arial"/>
              </a:rPr>
              <a:t>L’alunno che “avverte” di non essere in grado di leggere in modo funzionale allo studio e all’apprendimento delle varie materie di studio prova un profondo disagio anche nella comunicazione e nella relazione con gli adulti e con i coetanei; </a:t>
            </a:r>
            <a:endParaRPr lang="it-IT" dirty="0" smtClean="0">
              <a:solidFill>
                <a:srgbClr val="222222"/>
              </a:solidFill>
              <a:latin typeface="arial"/>
            </a:endParaRPr>
          </a:p>
          <a:p>
            <a:r>
              <a:rPr lang="it-IT" dirty="0" smtClean="0">
                <a:solidFill>
                  <a:srgbClr val="222222"/>
                </a:solidFill>
                <a:latin typeface="arial"/>
              </a:rPr>
              <a:t>spesso </a:t>
            </a:r>
            <a:r>
              <a:rPr lang="it-IT" dirty="0">
                <a:solidFill>
                  <a:srgbClr val="222222"/>
                </a:solidFill>
                <a:latin typeface="arial"/>
              </a:rPr>
              <a:t>“nasconde” o “camuffa” questo disagio </a:t>
            </a:r>
            <a:r>
              <a:rPr lang="it-IT" dirty="0" smtClean="0">
                <a:solidFill>
                  <a:srgbClr val="222222"/>
                </a:solidFill>
                <a:latin typeface="arial"/>
              </a:rPr>
              <a:t>con</a:t>
            </a:r>
          </a:p>
          <a:p>
            <a:pPr lvl="1"/>
            <a:r>
              <a:rPr lang="it-IT" dirty="0" smtClean="0">
                <a:solidFill>
                  <a:srgbClr val="222222"/>
                </a:solidFill>
                <a:latin typeface="arial"/>
              </a:rPr>
              <a:t>comportamenti </a:t>
            </a:r>
            <a:r>
              <a:rPr lang="it-IT" dirty="0">
                <a:solidFill>
                  <a:srgbClr val="222222"/>
                </a:solidFill>
                <a:latin typeface="arial"/>
              </a:rPr>
              <a:t>provocatori</a:t>
            </a:r>
            <a:r>
              <a:rPr lang="it-IT" dirty="0" smtClean="0">
                <a:solidFill>
                  <a:srgbClr val="222222"/>
                </a:solidFill>
                <a:latin typeface="arial"/>
              </a:rPr>
              <a:t>;</a:t>
            </a:r>
          </a:p>
          <a:p>
            <a:pPr lvl="1"/>
            <a:r>
              <a:rPr lang="it-IT" dirty="0" smtClean="0">
                <a:solidFill>
                  <a:srgbClr val="222222"/>
                </a:solidFill>
                <a:latin typeface="arial"/>
              </a:rPr>
              <a:t> </a:t>
            </a:r>
            <a:r>
              <a:rPr lang="it-IT" dirty="0">
                <a:solidFill>
                  <a:srgbClr val="222222"/>
                </a:solidFill>
                <a:latin typeface="arial"/>
              </a:rPr>
              <a:t>oppure è disattento, </a:t>
            </a:r>
            <a:endParaRPr lang="it-IT" dirty="0" smtClean="0">
              <a:solidFill>
                <a:srgbClr val="222222"/>
              </a:solidFill>
              <a:latin typeface="arial"/>
            </a:endParaRPr>
          </a:p>
          <a:p>
            <a:pPr lvl="1"/>
            <a:r>
              <a:rPr lang="it-IT" dirty="0" smtClean="0">
                <a:solidFill>
                  <a:srgbClr val="222222"/>
                </a:solidFill>
                <a:latin typeface="arial"/>
              </a:rPr>
              <a:t>agitato,</a:t>
            </a:r>
          </a:p>
          <a:p>
            <a:pPr lvl="1"/>
            <a:r>
              <a:rPr lang="it-IT" dirty="0" smtClean="0">
                <a:solidFill>
                  <a:srgbClr val="222222"/>
                </a:solidFill>
                <a:latin typeface="arial"/>
              </a:rPr>
              <a:t>disturba </a:t>
            </a:r>
            <a:r>
              <a:rPr lang="it-IT" dirty="0">
                <a:solidFill>
                  <a:srgbClr val="222222"/>
                </a:solidFill>
                <a:latin typeface="arial"/>
              </a:rPr>
              <a:t>il normale svolgimento delle lezioni. </a:t>
            </a:r>
            <a:endParaRPr lang="it-IT" dirty="0" smtClean="0">
              <a:solidFill>
                <a:srgbClr val="222222"/>
              </a:solidFill>
              <a:latin typeface="arial"/>
            </a:endParaRPr>
          </a:p>
          <a:p>
            <a:pPr lvl="1"/>
            <a:endParaRPr lang="it-IT" dirty="0" smtClean="0">
              <a:solidFill>
                <a:srgbClr val="222222"/>
              </a:solidFill>
              <a:latin typeface="arial"/>
            </a:endParaRPr>
          </a:p>
          <a:p>
            <a:r>
              <a:rPr lang="it-IT" dirty="0">
                <a:solidFill>
                  <a:srgbClr val="222222"/>
                </a:solidFill>
                <a:latin typeface="arial"/>
              </a:rPr>
              <a:t>A</a:t>
            </a:r>
            <a:r>
              <a:rPr lang="it-IT" dirty="0" smtClean="0">
                <a:solidFill>
                  <a:srgbClr val="222222"/>
                </a:solidFill>
                <a:latin typeface="arial"/>
              </a:rPr>
              <a:t>d </a:t>
            </a:r>
            <a:r>
              <a:rPr lang="it-IT" dirty="0">
                <a:solidFill>
                  <a:srgbClr val="222222"/>
                </a:solidFill>
                <a:latin typeface="arial"/>
              </a:rPr>
              <a:t>un’osservazione superficiale questi comportamenti ed atteggiamenti vengono attribuiti a scarso interesse, svogliatezza, basso livello di autostima. </a:t>
            </a:r>
            <a:endParaRPr lang="it-IT" dirty="0" smtClean="0">
              <a:solidFill>
                <a:srgbClr val="222222"/>
              </a:solidFill>
              <a:latin typeface="arial"/>
            </a:endParaRPr>
          </a:p>
          <a:p>
            <a:endParaRPr lang="it-IT" dirty="0">
              <a:solidFill>
                <a:srgbClr val="222222"/>
              </a:solidFill>
              <a:latin typeface="arial"/>
            </a:endParaRPr>
          </a:p>
          <a:p>
            <a:r>
              <a:rPr lang="it-IT" dirty="0" smtClean="0">
                <a:solidFill>
                  <a:srgbClr val="222222"/>
                </a:solidFill>
                <a:latin typeface="arial"/>
              </a:rPr>
              <a:t>Inoltre piò verificarsi che </a:t>
            </a:r>
            <a:r>
              <a:rPr lang="it-IT" dirty="0">
                <a:solidFill>
                  <a:srgbClr val="222222"/>
                </a:solidFill>
                <a:latin typeface="arial"/>
              </a:rPr>
              <a:t>l’alunno non </a:t>
            </a:r>
            <a:r>
              <a:rPr lang="it-IT" dirty="0" smtClean="0">
                <a:solidFill>
                  <a:srgbClr val="222222"/>
                </a:solidFill>
                <a:latin typeface="arial"/>
              </a:rPr>
              <a:t>venga </a:t>
            </a:r>
            <a:r>
              <a:rPr lang="it-IT" dirty="0">
                <a:solidFill>
                  <a:srgbClr val="222222"/>
                </a:solidFill>
                <a:latin typeface="arial"/>
              </a:rPr>
              <a:t>posto nella condizione – sia da parte dei docenti sia da parte dei compagni (che molte volte lo deridono) – di manifestare la reale condizione che sta </a:t>
            </a:r>
            <a:r>
              <a:rPr lang="it-IT" dirty="0" smtClean="0">
                <a:solidFill>
                  <a:srgbClr val="222222"/>
                </a:solidFill>
                <a:latin typeface="arial"/>
              </a:rPr>
              <a:t>vivendo correndo il rischio che </a:t>
            </a:r>
            <a:r>
              <a:rPr lang="it-IT" dirty="0">
                <a:solidFill>
                  <a:srgbClr val="222222"/>
                </a:solidFill>
                <a:latin typeface="arial"/>
              </a:rPr>
              <a:t>tale comportamento e </a:t>
            </a:r>
            <a:r>
              <a:rPr lang="it-IT" dirty="0" smtClean="0">
                <a:solidFill>
                  <a:srgbClr val="222222"/>
                </a:solidFill>
                <a:latin typeface="arial"/>
              </a:rPr>
              <a:t>tale </a:t>
            </a:r>
            <a:r>
              <a:rPr lang="it-IT" dirty="0">
                <a:solidFill>
                  <a:srgbClr val="222222"/>
                </a:solidFill>
                <a:latin typeface="arial"/>
              </a:rPr>
              <a:t>situazione </a:t>
            </a:r>
            <a:r>
              <a:rPr lang="it-IT" dirty="0" smtClean="0">
                <a:solidFill>
                  <a:srgbClr val="222222"/>
                </a:solidFill>
                <a:latin typeface="arial"/>
              </a:rPr>
              <a:t>portino l’alunno ad isolarsi </a:t>
            </a:r>
            <a:r>
              <a:rPr lang="it-IT" dirty="0">
                <a:solidFill>
                  <a:srgbClr val="222222"/>
                </a:solidFill>
                <a:latin typeface="arial"/>
              </a:rPr>
              <a:t>dal contesto-classe fino ad abbandonare gli studi.</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34264512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1219200"/>
            <a:ext cx="8686800" cy="5486400"/>
          </a:xfrm>
        </p:spPr>
        <p:txBody>
          <a:bodyPr>
            <a:normAutofit fontScale="62500" lnSpcReduction="20000"/>
          </a:bodyPr>
          <a:lstStyle/>
          <a:p>
            <a:r>
              <a:rPr lang="it-IT" dirty="0">
                <a:solidFill>
                  <a:srgbClr val="222222"/>
                </a:solidFill>
                <a:latin typeface="arial"/>
              </a:rPr>
              <a:t>Gli alunni che presentano queste e altre difficoltà, ma che non sono “certificati” vengono identificati con l’acronimo BES (Bisogni Educativi Speciali) con il quale si indica </a:t>
            </a:r>
            <a:endParaRPr lang="it-IT" dirty="0" smtClean="0">
              <a:solidFill>
                <a:srgbClr val="222222"/>
              </a:solidFill>
              <a:latin typeface="arial"/>
            </a:endParaRPr>
          </a:p>
          <a:p>
            <a:pPr algn="ctr"/>
            <a:r>
              <a:rPr lang="it-IT" dirty="0" smtClean="0">
                <a:solidFill>
                  <a:srgbClr val="222222"/>
                </a:solidFill>
                <a:latin typeface="arial"/>
              </a:rPr>
              <a:t>«</a:t>
            </a:r>
            <a:r>
              <a:rPr lang="it-IT" dirty="0">
                <a:solidFill>
                  <a:srgbClr val="222222"/>
                </a:solidFill>
                <a:latin typeface="arial"/>
              </a:rPr>
              <a:t>una qualsiasi difficoltà evolutiva in ambito educativo ed </a:t>
            </a:r>
            <a:r>
              <a:rPr lang="it-IT" dirty="0" err="1">
                <a:solidFill>
                  <a:srgbClr val="222222"/>
                </a:solidFill>
                <a:latin typeface="arial"/>
              </a:rPr>
              <a:t>apprenditivo</a:t>
            </a:r>
            <a:r>
              <a:rPr lang="it-IT" dirty="0">
                <a:solidFill>
                  <a:srgbClr val="222222"/>
                </a:solidFill>
                <a:latin typeface="arial"/>
              </a:rPr>
              <a:t> ,espressa in funzionamento (nei vari ambiti della salute secondo il modello ICF dell’Organizzazione mondiale della sanità) problematico anche per il soggetto, in termini di danno, ostacolo o stigma sociale, indipendentemente dall’eziologia e che necessita di educazione speciale individualizzata</a:t>
            </a:r>
            <a:r>
              <a:rPr lang="it-IT" dirty="0" smtClean="0">
                <a:solidFill>
                  <a:srgbClr val="222222"/>
                </a:solidFill>
                <a:latin typeface="arial"/>
              </a:rPr>
              <a:t>»</a:t>
            </a:r>
            <a:r>
              <a:rPr lang="it-IT" dirty="0"/>
              <a:t/>
            </a:r>
            <a:br>
              <a:rPr lang="it-IT" dirty="0"/>
            </a:br>
            <a:r>
              <a:rPr lang="it-IT" dirty="0"/>
              <a:t/>
            </a:r>
            <a:br>
              <a:rPr lang="it-IT" dirty="0"/>
            </a:br>
            <a:r>
              <a:rPr lang="it-IT" dirty="0">
                <a:solidFill>
                  <a:srgbClr val="222222"/>
                </a:solidFill>
                <a:latin typeface="arial"/>
              </a:rPr>
              <a:t>Definire e ricercare i Bisogni Educativi Speciali non significa “fabbricare” alunni diversi per poi emarginarli o discriminarli in qualche modo. Significa rendersi conto delle varie difficoltà, grandi e piccole, per sapervi rispondere in modo adeguato (</a:t>
            </a:r>
            <a:r>
              <a:rPr lang="it-IT" dirty="0" err="1">
                <a:solidFill>
                  <a:srgbClr val="222222"/>
                </a:solidFill>
                <a:latin typeface="arial"/>
              </a:rPr>
              <a:t>Janes</a:t>
            </a:r>
            <a:r>
              <a:rPr lang="it-IT" dirty="0">
                <a:solidFill>
                  <a:srgbClr val="222222"/>
                </a:solidFill>
                <a:latin typeface="arial"/>
              </a:rPr>
              <a:t> 2005).</a:t>
            </a:r>
            <a:r>
              <a:rPr lang="it-IT" dirty="0"/>
              <a:t/>
            </a:r>
            <a:br>
              <a:rPr lang="it-IT" dirty="0"/>
            </a:br>
            <a:r>
              <a:rPr lang="it-IT" dirty="0"/>
              <a:t/>
            </a:r>
            <a:br>
              <a:rPr lang="it-IT" dirty="0"/>
            </a:br>
            <a:r>
              <a:rPr lang="it-IT" dirty="0">
                <a:solidFill>
                  <a:srgbClr val="222222"/>
                </a:solidFill>
                <a:latin typeface="arial"/>
              </a:rPr>
              <a:t>Esistono anche soggetti che vengono classificati con l’acronimo EES (Esigenze Educative Speciali): si tratta di persone caratterizzate da qualsiasi difficoltà evolutiva nell’ambito dell’educazione e dell’apprendimento caratterizzata da un funzionamento problematico (danno, ostacolo, stigma sociale).</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2746060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r>
              <a:rPr lang="it-IT" dirty="0">
                <a:solidFill>
                  <a:srgbClr val="222222"/>
                </a:solidFill>
                <a:latin typeface="arial"/>
              </a:rPr>
              <a:t>La Direttiva del 24 dicembre 2012 individua e definisce meglio la situazione dei soggetti BES; un passaggio importante è rappresentato dalle affermazioni seguenti: </a:t>
            </a:r>
            <a:endParaRPr lang="it-IT" dirty="0" smtClean="0">
              <a:solidFill>
                <a:srgbClr val="222222"/>
              </a:solidFill>
              <a:latin typeface="arial"/>
            </a:endParaRPr>
          </a:p>
          <a:p>
            <a:r>
              <a:rPr lang="it-IT" dirty="0" smtClean="0">
                <a:solidFill>
                  <a:srgbClr val="222222"/>
                </a:solidFill>
                <a:latin typeface="arial"/>
              </a:rPr>
              <a:t>«</a:t>
            </a:r>
            <a:r>
              <a:rPr lang="it-IT" dirty="0">
                <a:solidFill>
                  <a:srgbClr val="222222"/>
                </a:solidFill>
                <a:latin typeface="arial"/>
              </a:rPr>
              <a:t>Gli alunni con disabilità si trovano inseriti all’interno di un contesto sempre più variegato, dove la discriminante tradizionale – alunni con disabilità/alunni senza disabilità – non rispecchia pienamente la complessa realtà delle nostre classi. Anzi, è opportuno assumere un approccio decisamente educativo, per il quale l’identificazione degli alunni con disabilità non avviene sulla base della eventuale certificazione, che certamente mantiene utilità per una serie di benefici e di garanzie, ma allo stesso tempo rischia di chiuderli in una cornice ristretta.</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1024807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1295400"/>
            <a:ext cx="8686800" cy="4784725"/>
          </a:xfrm>
        </p:spPr>
        <p:txBody>
          <a:bodyPr>
            <a:normAutofit fontScale="85000" lnSpcReduction="20000"/>
          </a:bodyPr>
          <a:lstStyle/>
          <a:p>
            <a:r>
              <a:rPr lang="it-IT" dirty="0">
                <a:solidFill>
                  <a:srgbClr val="222222"/>
                </a:solidFill>
                <a:latin typeface="arial"/>
              </a:rPr>
              <a:t> A questo riguardo è rilevante l’apporto, anche sul piano culturale, del modello diagnostico ICF (International </a:t>
            </a:r>
            <a:r>
              <a:rPr lang="it-IT" dirty="0" err="1">
                <a:solidFill>
                  <a:srgbClr val="222222"/>
                </a:solidFill>
                <a:latin typeface="arial"/>
              </a:rPr>
              <a:t>Classification</a:t>
            </a:r>
            <a:r>
              <a:rPr lang="it-IT" dirty="0">
                <a:solidFill>
                  <a:srgbClr val="222222"/>
                </a:solidFill>
                <a:latin typeface="arial"/>
              </a:rPr>
              <a:t> of </a:t>
            </a:r>
            <a:r>
              <a:rPr lang="it-IT" dirty="0" err="1">
                <a:solidFill>
                  <a:srgbClr val="222222"/>
                </a:solidFill>
                <a:latin typeface="arial"/>
              </a:rPr>
              <a:t>Functioning</a:t>
            </a:r>
            <a:r>
              <a:rPr lang="it-IT" dirty="0">
                <a:solidFill>
                  <a:srgbClr val="222222"/>
                </a:solidFill>
                <a:latin typeface="arial"/>
              </a:rPr>
              <a:t>) dell’OMS, che considera la persona nella sua totalità, in una prospettiva </a:t>
            </a:r>
            <a:r>
              <a:rPr lang="it-IT" dirty="0" err="1">
                <a:solidFill>
                  <a:srgbClr val="222222"/>
                </a:solidFill>
                <a:latin typeface="arial"/>
              </a:rPr>
              <a:t>bio</a:t>
            </a:r>
            <a:r>
              <a:rPr lang="it-IT" dirty="0">
                <a:solidFill>
                  <a:srgbClr val="222222"/>
                </a:solidFill>
                <a:latin typeface="arial"/>
              </a:rPr>
              <a:t>-</a:t>
            </a:r>
            <a:r>
              <a:rPr lang="it-IT" dirty="0" err="1">
                <a:solidFill>
                  <a:srgbClr val="222222"/>
                </a:solidFill>
                <a:latin typeface="arial"/>
              </a:rPr>
              <a:t>psico</a:t>
            </a:r>
            <a:r>
              <a:rPr lang="it-IT" dirty="0">
                <a:solidFill>
                  <a:srgbClr val="222222"/>
                </a:solidFill>
                <a:latin typeface="arial"/>
              </a:rPr>
              <a:t>-sociale. </a:t>
            </a:r>
            <a:endParaRPr lang="it-IT" dirty="0" smtClean="0">
              <a:solidFill>
                <a:srgbClr val="222222"/>
              </a:solidFill>
              <a:latin typeface="arial"/>
            </a:endParaRPr>
          </a:p>
          <a:p>
            <a:r>
              <a:rPr lang="it-IT" dirty="0" smtClean="0">
                <a:solidFill>
                  <a:srgbClr val="222222"/>
                </a:solidFill>
                <a:latin typeface="arial"/>
              </a:rPr>
              <a:t>Fondandosi </a:t>
            </a:r>
            <a:r>
              <a:rPr lang="it-IT" dirty="0">
                <a:solidFill>
                  <a:srgbClr val="222222"/>
                </a:solidFill>
                <a:latin typeface="arial"/>
              </a:rPr>
              <a:t>sul profilo di funzionamento e sull’analisi del contesto, il modello ICF consente di individuare i Bisogni Educativi Speciali (BES) dell’alunno prescindendo da preclusive tipizzazioni. In questo senso, ogni alunno può presentare Bisogni Educativi Speciali: o per motivi fisici, biologici, fisiologici o anche per motivi psicologici, sociali, rispetto ai quali è necessario che le scuole offrano adeguata e personalizzata risposta»</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1848011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1143000"/>
            <a:ext cx="8686800" cy="5334000"/>
          </a:xfrm>
        </p:spPr>
        <p:txBody>
          <a:bodyPr>
            <a:normAutofit fontScale="70000" lnSpcReduction="20000"/>
          </a:bodyPr>
          <a:lstStyle/>
          <a:p>
            <a:r>
              <a:rPr lang="it-IT" dirty="0">
                <a:solidFill>
                  <a:srgbClr val="222222"/>
                </a:solidFill>
                <a:latin typeface="arial"/>
              </a:rPr>
              <a:t>L’assenza di certificazione non consente all’alunno di accedere alle provvidenze ed ai servizi previsti dalle legge 104; nonostante la mancata presenza dell’insegnate di sostegno, gli insegnanti curricolari sono emotivamente e professionalmente impegnati nella elaborazione di strategie di intervento “curvate” sulle caratteristiche peculiari di  ”quel” determinato alunno affinché riduca (o elimini) la negatività della sua situazione</a:t>
            </a:r>
            <a:r>
              <a:rPr lang="it-IT" dirty="0" smtClean="0">
                <a:solidFill>
                  <a:srgbClr val="222222"/>
                </a:solidFill>
                <a:latin typeface="arial"/>
              </a:rPr>
              <a:t>.</a:t>
            </a:r>
          </a:p>
          <a:p>
            <a:endParaRPr lang="it-IT" dirty="0" smtClean="0">
              <a:solidFill>
                <a:srgbClr val="222222"/>
              </a:solidFill>
              <a:latin typeface="arial"/>
            </a:endParaRPr>
          </a:p>
          <a:p>
            <a:r>
              <a:rPr lang="it-IT" dirty="0" smtClean="0">
                <a:solidFill>
                  <a:srgbClr val="222222"/>
                </a:solidFill>
                <a:latin typeface="arial"/>
              </a:rPr>
              <a:t>Gli </a:t>
            </a:r>
            <a:r>
              <a:rPr lang="it-IT" dirty="0">
                <a:solidFill>
                  <a:srgbClr val="222222"/>
                </a:solidFill>
                <a:latin typeface="arial"/>
              </a:rPr>
              <a:t>insegnanti, soprattutto, </a:t>
            </a:r>
            <a:r>
              <a:rPr lang="it-IT" b="1" dirty="0">
                <a:solidFill>
                  <a:srgbClr val="222222"/>
                </a:solidFill>
                <a:latin typeface="arial"/>
              </a:rPr>
              <a:t>devono osservare attentamente </a:t>
            </a:r>
            <a:r>
              <a:rPr lang="it-IT" dirty="0">
                <a:solidFill>
                  <a:srgbClr val="222222"/>
                </a:solidFill>
                <a:latin typeface="arial"/>
              </a:rPr>
              <a:t>(esistono al riguardo molte schede di osservazione) e sistematicamente l’alunno, già dalla scuola dell’infanzia, poiché una individuazione tempestiva di un deficit consente agli insegnanti e ai genitori di predisporre gli interventi più opportuni. </a:t>
            </a:r>
            <a:endParaRPr lang="it-IT" dirty="0" smtClean="0">
              <a:solidFill>
                <a:srgbClr val="222222"/>
              </a:solidFill>
              <a:latin typeface="arial"/>
            </a:endParaRPr>
          </a:p>
          <a:p>
            <a:r>
              <a:rPr lang="it-IT" dirty="0" smtClean="0">
                <a:solidFill>
                  <a:srgbClr val="222222"/>
                </a:solidFill>
                <a:latin typeface="arial"/>
              </a:rPr>
              <a:t>Questa </a:t>
            </a:r>
            <a:r>
              <a:rPr lang="it-IT" dirty="0">
                <a:solidFill>
                  <a:srgbClr val="222222"/>
                </a:solidFill>
                <a:latin typeface="arial"/>
              </a:rPr>
              <a:t>considerazione si attaglia soprattutto ai soggetti con DSA in quanto le difficoltà e/o i disturbi dell’apprendimento vengono ritenuti meno gravi di un altro deficit e, di conseguenza, i genitori, soprattutto, sottovalutano, in alcuni casi, la gravità del problema.</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9623638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r>
              <a:rPr lang="it-IT" altLang="it-IT"/>
              <a:t>Cristina D.ssa Baronti</a:t>
            </a:r>
          </a:p>
        </p:txBody>
      </p:sp>
      <p:sp>
        <p:nvSpPr>
          <p:cNvPr id="13314" name="Rectangle 2"/>
          <p:cNvSpPr>
            <a:spLocks noGrp="1" noChangeArrowheads="1"/>
          </p:cNvSpPr>
          <p:nvPr>
            <p:ph type="title"/>
          </p:nvPr>
        </p:nvSpPr>
        <p:spPr>
          <a:xfrm>
            <a:off x="685800" y="381000"/>
            <a:ext cx="7772400" cy="762000"/>
          </a:xfrm>
        </p:spPr>
        <p:txBody>
          <a:bodyPr/>
          <a:lstStyle/>
          <a:p>
            <a:r>
              <a:rPr lang="it-IT" altLang="it-IT" dirty="0"/>
              <a:t>Immagine del soggetto disabile</a:t>
            </a:r>
          </a:p>
        </p:txBody>
      </p:sp>
      <p:sp>
        <p:nvSpPr>
          <p:cNvPr id="13315" name="Rectangle 3"/>
          <p:cNvSpPr>
            <a:spLocks noGrp="1" noChangeArrowheads="1"/>
          </p:cNvSpPr>
          <p:nvPr>
            <p:ph type="body" idx="1"/>
          </p:nvPr>
        </p:nvSpPr>
        <p:spPr>
          <a:xfrm>
            <a:off x="609600" y="1752600"/>
            <a:ext cx="7772400" cy="4114800"/>
          </a:xfrm>
        </p:spPr>
        <p:txBody>
          <a:bodyPr/>
          <a:lstStyle/>
          <a:p>
            <a:r>
              <a:rPr lang="it-IT" altLang="it-IT" dirty="0"/>
              <a:t>Il rischio di rinunciare a propugnare un concetto di disabilità come realtà </a:t>
            </a:r>
          </a:p>
          <a:p>
            <a:pPr lvl="1"/>
            <a:r>
              <a:rPr lang="it-IT" altLang="it-IT" dirty="0"/>
              <a:t>Complessa</a:t>
            </a:r>
          </a:p>
          <a:p>
            <a:pPr lvl="1"/>
            <a:r>
              <a:rPr lang="it-IT" altLang="it-IT" dirty="0"/>
              <a:t>Come prodotto dell’interazione tra un danno, un’inadeguatezza, una diversità e gli atteggiamenti sociali emarginanti</a:t>
            </a:r>
          </a:p>
          <a:p>
            <a:pPr algn="ctr">
              <a:buFontTx/>
              <a:buNone/>
            </a:pPr>
            <a:r>
              <a:rPr lang="it-IT" altLang="it-IT" dirty="0"/>
              <a:t>  è molto alto</a:t>
            </a:r>
          </a:p>
          <a:p>
            <a:pPr>
              <a:buFontTx/>
              <a:buNone/>
            </a:pPr>
            <a:r>
              <a:rPr lang="it-IT" altLang="it-IT" dirty="0"/>
              <a:t>Infatti</a:t>
            </a:r>
          </a:p>
        </p:txBody>
      </p:sp>
    </p:spTree>
    <p:extLst>
      <p:ext uri="{BB962C8B-B14F-4D97-AF65-F5344CB8AC3E}">
        <p14:creationId xmlns:p14="http://schemas.microsoft.com/office/powerpoint/2010/main" val="3303577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r>
              <a:rPr lang="it-IT" altLang="it-IT"/>
              <a:t>Cristina D.ssa Baronti</a:t>
            </a:r>
          </a:p>
        </p:txBody>
      </p:sp>
      <p:sp>
        <p:nvSpPr>
          <p:cNvPr id="14338" name="Rectangle 2"/>
          <p:cNvSpPr>
            <a:spLocks noGrp="1" noChangeArrowheads="1"/>
          </p:cNvSpPr>
          <p:nvPr>
            <p:ph type="title"/>
          </p:nvPr>
        </p:nvSpPr>
        <p:spPr>
          <a:xfrm>
            <a:off x="457200" y="304800"/>
            <a:ext cx="7239000" cy="685800"/>
          </a:xfrm>
        </p:spPr>
        <p:txBody>
          <a:bodyPr>
            <a:normAutofit/>
          </a:bodyPr>
          <a:lstStyle/>
          <a:p>
            <a:r>
              <a:rPr lang="it-IT" altLang="it-IT" sz="3200" dirty="0"/>
              <a:t>Immagine del soggetto disabile</a:t>
            </a:r>
          </a:p>
        </p:txBody>
      </p:sp>
      <p:sp>
        <p:nvSpPr>
          <p:cNvPr id="14339" name="Rectangle 3"/>
          <p:cNvSpPr>
            <a:spLocks noGrp="1" noChangeArrowheads="1"/>
          </p:cNvSpPr>
          <p:nvPr>
            <p:ph type="body" idx="1"/>
          </p:nvPr>
        </p:nvSpPr>
        <p:spPr>
          <a:xfrm>
            <a:off x="304800" y="1600200"/>
            <a:ext cx="8534400" cy="4572000"/>
          </a:xfrm>
        </p:spPr>
        <p:txBody>
          <a:bodyPr/>
          <a:lstStyle/>
          <a:p>
            <a:pPr>
              <a:lnSpc>
                <a:spcPct val="90000"/>
              </a:lnSpc>
            </a:pPr>
            <a:r>
              <a:rPr lang="it-IT" altLang="it-IT" sz="2800" dirty="0"/>
              <a:t>Pensiamo al bambino/ragazzo disabile quasi sempre in termini di</a:t>
            </a:r>
          </a:p>
          <a:p>
            <a:pPr lvl="1">
              <a:lnSpc>
                <a:spcPct val="90000"/>
              </a:lnSpc>
            </a:pPr>
            <a:r>
              <a:rPr lang="it-IT" altLang="it-IT" sz="2400" dirty="0"/>
              <a:t> apprendimento</a:t>
            </a:r>
          </a:p>
          <a:p>
            <a:pPr lvl="1">
              <a:lnSpc>
                <a:spcPct val="90000"/>
              </a:lnSpc>
            </a:pPr>
            <a:r>
              <a:rPr lang="it-IT" altLang="it-IT" sz="2400" dirty="0"/>
              <a:t>di attività</a:t>
            </a:r>
          </a:p>
          <a:p>
            <a:pPr lvl="1">
              <a:lnSpc>
                <a:spcPct val="90000"/>
              </a:lnSpc>
            </a:pPr>
            <a:r>
              <a:rPr lang="it-IT" altLang="it-IT" sz="2400" u="sng" dirty="0"/>
              <a:t>Ma non</a:t>
            </a:r>
            <a:r>
              <a:rPr lang="it-IT" altLang="it-IT" sz="2400" dirty="0"/>
              <a:t> relativamente al suo tempo libero</a:t>
            </a:r>
          </a:p>
          <a:p>
            <a:pPr>
              <a:lnSpc>
                <a:spcPct val="90000"/>
              </a:lnSpc>
            </a:pPr>
            <a:endParaRPr lang="it-IT" altLang="it-IT" sz="2800" dirty="0"/>
          </a:p>
          <a:p>
            <a:pPr>
              <a:lnSpc>
                <a:spcPct val="90000"/>
              </a:lnSpc>
            </a:pPr>
            <a:r>
              <a:rPr lang="it-IT" altLang="it-IT" sz="2800" dirty="0"/>
              <a:t>Il tempo libero è in questo caso tempo dell’inesistente, tempo del nulla, della non-presenza. </a:t>
            </a:r>
          </a:p>
          <a:p>
            <a:pPr>
              <a:lnSpc>
                <a:spcPct val="90000"/>
              </a:lnSpc>
            </a:pPr>
            <a:r>
              <a:rPr lang="it-IT" altLang="it-IT" sz="2800" dirty="0"/>
              <a:t>E’ da questo livello di affetti spontanei che spesso il bambino disabile viene escluso</a:t>
            </a:r>
          </a:p>
        </p:txBody>
      </p:sp>
    </p:spTree>
    <p:extLst>
      <p:ext uri="{BB962C8B-B14F-4D97-AF65-F5344CB8AC3E}">
        <p14:creationId xmlns:p14="http://schemas.microsoft.com/office/powerpoint/2010/main" val="3851811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r>
              <a:rPr lang="it-IT" altLang="it-IT"/>
              <a:t>Cristina D.ssa Baronti</a:t>
            </a:r>
          </a:p>
        </p:txBody>
      </p:sp>
      <p:sp>
        <p:nvSpPr>
          <p:cNvPr id="15362" name="Rectangle 2"/>
          <p:cNvSpPr>
            <a:spLocks noGrp="1" noChangeArrowheads="1"/>
          </p:cNvSpPr>
          <p:nvPr>
            <p:ph type="title"/>
          </p:nvPr>
        </p:nvSpPr>
        <p:spPr>
          <a:xfrm>
            <a:off x="609600" y="457200"/>
            <a:ext cx="7772400" cy="381000"/>
          </a:xfrm>
        </p:spPr>
        <p:txBody>
          <a:bodyPr>
            <a:normAutofit fontScale="90000"/>
          </a:bodyPr>
          <a:lstStyle/>
          <a:p>
            <a:r>
              <a:rPr lang="it-IT" altLang="it-IT"/>
              <a:t>Il fare </a:t>
            </a:r>
          </a:p>
        </p:txBody>
      </p:sp>
      <p:sp>
        <p:nvSpPr>
          <p:cNvPr id="15363" name="Rectangle 3"/>
          <p:cNvSpPr>
            <a:spLocks noGrp="1" noChangeArrowheads="1"/>
          </p:cNvSpPr>
          <p:nvPr>
            <p:ph type="body" idx="1"/>
          </p:nvPr>
        </p:nvSpPr>
        <p:spPr>
          <a:xfrm>
            <a:off x="533400" y="1143000"/>
            <a:ext cx="8305800" cy="4648200"/>
          </a:xfrm>
        </p:spPr>
        <p:txBody>
          <a:bodyPr>
            <a:normAutofit lnSpcReduction="10000"/>
          </a:bodyPr>
          <a:lstStyle/>
          <a:p>
            <a:pPr>
              <a:lnSpc>
                <a:spcPct val="90000"/>
              </a:lnSpc>
            </a:pPr>
            <a:r>
              <a:rPr lang="it-IT" altLang="it-IT" sz="2800"/>
              <a:t>Combattere la logica tecnicistica non significa negare o rifiutare la tecnica, bensì volerla ricondurre alla sua natura di mezzo</a:t>
            </a:r>
          </a:p>
          <a:p>
            <a:pPr>
              <a:lnSpc>
                <a:spcPct val="90000"/>
              </a:lnSpc>
            </a:pPr>
            <a:r>
              <a:rPr lang="it-IT" altLang="it-IT" sz="2800"/>
              <a:t>La pedagogia, fuori dalla logica tecnicistica, come scienza che studia i bisogni specifici opera </a:t>
            </a:r>
          </a:p>
          <a:p>
            <a:pPr lvl="1">
              <a:lnSpc>
                <a:spcPct val="90000"/>
              </a:lnSpc>
            </a:pPr>
            <a:r>
              <a:rPr lang="it-IT" altLang="it-IT" sz="2400"/>
              <a:t>Evitamento di costruzione di falsi sé</a:t>
            </a:r>
          </a:p>
          <a:p>
            <a:pPr lvl="1">
              <a:lnSpc>
                <a:spcPct val="90000"/>
              </a:lnSpc>
            </a:pPr>
            <a:r>
              <a:rPr lang="it-IT" altLang="it-IT" sz="2400"/>
              <a:t>Decondizionamento di apprendimenti (nella gestione)</a:t>
            </a:r>
          </a:p>
          <a:p>
            <a:pPr lvl="1">
              <a:lnSpc>
                <a:spcPct val="90000"/>
              </a:lnSpc>
            </a:pPr>
            <a:r>
              <a:rPr lang="it-IT" altLang="it-IT" sz="2400"/>
              <a:t>Decontaminazione degli apprendimenti spesso troppo meccanici, evanescenti, non trasferibili in ambiti diversi da quello scolastico, pertanto inutili</a:t>
            </a:r>
          </a:p>
          <a:p>
            <a:pPr lvl="1">
              <a:lnSpc>
                <a:spcPct val="90000"/>
              </a:lnSpc>
            </a:pPr>
            <a:r>
              <a:rPr lang="it-IT" altLang="it-IT" sz="2400"/>
              <a:t>Cura per l’aspetto motivazionale</a:t>
            </a:r>
          </a:p>
          <a:p>
            <a:pPr lvl="1">
              <a:lnSpc>
                <a:spcPct val="90000"/>
              </a:lnSpc>
            </a:pPr>
            <a:r>
              <a:rPr lang="it-IT" altLang="it-IT" sz="2400"/>
              <a:t>Pre-requisiti di carattere logico-affettivo che rendono l’apprendimento desiderato, possibile e ragionevole.</a:t>
            </a:r>
          </a:p>
        </p:txBody>
      </p:sp>
    </p:spTree>
    <p:extLst>
      <p:ext uri="{BB962C8B-B14F-4D97-AF65-F5344CB8AC3E}">
        <p14:creationId xmlns:p14="http://schemas.microsoft.com/office/powerpoint/2010/main" val="1798287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egnaposto piè di pagina 4"/>
          <p:cNvSpPr>
            <a:spLocks noGrp="1"/>
          </p:cNvSpPr>
          <p:nvPr>
            <p:ph type="ftr" sz="quarter" idx="11"/>
          </p:nvPr>
        </p:nvSpPr>
        <p:spPr/>
        <p:txBody>
          <a:bodyPr/>
          <a:lstStyle/>
          <a:p>
            <a:r>
              <a:rPr lang="it-IT" altLang="it-IT"/>
              <a:t>Cristina D.ssa Baronti</a:t>
            </a:r>
          </a:p>
        </p:txBody>
      </p:sp>
      <p:sp>
        <p:nvSpPr>
          <p:cNvPr id="18434" name="Rectangle 2"/>
          <p:cNvSpPr>
            <a:spLocks noGrp="1" noChangeArrowheads="1"/>
          </p:cNvSpPr>
          <p:nvPr>
            <p:ph type="title"/>
          </p:nvPr>
        </p:nvSpPr>
        <p:spPr>
          <a:xfrm>
            <a:off x="685800" y="609600"/>
            <a:ext cx="7772400" cy="609600"/>
          </a:xfrm>
        </p:spPr>
        <p:txBody>
          <a:bodyPr>
            <a:normAutofit fontScale="90000"/>
          </a:bodyPr>
          <a:lstStyle/>
          <a:p>
            <a:r>
              <a:rPr lang="it-IT" altLang="it-IT"/>
              <a:t>Depersonalizzazione</a:t>
            </a:r>
          </a:p>
        </p:txBody>
      </p:sp>
      <p:sp>
        <p:nvSpPr>
          <p:cNvPr id="18435" name="Rectangle 3"/>
          <p:cNvSpPr>
            <a:spLocks noGrp="1" noChangeArrowheads="1"/>
          </p:cNvSpPr>
          <p:nvPr>
            <p:ph type="body" idx="1"/>
          </p:nvPr>
        </p:nvSpPr>
        <p:spPr>
          <a:xfrm>
            <a:off x="685800" y="1447800"/>
            <a:ext cx="7772400" cy="4648200"/>
          </a:xfrm>
        </p:spPr>
        <p:txBody>
          <a:bodyPr/>
          <a:lstStyle/>
          <a:p>
            <a:r>
              <a:rPr lang="it-IT" altLang="it-IT" sz="2800" dirty="0"/>
              <a:t>La correlazione</a:t>
            </a:r>
          </a:p>
          <a:p>
            <a:pPr>
              <a:buFontTx/>
              <a:buNone/>
            </a:pPr>
            <a:endParaRPr lang="it-IT" altLang="it-IT" sz="2800" dirty="0"/>
          </a:p>
          <a:p>
            <a:pPr lvl="1">
              <a:buFont typeface="Wingdings" pitchFamily="2" charset="2"/>
              <a:buNone/>
            </a:pPr>
            <a:r>
              <a:rPr lang="it-IT" altLang="it-IT" sz="2400" dirty="0"/>
              <a:t>Diagnosi          terapia/cura         guarigione </a:t>
            </a:r>
          </a:p>
          <a:p>
            <a:pPr lvl="1">
              <a:buFont typeface="Wingdings" pitchFamily="2" charset="2"/>
              <a:buNone/>
            </a:pPr>
            <a:r>
              <a:rPr lang="it-IT" altLang="it-IT" sz="2400" dirty="0"/>
              <a:t>Diagnosi         cura            non guarigione</a:t>
            </a:r>
          </a:p>
          <a:p>
            <a:pPr lvl="1">
              <a:buFont typeface="Wingdings" pitchFamily="2" charset="2"/>
              <a:buNone/>
            </a:pPr>
            <a:endParaRPr lang="it-IT" altLang="it-IT" sz="2400" dirty="0"/>
          </a:p>
          <a:p>
            <a:pPr lvl="1">
              <a:buFont typeface="Wingdings" pitchFamily="2" charset="2"/>
              <a:buNone/>
            </a:pPr>
            <a:r>
              <a:rPr lang="it-IT" altLang="it-IT" sz="2400" dirty="0"/>
              <a:t>Cronicizzazione/morte</a:t>
            </a:r>
          </a:p>
          <a:p>
            <a:pPr lvl="1">
              <a:buFont typeface="Wingdings" pitchFamily="2" charset="2"/>
              <a:buNone/>
            </a:pPr>
            <a:endParaRPr lang="it-IT" altLang="it-IT" sz="2400" dirty="0"/>
          </a:p>
          <a:p>
            <a:pPr lvl="1">
              <a:buFont typeface="Wingdings" pitchFamily="2" charset="2"/>
              <a:buNone/>
            </a:pPr>
            <a:r>
              <a:rPr lang="it-IT" altLang="it-IT" sz="2400" dirty="0"/>
              <a:t>Derivano da una concezione della salute come qualcosa di assolutistico, come assenza totale della malattia                    depersonalizzazione</a:t>
            </a:r>
          </a:p>
        </p:txBody>
      </p:sp>
      <p:sp>
        <p:nvSpPr>
          <p:cNvPr id="18436" name="Line 4"/>
          <p:cNvSpPr>
            <a:spLocks noChangeShapeType="1"/>
          </p:cNvSpPr>
          <p:nvPr/>
        </p:nvSpPr>
        <p:spPr bwMode="auto">
          <a:xfrm>
            <a:off x="2359269" y="2743200"/>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8437" name="Line 5"/>
          <p:cNvSpPr>
            <a:spLocks noChangeShapeType="1"/>
          </p:cNvSpPr>
          <p:nvPr/>
        </p:nvSpPr>
        <p:spPr bwMode="auto">
          <a:xfrm>
            <a:off x="2318238" y="3153508"/>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8438" name="Line 6"/>
          <p:cNvSpPr>
            <a:spLocks noChangeShapeType="1"/>
          </p:cNvSpPr>
          <p:nvPr/>
        </p:nvSpPr>
        <p:spPr bwMode="auto">
          <a:xfrm>
            <a:off x="4724400" y="2743200"/>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8439" name="Line 7"/>
          <p:cNvSpPr>
            <a:spLocks noChangeShapeType="1"/>
          </p:cNvSpPr>
          <p:nvPr/>
        </p:nvSpPr>
        <p:spPr bwMode="auto">
          <a:xfrm>
            <a:off x="3736731" y="3124200"/>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8441" name="AutoShape 9"/>
          <p:cNvSpPr>
            <a:spLocks noChangeArrowheads="1"/>
          </p:cNvSpPr>
          <p:nvPr/>
        </p:nvSpPr>
        <p:spPr bwMode="auto">
          <a:xfrm>
            <a:off x="5181600" y="3352800"/>
            <a:ext cx="1143000" cy="914400"/>
          </a:xfrm>
          <a:custGeom>
            <a:avLst/>
            <a:gdLst>
              <a:gd name="G0" fmla="+- 9257 0 0"/>
              <a:gd name="G1" fmla="+- 18514 0 0"/>
              <a:gd name="G2" fmla="+- 6171 0 0"/>
              <a:gd name="G3" fmla="*/ 9257 1 2"/>
              <a:gd name="G4" fmla="+- G3 10800 0"/>
              <a:gd name="G5" fmla="+- 21600 9257 18514"/>
              <a:gd name="G6" fmla="+- 18514 6171 0"/>
              <a:gd name="G7" fmla="*/ G6 1 2"/>
              <a:gd name="G8" fmla="*/ 18514 2 1"/>
              <a:gd name="G9" fmla="+- G8 0 21600"/>
              <a:gd name="G10" fmla="+- G5 0 G4"/>
              <a:gd name="G11" fmla="+- 9257 0 G4"/>
              <a:gd name="G12" fmla="*/ G2 G10 G11"/>
              <a:gd name="T0" fmla="*/ 15429 w 21600"/>
              <a:gd name="T1" fmla="*/ 0 h 21600"/>
              <a:gd name="T2" fmla="*/ 9257 w 21600"/>
              <a:gd name="T3" fmla="*/ 6171 h 21600"/>
              <a:gd name="T4" fmla="*/ 6171 w 21600"/>
              <a:gd name="T5" fmla="*/ 9257 h 21600"/>
              <a:gd name="T6" fmla="*/ 0 w 21600"/>
              <a:gd name="T7" fmla="*/ 15429 h 21600"/>
              <a:gd name="T8" fmla="*/ 6171 w 21600"/>
              <a:gd name="T9" fmla="*/ 21600 h 21600"/>
              <a:gd name="T10" fmla="*/ 12343 w 21600"/>
              <a:gd name="T11" fmla="*/ 18514 h 21600"/>
              <a:gd name="T12" fmla="*/ 18514 w 21600"/>
              <a:gd name="T13" fmla="*/ 12343 h 21600"/>
              <a:gd name="T14" fmla="*/ 21600 w 21600"/>
              <a:gd name="T15" fmla="*/ 6171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G12 w 21600"/>
              <a:gd name="T25" fmla="*/ G5 h 21600"/>
              <a:gd name="T26" fmla="*/ G1 w 21600"/>
              <a:gd name="T27" fmla="*/ G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42" name="Line 10"/>
          <p:cNvSpPr>
            <a:spLocks noChangeShapeType="1"/>
          </p:cNvSpPr>
          <p:nvPr/>
        </p:nvSpPr>
        <p:spPr bwMode="auto">
          <a:xfrm>
            <a:off x="2702169" y="5638800"/>
            <a:ext cx="1143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Tree>
    <p:extLst>
      <p:ext uri="{BB962C8B-B14F-4D97-AF65-F5344CB8AC3E}">
        <p14:creationId xmlns:p14="http://schemas.microsoft.com/office/powerpoint/2010/main" val="3138652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r>
              <a:rPr lang="it-IT" altLang="it-IT"/>
              <a:t>Cristina D.ssa Baronti</a:t>
            </a:r>
          </a:p>
        </p:txBody>
      </p:sp>
      <p:sp>
        <p:nvSpPr>
          <p:cNvPr id="16386" name="Rectangle 2"/>
          <p:cNvSpPr>
            <a:spLocks noGrp="1" noChangeArrowheads="1"/>
          </p:cNvSpPr>
          <p:nvPr>
            <p:ph type="title"/>
          </p:nvPr>
        </p:nvSpPr>
        <p:spPr>
          <a:xfrm>
            <a:off x="5715000" y="609600"/>
            <a:ext cx="2743200" cy="457200"/>
          </a:xfrm>
        </p:spPr>
        <p:txBody>
          <a:bodyPr>
            <a:normAutofit fontScale="90000"/>
          </a:bodyPr>
          <a:lstStyle/>
          <a:p>
            <a:r>
              <a:rPr lang="it-IT" altLang="it-IT"/>
              <a:t>Il care</a:t>
            </a:r>
          </a:p>
        </p:txBody>
      </p:sp>
      <p:sp>
        <p:nvSpPr>
          <p:cNvPr id="16387" name="Rectangle 3"/>
          <p:cNvSpPr>
            <a:spLocks noGrp="1" noChangeArrowheads="1"/>
          </p:cNvSpPr>
          <p:nvPr>
            <p:ph type="body" idx="1"/>
          </p:nvPr>
        </p:nvSpPr>
        <p:spPr>
          <a:xfrm>
            <a:off x="685800" y="1676400"/>
            <a:ext cx="7772400" cy="4114800"/>
          </a:xfrm>
        </p:spPr>
        <p:txBody>
          <a:bodyPr/>
          <a:lstStyle/>
          <a:p>
            <a:r>
              <a:rPr lang="it-IT" altLang="it-IT" sz="2800"/>
              <a:t>“Parlare di affetti, di motivazione, di necessità di ricomporre le trame lacerate di un’identità diversa non contraddice l’occuparsi anche di metodologie rieducative, ma, anzi, è l’unico modo per dare a questo tipo di ricerca un significato più alto del semplice rassicurarci della ns. identità di “normali”, sulla ns. capacità non solo di tollerare…..ma curare, guarire” (Galanti, 2001)</a:t>
            </a:r>
          </a:p>
        </p:txBody>
      </p:sp>
    </p:spTree>
    <p:extLst>
      <p:ext uri="{BB962C8B-B14F-4D97-AF65-F5344CB8AC3E}">
        <p14:creationId xmlns:p14="http://schemas.microsoft.com/office/powerpoint/2010/main" val="1192853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4294967294"/>
          <p:cNvSpPr>
            <a:spLocks noGrp="1"/>
          </p:cNvSpPr>
          <p:nvPr>
            <p:ph type="subTitle" idx="1"/>
          </p:nvPr>
        </p:nvSpPr>
        <p:spPr>
          <a:xfrm rot="1046437">
            <a:off x="816269" y="1622640"/>
            <a:ext cx="7551626" cy="3210652"/>
          </a:xfrm>
        </p:spPr>
        <p:txBody>
          <a:bodyPr anchor="t">
            <a:normAutofit fontScale="92500" lnSpcReduction="10000"/>
          </a:bodyPr>
          <a:lstStyle/>
          <a:p>
            <a:pPr lvl="0" algn="l"/>
            <a:r>
              <a:rPr sz="2000" b="0" i="0" u="none">
                <a:solidFill>
                  <a:srgbClr val="888888"/>
                </a:solidFill>
                <a:uFillTx/>
                <a:latin typeface="Calibri" charset="0"/>
              </a:rPr>
              <a:t>                                  </a:t>
            </a:r>
            <a:r>
              <a:rPr sz="2000" b="1" i="0" u="none">
                <a:solidFill>
                  <a:srgbClr val="888888"/>
                </a:solidFill>
                <a:uFillTx/>
                <a:latin typeface="Calibri" charset="0"/>
              </a:rPr>
              <a:t>    A proposito di diversità </a:t>
            </a:r>
          </a:p>
          <a:p>
            <a:pPr lvl="0" algn="l"/>
            <a:endParaRPr sz="2000" b="0" i="0" u="none">
              <a:solidFill>
                <a:srgbClr val="888888"/>
              </a:solidFill>
              <a:uFillTx/>
              <a:latin typeface="Calibri" charset="0"/>
            </a:endParaRPr>
          </a:p>
          <a:p>
            <a:pPr lvl="0" algn="l"/>
            <a:r>
              <a:rPr sz="2000" b="0" i="0" u="none">
                <a:solidFill>
                  <a:srgbClr val="888888"/>
                </a:solidFill>
                <a:uFillTx/>
                <a:latin typeface="Calibri" charset="0"/>
              </a:rPr>
              <a:t>Per comprendere il legame fra immaginale, patologia (sintomo) e psicologia del profondo, ci viene in aiuto un racconto del grande poeta dell’anima Fernando Pessoa:</a:t>
            </a:r>
          </a:p>
          <a:p>
            <a:pPr lvl="0" algn="ctr"/>
            <a:r>
              <a:rPr sz="2000" b="0" i="0" u="none">
                <a:solidFill>
                  <a:srgbClr val="888888"/>
                </a:solidFill>
                <a:uFillTx/>
                <a:latin typeface="Calibri" charset="0"/>
              </a:rPr>
              <a:t> “ L’ora del diavolo” . </a:t>
            </a:r>
          </a:p>
          <a:p>
            <a:pPr lvl="0" algn="l"/>
            <a:r>
              <a:rPr sz="2000" b="0" i="0" u="none">
                <a:solidFill>
                  <a:srgbClr val="888888"/>
                </a:solidFill>
                <a:uFillTx/>
                <a:latin typeface="Calibri" charset="0"/>
              </a:rPr>
              <a:t>Nel racconto il Signore delle Tenebre viene rappresentato come il Signore dell’Immaginazione, della Notte e del Sogno.</a:t>
            </a:r>
          </a:p>
          <a:p>
            <a:pPr lvl="0" algn="l"/>
            <a:r>
              <a:rPr sz="2000" b="0" i="0" u="none">
                <a:solidFill>
                  <a:srgbClr val="888888"/>
                </a:solidFill>
                <a:uFillTx/>
                <a:latin typeface="Calibri" charset="0"/>
              </a:rPr>
              <a:t> Il Diavolo e una signora dialogano; qui di seguito un passo emblematico, quando la signora si rende conto di trovarsi di fronte al diavolo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r>
              <a:rPr lang="it-IT" altLang="it-IT"/>
              <a:t>Cristina D.ssa Baronti</a:t>
            </a:r>
          </a:p>
        </p:txBody>
      </p:sp>
      <p:sp>
        <p:nvSpPr>
          <p:cNvPr id="17410" name="Rectangle 2"/>
          <p:cNvSpPr>
            <a:spLocks noGrp="1" noChangeArrowheads="1"/>
          </p:cNvSpPr>
          <p:nvPr>
            <p:ph type="title"/>
          </p:nvPr>
        </p:nvSpPr>
        <p:spPr>
          <a:xfrm>
            <a:off x="685800" y="609600"/>
            <a:ext cx="7772400" cy="685800"/>
          </a:xfrm>
        </p:spPr>
        <p:txBody>
          <a:bodyPr/>
          <a:lstStyle/>
          <a:p>
            <a:r>
              <a:rPr lang="it-IT" altLang="it-IT" dirty="0"/>
              <a:t>La pedagogia speciale</a:t>
            </a:r>
          </a:p>
        </p:txBody>
      </p:sp>
      <p:sp>
        <p:nvSpPr>
          <p:cNvPr id="17411" name="Rectangle 3"/>
          <p:cNvSpPr>
            <a:spLocks noGrp="1" noChangeArrowheads="1"/>
          </p:cNvSpPr>
          <p:nvPr>
            <p:ph type="body" idx="1"/>
          </p:nvPr>
        </p:nvSpPr>
        <p:spPr>
          <a:xfrm>
            <a:off x="685800" y="1524000"/>
            <a:ext cx="7772400" cy="4572000"/>
          </a:xfrm>
        </p:spPr>
        <p:txBody>
          <a:bodyPr/>
          <a:lstStyle/>
          <a:p>
            <a:r>
              <a:rPr lang="it-IT" altLang="it-IT" sz="2800"/>
              <a:t>Può fondarsi nel sottolineare l’importanza in ambito educativo della relazione interpersonale intesa come </a:t>
            </a:r>
            <a:r>
              <a:rPr lang="it-IT" altLang="it-IT" sz="2800" b="1" i="1"/>
              <a:t>contesto </a:t>
            </a:r>
            <a:r>
              <a:rPr lang="it-IT" altLang="it-IT" sz="2800"/>
              <a:t>(contenitore) affettivo della situazione di apprendimento</a:t>
            </a:r>
          </a:p>
          <a:p>
            <a:r>
              <a:rPr lang="it-IT" altLang="it-IT" sz="2800"/>
              <a:t>Un insegnante, un educatore devono in primis imparare le competenze relazionali necessarie in tutte le professioni di aiuto:</a:t>
            </a:r>
          </a:p>
          <a:p>
            <a:pPr lvl="1"/>
            <a:r>
              <a:rPr lang="it-IT" altLang="it-IT" sz="2400"/>
              <a:t>Ascolto attivo</a:t>
            </a:r>
          </a:p>
          <a:p>
            <a:pPr lvl="1"/>
            <a:r>
              <a:rPr lang="it-IT" altLang="it-IT" sz="2400"/>
              <a:t>Gestione di un </a:t>
            </a:r>
            <a:r>
              <a:rPr lang="it-IT" altLang="it-IT" sz="2400" i="1"/>
              <a:t>setting</a:t>
            </a:r>
            <a:r>
              <a:rPr lang="it-IT" altLang="it-IT" sz="2400"/>
              <a:t> relazionale</a:t>
            </a:r>
          </a:p>
        </p:txBody>
      </p:sp>
    </p:spTree>
    <p:extLst>
      <p:ext uri="{BB962C8B-B14F-4D97-AF65-F5344CB8AC3E}">
        <p14:creationId xmlns:p14="http://schemas.microsoft.com/office/powerpoint/2010/main" val="2104215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2530" name="Rectangle 2"/>
          <p:cNvSpPr>
            <a:spLocks noGrp="1" noChangeArrowheads="1"/>
          </p:cNvSpPr>
          <p:nvPr>
            <p:ph type="body" idx="1"/>
          </p:nvPr>
        </p:nvSpPr>
        <p:spPr/>
        <p:txBody>
          <a:bodyPr/>
          <a:lstStyle/>
          <a:p>
            <a:r>
              <a:rPr lang="it-IT" altLang="it-IT" sz="2800">
                <a:latin typeface="Bookman Old Style" pitchFamily="18" charset="0"/>
              </a:rPr>
              <a:t>Parlare di diversità, facendo riferimento a condizioni di malattia o di handicap di varia natura, non genera associazioni gioiose di idee né pensieri leggeri e consolanti.</a:t>
            </a:r>
          </a:p>
          <a:p>
            <a:r>
              <a:rPr lang="it-IT" altLang="it-IT" sz="2800">
                <a:latin typeface="Bookman Old Style" pitchFamily="18" charset="0"/>
              </a:rPr>
              <a:t>Nell’affrontare queste tematiche si corre il rischio di </a:t>
            </a:r>
            <a:r>
              <a:rPr lang="it-IT" altLang="it-IT" sz="2800" i="1">
                <a:latin typeface="Bookman Old Style" pitchFamily="18" charset="0"/>
              </a:rPr>
              <a:t>esorcizzare</a:t>
            </a:r>
            <a:r>
              <a:rPr lang="it-IT" altLang="it-IT" sz="2800">
                <a:latin typeface="Bookman Old Style" pitchFamily="18" charset="0"/>
              </a:rPr>
              <a:t> il disagio attraverso la retorica della solidarietà.</a:t>
            </a:r>
          </a:p>
        </p:txBody>
      </p:sp>
      <p:sp>
        <p:nvSpPr>
          <p:cNvPr id="5" name="Rectangle 2"/>
          <p:cNvSpPr>
            <a:spLocks noGrp="1" noChangeArrowheads="1"/>
          </p:cNvSpPr>
          <p:nvPr>
            <p:ph type="title"/>
          </p:nvPr>
        </p:nvSpPr>
        <p:spPr>
          <a:xfrm>
            <a:off x="685800" y="609600"/>
            <a:ext cx="7772400" cy="381000"/>
          </a:xfrm>
        </p:spPr>
        <p:txBody>
          <a:bodyPr>
            <a:normAutofit fontScale="90000"/>
          </a:bodyPr>
          <a:lstStyle/>
          <a:p>
            <a:r>
              <a:rPr lang="it-IT" altLang="it-IT" dirty="0" smtClean="0"/>
              <a:t>La </a:t>
            </a:r>
            <a:r>
              <a:rPr lang="it-IT" altLang="it-IT" dirty="0" err="1" smtClean="0"/>
              <a:t>diversita’</a:t>
            </a:r>
            <a:endParaRPr lang="it-IT" altLang="it-IT" dirty="0"/>
          </a:p>
        </p:txBody>
      </p:sp>
    </p:spTree>
    <p:extLst>
      <p:ext uri="{BB962C8B-B14F-4D97-AF65-F5344CB8AC3E}">
        <p14:creationId xmlns:p14="http://schemas.microsoft.com/office/powerpoint/2010/main" val="38098905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3554" name="Rectangle 2"/>
          <p:cNvSpPr>
            <a:spLocks noGrp="1" noChangeArrowheads="1"/>
          </p:cNvSpPr>
          <p:nvPr>
            <p:ph type="body" idx="1"/>
          </p:nvPr>
        </p:nvSpPr>
        <p:spPr/>
        <p:txBody>
          <a:bodyPr/>
          <a:lstStyle/>
          <a:p>
            <a:r>
              <a:rPr lang="it-IT" altLang="it-IT"/>
              <a:t>Fra i vari atteggiamenti che si possono assumere nei confronti di un soggetto portatore di una disabilità o di un disagio, due ricorrono in modo  particolare:</a:t>
            </a:r>
          </a:p>
          <a:p>
            <a:pPr lvl="1"/>
            <a:r>
              <a:rPr lang="it-IT" altLang="it-IT"/>
              <a:t>Il rifiuto</a:t>
            </a:r>
          </a:p>
          <a:p>
            <a:pPr lvl="1"/>
            <a:r>
              <a:rPr lang="it-IT" altLang="it-IT"/>
              <a:t>La iperprotezione</a:t>
            </a:r>
          </a:p>
        </p:txBody>
      </p:sp>
    </p:spTree>
    <p:extLst>
      <p:ext uri="{BB962C8B-B14F-4D97-AF65-F5344CB8AC3E}">
        <p14:creationId xmlns:p14="http://schemas.microsoft.com/office/powerpoint/2010/main" val="39353932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4578" name="Rectangle 2"/>
          <p:cNvSpPr>
            <a:spLocks noGrp="1" noChangeArrowheads="1"/>
          </p:cNvSpPr>
          <p:nvPr>
            <p:ph type="body" idx="1"/>
          </p:nvPr>
        </p:nvSpPr>
        <p:spPr/>
        <p:txBody>
          <a:bodyPr/>
          <a:lstStyle/>
          <a:p>
            <a:r>
              <a:rPr lang="it-IT" altLang="it-IT">
                <a:latin typeface="Bookman Old Style" pitchFamily="18" charset="0"/>
              </a:rPr>
              <a:t>Entrambi hanno in comune un’unica visione:</a:t>
            </a:r>
          </a:p>
          <a:p>
            <a:pPr lvl="1"/>
            <a:r>
              <a:rPr lang="it-IT" altLang="it-IT">
                <a:latin typeface="Bookman Old Style" pitchFamily="18" charset="0"/>
              </a:rPr>
              <a:t>Collocare il soggetto portatore di un disagio o di una patologia in un ambito intermedio tra mondo dell’inanimato e mondo della soggettività</a:t>
            </a:r>
          </a:p>
          <a:p>
            <a:pPr lvl="3"/>
            <a:endParaRPr lang="it-IT" altLang="it-IT">
              <a:latin typeface="Bookman Old Style" pitchFamily="18" charset="0"/>
            </a:endParaRPr>
          </a:p>
          <a:p>
            <a:pPr lvl="3"/>
            <a:r>
              <a:rPr lang="it-IT" altLang="it-IT" i="1">
                <a:latin typeface="Bookman Old Style" pitchFamily="18" charset="0"/>
              </a:rPr>
              <a:t>Cercherò di essere più chiara</a:t>
            </a:r>
          </a:p>
        </p:txBody>
      </p:sp>
    </p:spTree>
    <p:extLst>
      <p:ext uri="{BB962C8B-B14F-4D97-AF65-F5344CB8AC3E}">
        <p14:creationId xmlns:p14="http://schemas.microsoft.com/office/powerpoint/2010/main" val="1087654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5602" name="Rectangle 2"/>
          <p:cNvSpPr>
            <a:spLocks noGrp="1" noChangeArrowheads="1"/>
          </p:cNvSpPr>
          <p:nvPr>
            <p:ph type="body" idx="1"/>
          </p:nvPr>
        </p:nvSpPr>
        <p:spPr/>
        <p:txBody>
          <a:bodyPr/>
          <a:lstStyle/>
          <a:p>
            <a:pPr>
              <a:lnSpc>
                <a:spcPct val="90000"/>
              </a:lnSpc>
            </a:pPr>
            <a:r>
              <a:rPr lang="it-IT" altLang="it-IT" sz="2000">
                <a:latin typeface="Bookman Old Style" pitchFamily="18" charset="0"/>
              </a:rPr>
              <a:t>Si è riconosciuti come soggetti quando siamo portatori di una </a:t>
            </a:r>
            <a:r>
              <a:rPr lang="it-IT" altLang="it-IT" sz="2000" i="1">
                <a:latin typeface="Bookman Old Style" pitchFamily="18" charset="0"/>
              </a:rPr>
              <a:t>progettualità trasformatrice </a:t>
            </a:r>
            <a:r>
              <a:rPr lang="it-IT" altLang="it-IT" sz="2000">
                <a:latin typeface="Bookman Old Style" pitchFamily="18" charset="0"/>
              </a:rPr>
              <a:t>della propria esistenza (cioè di se stessi e del contesto ambientale nel quale si interagisce).</a:t>
            </a:r>
          </a:p>
          <a:p>
            <a:pPr lvl="1">
              <a:lnSpc>
                <a:spcPct val="90000"/>
              </a:lnSpc>
            </a:pPr>
            <a:r>
              <a:rPr lang="it-IT" altLang="it-IT" sz="2000">
                <a:latin typeface="Bookman Old Style" pitchFamily="18" charset="0"/>
              </a:rPr>
              <a:t>Poter dare significato alle cose, agli eventi (anche se domanderemo “perché proprio a me?”)</a:t>
            </a:r>
          </a:p>
          <a:p>
            <a:pPr lvl="1">
              <a:lnSpc>
                <a:spcPct val="90000"/>
              </a:lnSpc>
            </a:pPr>
            <a:r>
              <a:rPr lang="it-IT" altLang="it-IT" sz="2000">
                <a:latin typeface="Bookman Old Style" pitchFamily="18" charset="0"/>
              </a:rPr>
              <a:t>Guardare le cose in modo diverso, sfruttare prospettive completamente differenti </a:t>
            </a:r>
          </a:p>
          <a:p>
            <a:pPr lvl="1">
              <a:lnSpc>
                <a:spcPct val="90000"/>
              </a:lnSpc>
            </a:pPr>
            <a:r>
              <a:rPr lang="it-IT" altLang="it-IT" sz="2000">
                <a:latin typeface="Bookman Old Style" pitchFamily="18" charset="0"/>
              </a:rPr>
              <a:t>leggere il problema da un punto di vista differente è la prima mossa per cambiare eventi ed orientarli in una direzione a noi favorevole</a:t>
            </a:r>
          </a:p>
          <a:p>
            <a:pPr>
              <a:lnSpc>
                <a:spcPct val="90000"/>
              </a:lnSpc>
            </a:pPr>
            <a:r>
              <a:rPr lang="it-IT" altLang="it-IT" sz="2000">
                <a:latin typeface="Bookman Old Style" pitchFamily="18" charset="0"/>
              </a:rPr>
              <a:t>In altre parole non si è soggetti se non abbiamo desideri (progetti) da realizzare, se non siamo capaci di desiderare (</a:t>
            </a:r>
            <a:r>
              <a:rPr lang="it-IT" altLang="it-IT" sz="2000" b="1" i="1">
                <a:latin typeface="Bookman Old Style" pitchFamily="18" charset="0"/>
              </a:rPr>
              <a:t>Mito di Persefone)</a:t>
            </a:r>
          </a:p>
        </p:txBody>
      </p:sp>
    </p:spTree>
    <p:extLst>
      <p:ext uri="{BB962C8B-B14F-4D97-AF65-F5344CB8AC3E}">
        <p14:creationId xmlns:p14="http://schemas.microsoft.com/office/powerpoint/2010/main" val="8119961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6626" name="Rectangle 2"/>
          <p:cNvSpPr>
            <a:spLocks noGrp="1" noChangeArrowheads="1"/>
          </p:cNvSpPr>
          <p:nvPr>
            <p:ph type="body" idx="1"/>
          </p:nvPr>
        </p:nvSpPr>
        <p:spPr/>
        <p:txBody>
          <a:bodyPr/>
          <a:lstStyle/>
          <a:p>
            <a:pPr>
              <a:lnSpc>
                <a:spcPct val="90000"/>
              </a:lnSpc>
            </a:pPr>
            <a:r>
              <a:rPr lang="it-IT" altLang="it-IT" sz="2400">
                <a:latin typeface="Bookman Old Style" pitchFamily="18" charset="0"/>
              </a:rPr>
              <a:t>Cosa sanziona???</a:t>
            </a:r>
          </a:p>
          <a:p>
            <a:pPr lvl="1">
              <a:lnSpc>
                <a:spcPct val="90000"/>
              </a:lnSpc>
            </a:pPr>
            <a:r>
              <a:rPr lang="it-IT" altLang="it-IT" sz="2000">
                <a:latin typeface="Bookman Old Style" pitchFamily="18" charset="0"/>
              </a:rPr>
              <a:t>Sia l’atteggiamento rifiutante che quello iperprotettivo, cristallizzano il danno, identificano la patologia col soggetto che ne è portatore;</a:t>
            </a:r>
          </a:p>
          <a:p>
            <a:pPr lvl="1">
              <a:lnSpc>
                <a:spcPct val="90000"/>
              </a:lnSpc>
            </a:pPr>
            <a:r>
              <a:rPr lang="it-IT" altLang="it-IT" sz="2000">
                <a:latin typeface="Bookman Old Style" pitchFamily="18" charset="0"/>
              </a:rPr>
              <a:t>L’immagine di quel soggetto, sia per sé che per gli altri, coincide con la sua inadeguatezza (sia in termini di deficit che di bizzarria)</a:t>
            </a:r>
          </a:p>
          <a:p>
            <a:pPr>
              <a:lnSpc>
                <a:spcPct val="90000"/>
              </a:lnSpc>
            </a:pPr>
            <a:r>
              <a:rPr lang="it-IT" altLang="it-IT" sz="2400">
                <a:latin typeface="Bookman Old Style" pitchFamily="18" charset="0"/>
              </a:rPr>
              <a:t>Questi atteggiamenti sono il retaggio ancestrale di una cultura passata</a:t>
            </a:r>
          </a:p>
          <a:p>
            <a:pPr lvl="1">
              <a:lnSpc>
                <a:spcPct val="90000"/>
              </a:lnSpc>
            </a:pPr>
            <a:r>
              <a:rPr lang="it-IT" altLang="it-IT" sz="2000">
                <a:latin typeface="Bookman Old Style" pitchFamily="18" charset="0"/>
              </a:rPr>
              <a:t>Storicamente chi era nella dimensione del </a:t>
            </a:r>
            <a:r>
              <a:rPr lang="it-IT" altLang="it-IT" sz="2000" i="1">
                <a:latin typeface="Bookman Old Style" pitchFamily="18" charset="0"/>
              </a:rPr>
              <a:t>minus habens</a:t>
            </a:r>
            <a:r>
              <a:rPr lang="it-IT" altLang="it-IT" sz="2000">
                <a:latin typeface="Bookman Old Style" pitchFamily="18" charset="0"/>
              </a:rPr>
              <a:t> era considerato superfluo se non dannoso e la soluzione era quella di gettarli dalle rupi o abbandonarli nei boschi</a:t>
            </a:r>
          </a:p>
        </p:txBody>
      </p:sp>
    </p:spTree>
    <p:extLst>
      <p:ext uri="{BB962C8B-B14F-4D97-AF65-F5344CB8AC3E}">
        <p14:creationId xmlns:p14="http://schemas.microsoft.com/office/powerpoint/2010/main" val="16824187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7650" name="Rectangle 2"/>
          <p:cNvSpPr>
            <a:spLocks noGrp="1" noChangeArrowheads="1"/>
          </p:cNvSpPr>
          <p:nvPr>
            <p:ph type="body" idx="1"/>
          </p:nvPr>
        </p:nvSpPr>
        <p:spPr/>
        <p:txBody>
          <a:bodyPr/>
          <a:lstStyle/>
          <a:p>
            <a:pPr>
              <a:lnSpc>
                <a:spcPct val="90000"/>
              </a:lnSpc>
            </a:pPr>
            <a:r>
              <a:rPr lang="it-IT" altLang="it-IT" sz="2400">
                <a:latin typeface="Bookman Old Style" pitchFamily="18" charset="0"/>
              </a:rPr>
              <a:t>Questo retaggio permane nei substrati più reconditi della coscienza, in quei luoghi che Freud definì </a:t>
            </a:r>
            <a:r>
              <a:rPr lang="it-IT" altLang="it-IT" sz="2400" i="1">
                <a:latin typeface="Bookman Old Style" pitchFamily="18" charset="0"/>
              </a:rPr>
              <a:t>dell’umbratile, </a:t>
            </a:r>
            <a:r>
              <a:rPr lang="it-IT" altLang="it-IT" sz="2400">
                <a:latin typeface="Bookman Old Style" pitchFamily="18" charset="0"/>
              </a:rPr>
              <a:t>dove convivono, senza contraddizione, </a:t>
            </a:r>
          </a:p>
          <a:p>
            <a:pPr lvl="1">
              <a:lnSpc>
                <a:spcPct val="90000"/>
              </a:lnSpc>
            </a:pPr>
            <a:r>
              <a:rPr lang="it-IT" altLang="it-IT" sz="2400">
                <a:latin typeface="Bookman Old Style" pitchFamily="18" charset="0"/>
              </a:rPr>
              <a:t>La moderna ideologia di tolleranza, comprensione razionale e accettazione</a:t>
            </a:r>
          </a:p>
          <a:p>
            <a:pPr lvl="1">
              <a:lnSpc>
                <a:spcPct val="90000"/>
              </a:lnSpc>
            </a:pPr>
            <a:r>
              <a:rPr lang="it-IT" altLang="it-IT" sz="2400">
                <a:latin typeface="Bookman Old Style" pitchFamily="18" charset="0"/>
              </a:rPr>
              <a:t>Le più arcaiche e irrazionali paure, i sentimenti e le emozioni inammissibili ed indicibili</a:t>
            </a:r>
          </a:p>
          <a:p>
            <a:pPr>
              <a:lnSpc>
                <a:spcPct val="90000"/>
              </a:lnSpc>
              <a:buFontTx/>
              <a:buNone/>
            </a:pPr>
            <a:r>
              <a:rPr lang="it-IT" altLang="it-IT" sz="2400">
                <a:latin typeface="Bookman Old Style" pitchFamily="18" charset="0"/>
              </a:rPr>
              <a:t>Che si accompagnano alle dimensioni </a:t>
            </a:r>
            <a:r>
              <a:rPr lang="it-IT" altLang="it-IT" sz="2400" i="1">
                <a:latin typeface="Bookman Old Style" pitchFamily="18" charset="0"/>
              </a:rPr>
              <a:t>altre </a:t>
            </a:r>
            <a:r>
              <a:rPr lang="it-IT" altLang="it-IT" sz="2400">
                <a:latin typeface="Bookman Old Style" pitchFamily="18" charset="0"/>
              </a:rPr>
              <a:t>ed entrano nella relazione con il </a:t>
            </a:r>
            <a:r>
              <a:rPr lang="it-IT" altLang="it-IT" sz="2400" i="1">
                <a:latin typeface="Bookman Old Style" pitchFamily="18" charset="0"/>
              </a:rPr>
              <a:t>diverso</a:t>
            </a:r>
          </a:p>
        </p:txBody>
      </p:sp>
    </p:spTree>
    <p:extLst>
      <p:ext uri="{BB962C8B-B14F-4D97-AF65-F5344CB8AC3E}">
        <p14:creationId xmlns:p14="http://schemas.microsoft.com/office/powerpoint/2010/main" val="30101832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8674" name="Rectangle 2"/>
          <p:cNvSpPr>
            <a:spLocks noGrp="1" noChangeArrowheads="1"/>
          </p:cNvSpPr>
          <p:nvPr>
            <p:ph type="body" idx="1"/>
          </p:nvPr>
        </p:nvSpPr>
        <p:spPr/>
        <p:txBody>
          <a:bodyPr/>
          <a:lstStyle/>
          <a:p>
            <a:pPr>
              <a:lnSpc>
                <a:spcPct val="90000"/>
              </a:lnSpc>
            </a:pPr>
            <a:r>
              <a:rPr lang="it-IT" altLang="it-IT" sz="2400">
                <a:latin typeface="Bookman Old Style" pitchFamily="18" charset="0"/>
              </a:rPr>
              <a:t>Entriamo in contatto con </a:t>
            </a:r>
          </a:p>
          <a:p>
            <a:pPr lvl="1">
              <a:lnSpc>
                <a:spcPct val="90000"/>
              </a:lnSpc>
            </a:pPr>
            <a:r>
              <a:rPr lang="it-IT" altLang="it-IT" sz="2000">
                <a:latin typeface="Bookman Old Style" pitchFamily="18" charset="0"/>
              </a:rPr>
              <a:t>Caducità</a:t>
            </a:r>
          </a:p>
          <a:p>
            <a:pPr lvl="1">
              <a:lnSpc>
                <a:spcPct val="90000"/>
              </a:lnSpc>
            </a:pPr>
            <a:r>
              <a:rPr lang="it-IT" altLang="it-IT" sz="2000">
                <a:latin typeface="Bookman Old Style" pitchFamily="18" charset="0"/>
              </a:rPr>
              <a:t>Debolezza </a:t>
            </a:r>
          </a:p>
          <a:p>
            <a:pPr lvl="1">
              <a:lnSpc>
                <a:spcPct val="90000"/>
              </a:lnSpc>
            </a:pPr>
            <a:r>
              <a:rPr lang="it-IT" altLang="it-IT" sz="2000">
                <a:latin typeface="Bookman Old Style" pitchFamily="18" charset="0"/>
              </a:rPr>
              <a:t>Inadeguatezza della coscienza</a:t>
            </a:r>
          </a:p>
          <a:p>
            <a:pPr lvl="1">
              <a:lnSpc>
                <a:spcPct val="90000"/>
              </a:lnSpc>
            </a:pPr>
            <a:r>
              <a:rPr lang="it-IT" altLang="it-IT" sz="2000">
                <a:latin typeface="Bookman Old Style" pitchFamily="18" charset="0"/>
              </a:rPr>
              <a:t>Fragilità</a:t>
            </a:r>
          </a:p>
          <a:p>
            <a:pPr lvl="1">
              <a:lnSpc>
                <a:spcPct val="90000"/>
              </a:lnSpc>
            </a:pPr>
            <a:r>
              <a:rPr lang="it-IT" altLang="it-IT" sz="2000">
                <a:latin typeface="Bookman Old Style" pitchFamily="18" charset="0"/>
              </a:rPr>
              <a:t>Sofferenza del corpo</a:t>
            </a:r>
          </a:p>
          <a:p>
            <a:pPr>
              <a:lnSpc>
                <a:spcPct val="90000"/>
              </a:lnSpc>
            </a:pPr>
            <a:r>
              <a:rPr lang="it-IT" altLang="it-IT" sz="2400">
                <a:latin typeface="Bookman Old Style" pitchFamily="18" charset="0"/>
              </a:rPr>
              <a:t>Tutte condizioni che toccano anche soggetti che sono considerati “normali”</a:t>
            </a:r>
          </a:p>
          <a:p>
            <a:pPr lvl="1">
              <a:lnSpc>
                <a:spcPct val="90000"/>
              </a:lnSpc>
            </a:pPr>
            <a:r>
              <a:rPr lang="it-IT" altLang="it-IT" sz="2000">
                <a:latin typeface="Bookman Old Style" pitchFamily="18" charset="0"/>
              </a:rPr>
              <a:t>Senso di colpa per la ns. condizione fortunata</a:t>
            </a:r>
          </a:p>
          <a:p>
            <a:pPr lvl="1">
              <a:lnSpc>
                <a:spcPct val="90000"/>
              </a:lnSpc>
            </a:pPr>
            <a:r>
              <a:rPr lang="it-IT" altLang="it-IT" sz="2000">
                <a:latin typeface="Bookman Old Style" pitchFamily="18" charset="0"/>
              </a:rPr>
              <a:t>Una sorta di paura del contagio (quasi che convivere a fianco di tali debolezze ed imperfezioni ce ne rendesse in qualche modo “schiavi”)</a:t>
            </a:r>
          </a:p>
        </p:txBody>
      </p:sp>
    </p:spTree>
    <p:extLst>
      <p:ext uri="{BB962C8B-B14F-4D97-AF65-F5344CB8AC3E}">
        <p14:creationId xmlns:p14="http://schemas.microsoft.com/office/powerpoint/2010/main" val="15030400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29698" name="Rectangle 2"/>
          <p:cNvSpPr>
            <a:spLocks noGrp="1" noChangeArrowheads="1"/>
          </p:cNvSpPr>
          <p:nvPr>
            <p:ph type="body" idx="1"/>
          </p:nvPr>
        </p:nvSpPr>
        <p:spPr>
          <a:xfrm>
            <a:off x="1182688" y="1905000"/>
            <a:ext cx="7772400" cy="4343400"/>
          </a:xfrm>
        </p:spPr>
        <p:txBody>
          <a:bodyPr/>
          <a:lstStyle/>
          <a:p>
            <a:r>
              <a:rPr lang="it-IT" altLang="it-IT" sz="2000">
                <a:latin typeface="Bookman Old Style" pitchFamily="18" charset="0"/>
              </a:rPr>
              <a:t>Allora il debole, il malato, il diverso, il disabile di qualsiasi natura, ci costringe a fare i conti con le proprie debolezze, malattie, disabilità;</a:t>
            </a:r>
          </a:p>
          <a:p>
            <a:r>
              <a:rPr lang="it-IT" altLang="it-IT" sz="2000">
                <a:latin typeface="Bookman Old Style" pitchFamily="18" charset="0"/>
              </a:rPr>
              <a:t>Rifiutandolo, lo usiamo inconsapevolmente per allontanare da noi parti, reali o possibili, fortemente temute o rifiutate</a:t>
            </a:r>
          </a:p>
          <a:p>
            <a:pPr lvl="1"/>
            <a:r>
              <a:rPr lang="it-IT" altLang="it-IT" sz="1800">
                <a:latin typeface="Bookman Old Style" pitchFamily="18" charset="0"/>
              </a:rPr>
              <a:t>Diviene lo specchio negativo delle nostre ansie, timori, della nostra inadeguatezza</a:t>
            </a:r>
          </a:p>
          <a:p>
            <a:r>
              <a:rPr lang="it-IT" altLang="it-IT" sz="2000">
                <a:latin typeface="Bookman Old Style" pitchFamily="18" charset="0"/>
              </a:rPr>
              <a:t>Lo definiamo in negativo rispetto a noi, per quello che non possiede</a:t>
            </a:r>
          </a:p>
          <a:p>
            <a:pPr lvl="1"/>
            <a:r>
              <a:rPr lang="it-IT" altLang="it-IT" sz="1800">
                <a:latin typeface="Bookman Old Style" pitchFamily="18" charset="0"/>
              </a:rPr>
              <a:t>Paradossalmente è lui quello che ha meno strumenti , che è meno veloce, che è più confuso a </a:t>
            </a:r>
            <a:r>
              <a:rPr lang="it-IT" altLang="it-IT" sz="1800" u="sng">
                <a:latin typeface="Bookman Old Style" pitchFamily="18" charset="0"/>
              </a:rPr>
              <a:t>dover adeguare</a:t>
            </a:r>
            <a:r>
              <a:rPr lang="it-IT" altLang="it-IT" sz="1800">
                <a:latin typeface="Bookman Old Style" pitchFamily="18" charset="0"/>
              </a:rPr>
              <a:t> il suo passo al nostro per rincorrere la nostra normalità.</a:t>
            </a:r>
          </a:p>
        </p:txBody>
      </p:sp>
    </p:spTree>
    <p:extLst>
      <p:ext uri="{BB962C8B-B14F-4D97-AF65-F5344CB8AC3E}">
        <p14:creationId xmlns:p14="http://schemas.microsoft.com/office/powerpoint/2010/main" val="17080059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Cristina D.ssa Baronti</a:t>
            </a:r>
          </a:p>
        </p:txBody>
      </p:sp>
      <p:sp>
        <p:nvSpPr>
          <p:cNvPr id="30722" name="Rectangle 2"/>
          <p:cNvSpPr>
            <a:spLocks noGrp="1" noChangeArrowheads="1"/>
          </p:cNvSpPr>
          <p:nvPr>
            <p:ph type="body" idx="1"/>
          </p:nvPr>
        </p:nvSpPr>
        <p:spPr/>
        <p:txBody>
          <a:bodyPr/>
          <a:lstStyle/>
          <a:p>
            <a:pPr>
              <a:lnSpc>
                <a:spcPct val="90000"/>
              </a:lnSpc>
            </a:pPr>
            <a:r>
              <a:rPr lang="it-IT" altLang="it-IT" sz="2800">
                <a:latin typeface="Bookman Old Style" pitchFamily="18" charset="0"/>
              </a:rPr>
              <a:t>Ribaltare la prospettiva</a:t>
            </a:r>
          </a:p>
          <a:p>
            <a:pPr lvl="1">
              <a:lnSpc>
                <a:spcPct val="90000"/>
              </a:lnSpc>
            </a:pPr>
            <a:r>
              <a:rPr lang="it-IT" altLang="it-IT" sz="2400">
                <a:latin typeface="Bookman Old Style" pitchFamily="18" charset="0"/>
              </a:rPr>
              <a:t>Dovremmo misurare la nostra incapacità di raggiungerlo, nella sua dimensione,</a:t>
            </a:r>
          </a:p>
          <a:p>
            <a:pPr lvl="1">
              <a:lnSpc>
                <a:spcPct val="90000"/>
              </a:lnSpc>
            </a:pPr>
            <a:r>
              <a:rPr lang="it-IT" altLang="it-IT" sz="2400">
                <a:latin typeface="Bookman Old Style" pitchFamily="18" charset="0"/>
              </a:rPr>
              <a:t>di farci vicini, noi che abbiamo gli strumenti culturali ed affettivi</a:t>
            </a:r>
          </a:p>
          <a:p>
            <a:pPr>
              <a:lnSpc>
                <a:spcPct val="90000"/>
              </a:lnSpc>
            </a:pPr>
            <a:r>
              <a:rPr lang="it-IT" altLang="it-IT" sz="2400">
                <a:latin typeface="Bookman Old Style" pitchFamily="18" charset="0"/>
              </a:rPr>
              <a:t>Così </a:t>
            </a:r>
            <a:r>
              <a:rPr lang="it-IT" altLang="it-IT" sz="2400" u="sng">
                <a:latin typeface="Bookman Old Style" pitchFamily="18" charset="0"/>
              </a:rPr>
              <a:t>paradossalmente comprendere la diversità</a:t>
            </a:r>
            <a:r>
              <a:rPr lang="it-IT" altLang="it-IT" sz="2400">
                <a:latin typeface="Bookman Old Style" pitchFamily="18" charset="0"/>
              </a:rPr>
              <a:t> di un altro, legata alla sua malattia o al suo confuso e bizzarro modo di porsi in relazione con le cose e con gli altri, </a:t>
            </a:r>
            <a:r>
              <a:rPr lang="it-IT" altLang="it-IT" sz="2400" u="sng">
                <a:latin typeface="Bookman Old Style" pitchFamily="18" charset="0"/>
              </a:rPr>
              <a:t>significa semplicemente accettare la necessità ed il valore di conoscere prima di tutto se stessi</a:t>
            </a:r>
            <a:r>
              <a:rPr lang="it-IT" altLang="it-IT" sz="2400">
                <a:latin typeface="Bookman Old Style" pitchFamily="18" charset="0"/>
              </a:rPr>
              <a:t>.</a:t>
            </a:r>
          </a:p>
        </p:txBody>
      </p:sp>
    </p:spTree>
    <p:extLst>
      <p:ext uri="{BB962C8B-B14F-4D97-AF65-F5344CB8AC3E}">
        <p14:creationId xmlns:p14="http://schemas.microsoft.com/office/powerpoint/2010/main" val="1572498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4294967294"/>
          <p:cNvSpPr>
            <a:spLocks noGrp="1"/>
          </p:cNvSpPr>
          <p:nvPr>
            <p:ph type="subTitle" idx="1"/>
          </p:nvPr>
        </p:nvSpPr>
        <p:spPr>
          <a:xfrm>
            <a:off x="250511" y="140559"/>
            <a:ext cx="8547949" cy="6672565"/>
          </a:xfrm>
          <a:noFill/>
        </p:spPr>
        <p:txBody>
          <a:bodyPr anchor="t">
            <a:normAutofit/>
          </a:bodyPr>
          <a:lstStyle/>
          <a:p>
            <a:pPr algn="l"/>
            <a:r>
              <a:rPr sz="1400">
                <a:uFillTx/>
                <a:latin typeface="Calibri" charset="0"/>
              </a:rPr>
              <a:t>“Ma, se il mondo è azione, com’è che il sogno fa parte del mondo?”</a:t>
            </a:r>
          </a:p>
          <a:p>
            <a:pPr algn="l"/>
            <a:r>
              <a:rPr sz="1400">
                <a:uFillTx/>
                <a:latin typeface="Calibri" charset="0"/>
              </a:rPr>
              <a:t>“E’ che il sogno, signora, è un’azione divenuta idea; e che, perciò, conserva la forza del mondo e ne ripudia la materia, cioè l’essere nello spazio. Non è forse vero che siamo liberi nel sogno?”</a:t>
            </a:r>
          </a:p>
          <a:p>
            <a:pPr algn="l"/>
            <a:r>
              <a:rPr sz="1400">
                <a:uFillTx/>
                <a:latin typeface="Calibri" charset="0"/>
              </a:rPr>
              <a:t>“Sì, ma è triste il risveglio…”</a:t>
            </a:r>
          </a:p>
          <a:p>
            <a:pPr algn="l"/>
            <a:r>
              <a:rPr sz="1400">
                <a:uFillTx/>
                <a:latin typeface="Calibri" charset="0"/>
              </a:rPr>
              <a:t>“Il buon sognatore non si sveglia. Io non mi sono mai svegliato. Dio stesso dubito che non dorma. Già una volta me lo ha detto…” Lei lo guardò con un sussulto ed ebbe improvvisamente paura, un sentimento dal più profondo dell’anima, che non aveva mai provato.</a:t>
            </a:r>
          </a:p>
          <a:p>
            <a:pPr algn="l"/>
            <a:r>
              <a:rPr sz="1400">
                <a:uFillTx/>
                <a:latin typeface="Calibri" charset="0"/>
              </a:rPr>
              <a:t>“Ma, insomma, Lei chi è? Perché è così mascherato?”</a:t>
            </a:r>
          </a:p>
          <a:p>
            <a:pPr algn="l"/>
            <a:r>
              <a:rPr sz="1400">
                <a:uFillTx/>
                <a:latin typeface="Calibri" charset="0"/>
              </a:rPr>
              <a:t>“Rispondo, con una sola risposta, alle sue due domande: non sono mascherato”.</a:t>
            </a:r>
          </a:p>
          <a:p>
            <a:pPr algn="l"/>
            <a:r>
              <a:rPr sz="1400">
                <a:uFillTx/>
                <a:latin typeface="Calibri" charset="0"/>
              </a:rPr>
              <a:t>“Come?”.</a:t>
            </a:r>
          </a:p>
          <a:p>
            <a:pPr algn="l"/>
            <a:r>
              <a:rPr sz="1400">
                <a:uFillTx/>
                <a:latin typeface="Calibri" charset="0"/>
              </a:rPr>
              <a:t>“Signora, io sono il Diavolo. Si, sono il Diavolo. Ma non mi tema e non trasalisca”.</a:t>
            </a:r>
          </a:p>
          <a:p>
            <a:pPr algn="l"/>
            <a:r>
              <a:rPr sz="1400">
                <a:uFillTx/>
                <a:latin typeface="Calibri" charset="0"/>
              </a:rPr>
              <a:t>E in un batter d’occhi di terrore estremo, in cui affiorava un piacere nuovo, ella riconobbe, all’improvviso, che era vero.</a:t>
            </a:r>
          </a:p>
          <a:p>
            <a:pPr algn="l"/>
            <a:r>
              <a:rPr sz="1400">
                <a:uFillTx/>
                <a:latin typeface="Calibri" charset="0"/>
              </a:rPr>
              <a:t>“Sono proprio il Diavolo. Non si spaventi, però, perché sono il Diavolo, per l’appunto, e perciò non faccio male………Stia dunque tranquilla. Corrompo, certo, perché faccio immaginare…..Sono il Dio dell’Immaginazione, perduto perché non creo. E’ grazie a me che, bambina, hai sognato quei sogni che sembrano giochi; è grazie a me che, già donna, la notte hai potuto abbracciare i principi e i dominatori che dormono al fondo di quei sogni. Sono lo Spirito che crea senza creare, la cui voce è fumo, e la cui anima è un errore. Dio mi ha creato perché io lo imitassi, di notte. Lui è il Sole, io sono la Luna. La mia luce si libra su tutto ciò che è futile o finito, fuoco fatuo, sponde del fiume, paludi e ombre……Quando , nei lunghi pomeriggi caldi, sognavi tanto da sognare di sognare, non hai visto passare, nel fondo dei tuoi sogni, una figura velata e rapida, quella che ti avrebbe dato tutta la felicità, quella che ti avrebbe baciato indefinitamente? Ero io. Sono io. Sono colui che hai sempre cercato e che mai potrai trovare. Forse, nel fondo immenso dell’abisso, Dio stesso mi cerca, affinchè io lo completi, ma la maledizione del Dio Più Vecchio – il Saturno di Geova – aleggia su di lui e su di me, ci separa, quando avrebbe dovuto unirci, affinchè la vita e ciò che desideriamo da lei fossero una cosa sola. L’anello che usi e ami, l’allegria di un pensiero vago, il sentirti bene di fronte allo specchio in cui ti guardi – non illuderti: non sei tu, sono io. Sono io che lego bene tutti i lacci con cui le cose si decorano, che dispongo esattamente i colori con cui le cose si adornano. Di tutto quanto non vale la pena di essere io faccio il mio dominio e il mio impero, signore assoluto dell’interstizio e dell’intermedio, di ciò che nella vita non è vita.”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4294967294"/>
          <p:cNvSpPr>
            <a:spLocks noGrp="1"/>
          </p:cNvSpPr>
          <p:nvPr>
            <p:ph type="ctrTitle"/>
          </p:nvPr>
        </p:nvSpPr>
        <p:spPr>
          <a:xfrm>
            <a:off x="833624" y="1544239"/>
            <a:ext cx="7772400" cy="3260850"/>
          </a:xfrm>
        </p:spPr>
        <p:txBody>
          <a:bodyPr>
            <a:normAutofit fontScale="90000"/>
          </a:bodyPr>
          <a:lstStyle/>
          <a:p>
            <a:r>
              <a:rPr sz="2400" dirty="0">
                <a:uFillTx/>
                <a:latin typeface="Calibri" charset="0"/>
              </a:rPr>
              <a:t>Il </a:t>
            </a:r>
            <a:r>
              <a:rPr sz="2400" dirty="0" err="1">
                <a:uFillTx/>
                <a:latin typeface="Calibri" charset="0"/>
              </a:rPr>
              <a:t>termine</a:t>
            </a:r>
            <a:r>
              <a:rPr sz="2400" dirty="0">
                <a:uFillTx/>
                <a:latin typeface="Calibri" charset="0"/>
              </a:rPr>
              <a:t> </a:t>
            </a:r>
            <a:r>
              <a:rPr sz="2400" dirty="0" err="1">
                <a:uFillTx/>
                <a:latin typeface="Calibri" charset="0"/>
              </a:rPr>
              <a:t>disagio</a:t>
            </a:r>
            <a:r>
              <a:rPr sz="2400" dirty="0">
                <a:uFillTx/>
                <a:latin typeface="Calibri" charset="0"/>
              </a:rPr>
              <a:t> è </a:t>
            </a:r>
            <a:r>
              <a:rPr sz="2400" dirty="0" err="1">
                <a:uFillTx/>
                <a:latin typeface="Calibri" charset="0"/>
              </a:rPr>
              <a:t>composto</a:t>
            </a:r>
            <a:r>
              <a:rPr sz="2400" dirty="0">
                <a:uFillTx/>
                <a:latin typeface="Calibri" charset="0"/>
              </a:rPr>
              <a:t> da “dis”, </a:t>
            </a:r>
            <a:r>
              <a:rPr sz="2400" dirty="0" err="1">
                <a:uFillTx/>
                <a:latin typeface="Calibri" charset="0"/>
              </a:rPr>
              <a:t>prefisso</a:t>
            </a:r>
            <a:r>
              <a:rPr sz="2400" dirty="0">
                <a:uFillTx/>
                <a:latin typeface="Calibri" charset="0"/>
              </a:rPr>
              <a:t> con </a:t>
            </a:r>
            <a:r>
              <a:rPr sz="2400" dirty="0" err="1">
                <a:uFillTx/>
                <a:latin typeface="Calibri" charset="0"/>
              </a:rPr>
              <a:t>valore</a:t>
            </a:r>
            <a:r>
              <a:rPr sz="2400" dirty="0">
                <a:uFillTx/>
                <a:latin typeface="Calibri" charset="0"/>
              </a:rPr>
              <a:t> </a:t>
            </a:r>
            <a:r>
              <a:rPr sz="2400" dirty="0" err="1">
                <a:uFillTx/>
                <a:latin typeface="Calibri" charset="0"/>
              </a:rPr>
              <a:t>negativo</a:t>
            </a:r>
            <a:r>
              <a:rPr sz="2400" dirty="0">
                <a:uFillTx/>
                <a:latin typeface="Calibri" charset="0"/>
              </a:rPr>
              <a:t>, e da “</a:t>
            </a:r>
            <a:r>
              <a:rPr sz="2400" dirty="0" err="1">
                <a:uFillTx/>
                <a:latin typeface="Calibri" charset="0"/>
              </a:rPr>
              <a:t>agio</a:t>
            </a:r>
            <a:r>
              <a:rPr sz="2400" dirty="0">
                <a:uFillTx/>
                <a:latin typeface="Calibri" charset="0"/>
              </a:rPr>
              <a:t>” </a:t>
            </a:r>
            <a:r>
              <a:rPr sz="2400" dirty="0" err="1">
                <a:uFillTx/>
                <a:latin typeface="Calibri" charset="0"/>
              </a:rPr>
              <a:t>sostantivo</a:t>
            </a:r>
            <a:r>
              <a:rPr sz="2400" dirty="0">
                <a:uFillTx/>
                <a:latin typeface="Calibri" charset="0"/>
              </a:rPr>
              <a:t> </a:t>
            </a:r>
            <a:r>
              <a:rPr sz="2400" dirty="0" err="1">
                <a:uFillTx/>
                <a:latin typeface="Calibri" charset="0"/>
              </a:rPr>
              <a:t>che</a:t>
            </a:r>
            <a:r>
              <a:rPr sz="2400" dirty="0">
                <a:uFillTx/>
                <a:latin typeface="Calibri" charset="0"/>
              </a:rPr>
              <a:t> </a:t>
            </a:r>
            <a:r>
              <a:rPr sz="2400" dirty="0" err="1">
                <a:uFillTx/>
                <a:latin typeface="Calibri" charset="0"/>
              </a:rPr>
              <a:t>attiene</a:t>
            </a:r>
            <a:r>
              <a:rPr sz="2400" dirty="0">
                <a:uFillTx/>
                <a:latin typeface="Calibri" charset="0"/>
              </a:rPr>
              <a:t> ad </a:t>
            </a:r>
            <a:r>
              <a:rPr sz="2400" dirty="0" err="1">
                <a:uFillTx/>
                <a:latin typeface="Calibri" charset="0"/>
              </a:rPr>
              <a:t>una</a:t>
            </a:r>
            <a:r>
              <a:rPr sz="2400" dirty="0">
                <a:uFillTx/>
                <a:latin typeface="Calibri" charset="0"/>
              </a:rPr>
              <a:t> </a:t>
            </a:r>
            <a:r>
              <a:rPr sz="2400" dirty="0" err="1">
                <a:uFillTx/>
                <a:latin typeface="Calibri" charset="0"/>
              </a:rPr>
              <a:t>situazione</a:t>
            </a:r>
            <a:r>
              <a:rPr sz="2400" dirty="0">
                <a:uFillTx/>
                <a:latin typeface="Calibri" charset="0"/>
              </a:rPr>
              <a:t> di </a:t>
            </a:r>
            <a:r>
              <a:rPr sz="2400" dirty="0" err="1">
                <a:uFillTx/>
                <a:latin typeface="Calibri" charset="0"/>
              </a:rPr>
              <a:t>comodità</a:t>
            </a:r>
            <a:r>
              <a:rPr sz="2400" dirty="0">
                <a:uFillTx/>
                <a:latin typeface="Calibri" charset="0"/>
              </a:rPr>
              <a:t>, di </a:t>
            </a:r>
            <a:r>
              <a:rPr sz="2400" dirty="0" err="1">
                <a:uFillTx/>
                <a:latin typeface="Calibri" charset="0"/>
              </a:rPr>
              <a:t>benessere</a:t>
            </a:r>
            <a:r>
              <a:rPr sz="2400" dirty="0">
                <a:uFillTx/>
                <a:latin typeface="Calibri" charset="0"/>
              </a:rPr>
              <a:t> </a:t>
            </a:r>
            <a:r>
              <a:rPr sz="2400" dirty="0" err="1">
                <a:uFillTx/>
                <a:latin typeface="Calibri" charset="0"/>
              </a:rPr>
              <a:t>sia</a:t>
            </a:r>
            <a:r>
              <a:rPr sz="2400" dirty="0">
                <a:uFillTx/>
                <a:latin typeface="Calibri" charset="0"/>
              </a:rPr>
              <a:t> </a:t>
            </a:r>
            <a:r>
              <a:rPr sz="2400" dirty="0" err="1">
                <a:uFillTx/>
                <a:latin typeface="Calibri" charset="0"/>
              </a:rPr>
              <a:t>psicologico</a:t>
            </a:r>
            <a:r>
              <a:rPr sz="2400" dirty="0">
                <a:uFillTx/>
                <a:latin typeface="Calibri" charset="0"/>
              </a:rPr>
              <a:t> </a:t>
            </a:r>
            <a:r>
              <a:rPr sz="2400" dirty="0" err="1">
                <a:uFillTx/>
                <a:latin typeface="Calibri" charset="0"/>
              </a:rPr>
              <a:t>sia</a:t>
            </a:r>
            <a:r>
              <a:rPr sz="2400" dirty="0">
                <a:uFillTx/>
                <a:latin typeface="Calibri" charset="0"/>
              </a:rPr>
              <a:t> </a:t>
            </a:r>
            <a:r>
              <a:rPr sz="2400" dirty="0" err="1">
                <a:uFillTx/>
                <a:latin typeface="Calibri" charset="0"/>
              </a:rPr>
              <a:t>fisico</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a:latin typeface="Calibri" charset="0"/>
              </a:rPr>
              <a:t/>
            </a:r>
            <a:br>
              <a:rPr lang="it-IT" sz="2400" dirty="0">
                <a:latin typeface="Calibri" charset="0"/>
              </a:rPr>
            </a:br>
            <a:r>
              <a:rPr sz="2400" dirty="0" err="1" smtClean="0">
                <a:uFillTx/>
                <a:latin typeface="Calibri" charset="0"/>
              </a:rPr>
              <a:t>Pertanto</a:t>
            </a:r>
            <a:r>
              <a:rPr sz="2400" dirty="0" smtClean="0">
                <a:uFillTx/>
                <a:latin typeface="Calibri" charset="0"/>
              </a:rPr>
              <a:t> </a:t>
            </a:r>
            <a:r>
              <a:rPr sz="2400" dirty="0" err="1">
                <a:uFillTx/>
                <a:latin typeface="Calibri" charset="0"/>
              </a:rPr>
              <a:t>il</a:t>
            </a:r>
            <a:r>
              <a:rPr sz="2400" dirty="0">
                <a:uFillTx/>
                <a:latin typeface="Calibri" charset="0"/>
              </a:rPr>
              <a:t> “dis-</a:t>
            </a:r>
            <a:r>
              <a:rPr sz="2400" dirty="0" err="1">
                <a:uFillTx/>
                <a:latin typeface="Calibri" charset="0"/>
              </a:rPr>
              <a:t>agio</a:t>
            </a:r>
            <a:r>
              <a:rPr sz="2400" dirty="0">
                <a:uFillTx/>
                <a:latin typeface="Calibri" charset="0"/>
              </a:rPr>
              <a:t>”, </a:t>
            </a:r>
            <a:r>
              <a:rPr sz="2400" dirty="0" err="1">
                <a:uFillTx/>
                <a:latin typeface="Calibri" charset="0"/>
              </a:rPr>
              <a:t>globalmente</a:t>
            </a:r>
            <a:r>
              <a:rPr sz="2400" dirty="0">
                <a:uFillTx/>
                <a:latin typeface="Calibri" charset="0"/>
              </a:rPr>
              <a:t> </a:t>
            </a:r>
            <a:r>
              <a:rPr sz="2400" dirty="0" err="1">
                <a:uFillTx/>
                <a:latin typeface="Calibri" charset="0"/>
              </a:rPr>
              <a:t>inteso</a:t>
            </a:r>
            <a:r>
              <a:rPr sz="2400" dirty="0">
                <a:uFillTx/>
                <a:latin typeface="Calibri" charset="0"/>
              </a:rPr>
              <a:t>, </a:t>
            </a:r>
            <a:r>
              <a:rPr sz="2400" dirty="0" err="1">
                <a:uFillTx/>
                <a:latin typeface="Calibri" charset="0"/>
              </a:rPr>
              <a:t>indica</a:t>
            </a:r>
            <a:r>
              <a:rPr sz="2400" dirty="0">
                <a:uFillTx/>
                <a:latin typeface="Calibri" charset="0"/>
              </a:rPr>
              <a:t> </a:t>
            </a:r>
            <a:r>
              <a:rPr sz="2400" dirty="0" err="1">
                <a:uFillTx/>
                <a:latin typeface="Calibri" charset="0"/>
              </a:rPr>
              <a:t>uno</a:t>
            </a:r>
            <a:r>
              <a:rPr sz="2400" dirty="0">
                <a:uFillTx/>
                <a:latin typeface="Calibri" charset="0"/>
              </a:rPr>
              <a:t> </a:t>
            </a:r>
            <a:r>
              <a:rPr sz="2400" dirty="0" err="1">
                <a:uFillTx/>
                <a:latin typeface="Calibri" charset="0"/>
              </a:rPr>
              <a:t>stato</a:t>
            </a:r>
            <a:r>
              <a:rPr sz="2400" dirty="0">
                <a:uFillTx/>
                <a:latin typeface="Calibri" charset="0"/>
              </a:rPr>
              <a:t>, </a:t>
            </a:r>
            <a:r>
              <a:rPr sz="2400" dirty="0" err="1">
                <a:uFillTx/>
                <a:latin typeface="Calibri" charset="0"/>
              </a:rPr>
              <a:t>una</a:t>
            </a:r>
            <a:r>
              <a:rPr sz="2400" dirty="0">
                <a:uFillTx/>
                <a:latin typeface="Calibri" charset="0"/>
              </a:rPr>
              <a:t> </a:t>
            </a:r>
            <a:r>
              <a:rPr sz="2400" dirty="0" err="1">
                <a:uFillTx/>
                <a:latin typeface="Calibri" charset="0"/>
              </a:rPr>
              <a:t>condizione</a:t>
            </a:r>
            <a:r>
              <a:rPr sz="2400" dirty="0">
                <a:uFillTx/>
                <a:latin typeface="Calibri" charset="0"/>
              </a:rPr>
              <a:t> di mal-</a:t>
            </a:r>
            <a:r>
              <a:rPr sz="2400" dirty="0" err="1">
                <a:uFillTx/>
                <a:latin typeface="Calibri" charset="0"/>
              </a:rPr>
              <a:t>essere</a:t>
            </a:r>
            <a:r>
              <a:rPr sz="2400" dirty="0">
                <a:uFillTx/>
                <a:latin typeface="Calibri" charset="0"/>
              </a:rPr>
              <a:t>, un </a:t>
            </a:r>
            <a:r>
              <a:rPr sz="2400" dirty="0" err="1">
                <a:uFillTx/>
                <a:latin typeface="Calibri" charset="0"/>
              </a:rPr>
              <a:t>sentirsi</a:t>
            </a:r>
            <a:r>
              <a:rPr sz="2400" dirty="0">
                <a:uFillTx/>
                <a:latin typeface="Calibri" charset="0"/>
              </a:rPr>
              <a:t> non in </a:t>
            </a:r>
            <a:r>
              <a:rPr sz="2400" dirty="0" err="1">
                <a:uFillTx/>
                <a:latin typeface="Calibri" charset="0"/>
              </a:rPr>
              <a:t>sintonia</a:t>
            </a:r>
            <a:r>
              <a:rPr sz="2400" dirty="0">
                <a:uFillTx/>
                <a:latin typeface="Calibri" charset="0"/>
              </a:rPr>
              <a:t> con </a:t>
            </a:r>
            <a:r>
              <a:rPr sz="2400" dirty="0" err="1">
                <a:uFillTx/>
                <a:latin typeface="Calibri" charset="0"/>
              </a:rPr>
              <a:t>l’ambiente,con</a:t>
            </a:r>
            <a:r>
              <a:rPr sz="2400" dirty="0">
                <a:uFillTx/>
                <a:latin typeface="Calibri" charset="0"/>
              </a:rPr>
              <a:t> la </a:t>
            </a:r>
            <a:r>
              <a:rPr sz="2400" dirty="0" err="1">
                <a:uFillTx/>
                <a:latin typeface="Calibri" charset="0"/>
              </a:rPr>
              <a:t>situazione</a:t>
            </a:r>
            <a:r>
              <a:rPr sz="2400" dirty="0">
                <a:uFillTx/>
                <a:latin typeface="Calibri" charset="0"/>
              </a:rPr>
              <a:t> socio-</a:t>
            </a:r>
            <a:r>
              <a:rPr sz="2400" dirty="0" err="1">
                <a:uFillTx/>
                <a:latin typeface="Calibri" charset="0"/>
              </a:rPr>
              <a:t>culturale</a:t>
            </a:r>
            <a:r>
              <a:rPr sz="2400" dirty="0">
                <a:uFillTx/>
                <a:latin typeface="Calibri" charset="0"/>
              </a:rPr>
              <a:t> in cui </a:t>
            </a:r>
            <a:r>
              <a:rPr sz="2400" dirty="0" err="1">
                <a:uFillTx/>
                <a:latin typeface="Calibri" charset="0"/>
              </a:rPr>
              <a:t>si</a:t>
            </a:r>
            <a:r>
              <a:rPr sz="2400" dirty="0">
                <a:uFillTx/>
                <a:latin typeface="Calibri" charset="0"/>
              </a:rPr>
              <a:t> vive.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4294967294"/>
          <p:cNvSpPr>
            <a:spLocks noGrp="1"/>
          </p:cNvSpPr>
          <p:nvPr>
            <p:ph type="ctrTitle"/>
          </p:nvPr>
        </p:nvSpPr>
        <p:spPr>
          <a:xfrm>
            <a:off x="152400" y="1143000"/>
            <a:ext cx="8458200" cy="3886200"/>
          </a:xfrm>
        </p:spPr>
        <p:txBody>
          <a:bodyPr>
            <a:normAutofit fontScale="90000"/>
          </a:bodyPr>
          <a:lstStyle/>
          <a:p>
            <a:r>
              <a:rPr sz="2400" dirty="0" err="1" smtClean="0">
                <a:uFillTx/>
                <a:latin typeface="Calibri" charset="0"/>
              </a:rPr>
              <a:t>il</a:t>
            </a:r>
            <a:r>
              <a:rPr sz="2400" dirty="0" smtClean="0">
                <a:uFillTx/>
                <a:latin typeface="Calibri" charset="0"/>
              </a:rPr>
              <a:t> </a:t>
            </a:r>
            <a:r>
              <a:rPr sz="2400" dirty="0" err="1">
                <a:uFillTx/>
                <a:latin typeface="Calibri" charset="0"/>
              </a:rPr>
              <a:t>disagio</a:t>
            </a:r>
            <a:r>
              <a:rPr sz="2400" dirty="0">
                <a:uFillTx/>
                <a:latin typeface="Calibri" charset="0"/>
              </a:rPr>
              <a:t> </a:t>
            </a:r>
            <a:r>
              <a:rPr sz="2400" dirty="0" err="1">
                <a:uFillTx/>
                <a:latin typeface="Calibri" charset="0"/>
              </a:rPr>
              <a:t>fa</a:t>
            </a:r>
            <a:r>
              <a:rPr sz="2400" dirty="0">
                <a:uFillTx/>
                <a:latin typeface="Calibri" charset="0"/>
              </a:rPr>
              <a:t> </a:t>
            </a:r>
            <a:r>
              <a:rPr sz="2400" dirty="0" err="1">
                <a:uFillTx/>
                <a:latin typeface="Calibri" charset="0"/>
              </a:rPr>
              <a:t>riferimento</a:t>
            </a:r>
            <a:r>
              <a:rPr sz="2400" dirty="0">
                <a:uFillTx/>
                <a:latin typeface="Calibri" charset="0"/>
              </a:rPr>
              <a:t> a </a:t>
            </a:r>
            <a:r>
              <a:rPr sz="2400" dirty="0" err="1">
                <a:uFillTx/>
                <a:latin typeface="Calibri" charset="0"/>
              </a:rPr>
              <a:t>varie</a:t>
            </a:r>
            <a:r>
              <a:rPr sz="2400" dirty="0">
                <a:uFillTx/>
                <a:latin typeface="Calibri" charset="0"/>
              </a:rPr>
              <a:t> </a:t>
            </a:r>
            <a:r>
              <a:rPr sz="2400" dirty="0" err="1">
                <a:uFillTx/>
                <a:latin typeface="Calibri" charset="0"/>
              </a:rPr>
              <a:t>problematiche</a:t>
            </a:r>
            <a:r>
              <a:rPr sz="2400" dirty="0">
                <a:uFillTx/>
                <a:latin typeface="Calibri" charset="0"/>
              </a:rPr>
              <a:t>, «ad </a:t>
            </a:r>
            <a:r>
              <a:rPr sz="2400" dirty="0" err="1">
                <a:uFillTx/>
                <a:latin typeface="Calibri" charset="0"/>
              </a:rPr>
              <a:t>una</a:t>
            </a:r>
            <a:r>
              <a:rPr sz="2400" dirty="0">
                <a:uFillTx/>
                <a:latin typeface="Calibri" charset="0"/>
              </a:rPr>
              <a:t> </a:t>
            </a:r>
            <a:r>
              <a:rPr sz="2400" dirty="0" err="1">
                <a:uFillTx/>
                <a:latin typeface="Calibri" charset="0"/>
              </a:rPr>
              <a:t>serie</a:t>
            </a:r>
            <a:r>
              <a:rPr sz="2400" dirty="0">
                <a:uFillTx/>
                <a:latin typeface="Calibri" charset="0"/>
              </a:rPr>
              <a:t> di </a:t>
            </a:r>
            <a:r>
              <a:rPr sz="2400" dirty="0" err="1">
                <a:uFillTx/>
                <a:latin typeface="Calibri" charset="0"/>
              </a:rPr>
              <a:t>vissuti</a:t>
            </a:r>
            <a:r>
              <a:rPr sz="2400" dirty="0">
                <a:uFillTx/>
                <a:latin typeface="Calibri" charset="0"/>
              </a:rPr>
              <a:t> </a:t>
            </a:r>
            <a:r>
              <a:rPr sz="2400" dirty="0" err="1">
                <a:uFillTx/>
                <a:latin typeface="Calibri" charset="0"/>
              </a:rPr>
              <a:t>soggettivi</a:t>
            </a:r>
            <a:r>
              <a:rPr sz="2400" dirty="0">
                <a:uFillTx/>
                <a:latin typeface="Calibri" charset="0"/>
              </a:rPr>
              <a:t> </a:t>
            </a:r>
            <a:r>
              <a:rPr sz="2400" dirty="0" err="1">
                <a:uFillTx/>
                <a:latin typeface="Calibri" charset="0"/>
              </a:rPr>
              <a:t>che</a:t>
            </a:r>
            <a:r>
              <a:rPr sz="2400" dirty="0">
                <a:uFillTx/>
                <a:latin typeface="Calibri" charset="0"/>
              </a:rPr>
              <a:t> </a:t>
            </a:r>
            <a:r>
              <a:rPr sz="2400" dirty="0" err="1" smtClean="0">
                <a:uFillTx/>
                <a:latin typeface="Calibri" charset="0"/>
              </a:rPr>
              <a:t>includono</a:t>
            </a:r>
            <a:r>
              <a:rPr lang="it-IT" sz="2400" dirty="0">
                <a:latin typeface="Calibri" charset="0"/>
              </a:rPr>
              <a:t/>
            </a:r>
            <a:br>
              <a:rPr lang="it-IT" sz="2400" dirty="0">
                <a:latin typeface="Calibri" charset="0"/>
              </a:rPr>
            </a:br>
            <a:r>
              <a:rPr lang="it-IT" sz="2400" dirty="0">
                <a:latin typeface="Calibri" charset="0"/>
              </a:rPr>
              <a:t/>
            </a:r>
            <a:br>
              <a:rPr lang="it-IT" sz="2400" dirty="0">
                <a:latin typeface="Calibri" charset="0"/>
              </a:rPr>
            </a:br>
            <a:r>
              <a:rPr lang="it-IT" sz="2400" dirty="0" smtClean="0">
                <a:latin typeface="Calibri" charset="0"/>
              </a:rPr>
              <a:t>- </a:t>
            </a:r>
            <a:r>
              <a:rPr sz="2400" dirty="0" err="1" smtClean="0">
                <a:uFillTx/>
                <a:latin typeface="Calibri" charset="0"/>
              </a:rPr>
              <a:t>sofferenza</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smtClean="0">
                <a:uFillTx/>
                <a:latin typeface="Calibri" charset="0"/>
              </a:rPr>
              <a:t>- </a:t>
            </a:r>
            <a:r>
              <a:rPr sz="2400" dirty="0" err="1" smtClean="0">
                <a:uFillTx/>
                <a:latin typeface="Calibri" charset="0"/>
              </a:rPr>
              <a:t>frustrazione</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smtClean="0">
                <a:uFillTx/>
                <a:latin typeface="Calibri" charset="0"/>
              </a:rPr>
              <a:t>- </a:t>
            </a:r>
            <a:r>
              <a:rPr sz="2400" dirty="0" err="1" smtClean="0">
                <a:uFillTx/>
                <a:latin typeface="Calibri" charset="0"/>
              </a:rPr>
              <a:t>insoddisfazione</a:t>
            </a:r>
            <a:r>
              <a:rPr sz="2400" dirty="0" smtClean="0">
                <a:uFillTx/>
                <a:latin typeface="Calibri" charset="0"/>
              </a:rPr>
              <a:t> </a:t>
            </a:r>
            <a:r>
              <a:rPr sz="2400" dirty="0">
                <a:uFillTx/>
                <a:latin typeface="Calibri" charset="0"/>
              </a:rPr>
              <a:t>e </a:t>
            </a:r>
            <a:r>
              <a:rPr sz="2400" dirty="0" err="1">
                <a:uFillTx/>
                <a:latin typeface="Calibri" charset="0"/>
              </a:rPr>
              <a:t>alienazione</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a:latin typeface="Calibri" charset="0"/>
              </a:rPr>
              <a:t/>
            </a:r>
            <a:br>
              <a:rPr lang="it-IT" sz="2400" dirty="0">
                <a:latin typeface="Calibri" charset="0"/>
              </a:rPr>
            </a:br>
            <a:r>
              <a:rPr sz="2400" dirty="0" err="1" smtClean="0">
                <a:uFillTx/>
                <a:latin typeface="Calibri" charset="0"/>
              </a:rPr>
              <a:t>riferibili</a:t>
            </a:r>
            <a:r>
              <a:rPr sz="2400" dirty="0" smtClean="0">
                <a:uFillTx/>
                <a:latin typeface="Calibri" charset="0"/>
              </a:rPr>
              <a:t> </a:t>
            </a:r>
            <a:r>
              <a:rPr sz="2400" dirty="0" err="1">
                <a:uFillTx/>
                <a:latin typeface="Calibri" charset="0"/>
              </a:rPr>
              <a:t>genericamente</a:t>
            </a:r>
            <a:r>
              <a:rPr sz="2400" dirty="0">
                <a:uFillTx/>
                <a:latin typeface="Calibri" charset="0"/>
              </a:rPr>
              <a:t> </a:t>
            </a:r>
            <a:r>
              <a:rPr sz="2400" dirty="0" err="1">
                <a:uFillTx/>
                <a:latin typeface="Calibri" charset="0"/>
              </a:rPr>
              <a:t>all’insieme</a:t>
            </a:r>
            <a:r>
              <a:rPr sz="2400" dirty="0">
                <a:uFillTx/>
                <a:latin typeface="Calibri" charset="0"/>
              </a:rPr>
              <a:t> </a:t>
            </a:r>
            <a:r>
              <a:rPr sz="2400" dirty="0" err="1">
                <a:uFillTx/>
                <a:latin typeface="Calibri" charset="0"/>
              </a:rPr>
              <a:t>delle</a:t>
            </a:r>
            <a:r>
              <a:rPr sz="2400" dirty="0">
                <a:uFillTx/>
                <a:latin typeface="Calibri" charset="0"/>
              </a:rPr>
              <a:t> </a:t>
            </a:r>
            <a:r>
              <a:rPr sz="2400" dirty="0" err="1">
                <a:uFillTx/>
                <a:latin typeface="Calibri" charset="0"/>
              </a:rPr>
              <a:t>condizioni</a:t>
            </a:r>
            <a:r>
              <a:rPr sz="2400" dirty="0">
                <a:uFillTx/>
                <a:latin typeface="Calibri" charset="0"/>
              </a:rPr>
              <a:t> </a:t>
            </a:r>
            <a:r>
              <a:rPr sz="2400" dirty="0" err="1">
                <a:uFillTx/>
                <a:latin typeface="Calibri" charset="0"/>
              </a:rPr>
              <a:t>obiettivamente</a:t>
            </a:r>
            <a:r>
              <a:rPr sz="2400" dirty="0">
                <a:uFillTx/>
                <a:latin typeface="Calibri" charset="0"/>
              </a:rPr>
              <a:t> </a:t>
            </a:r>
            <a:r>
              <a:rPr sz="2400" dirty="0" err="1">
                <a:uFillTx/>
                <a:latin typeface="Calibri" charset="0"/>
              </a:rPr>
              <a:t>difficili</a:t>
            </a:r>
            <a:r>
              <a:rPr sz="2400" dirty="0">
                <a:uFillTx/>
                <a:latin typeface="Calibri" charset="0"/>
              </a:rPr>
              <a:t> </a:t>
            </a:r>
            <a:r>
              <a:rPr sz="2400" dirty="0" err="1">
                <a:uFillTx/>
                <a:latin typeface="Calibri" charset="0"/>
              </a:rPr>
              <a:t>che</a:t>
            </a:r>
            <a:r>
              <a:rPr sz="2400" dirty="0">
                <a:uFillTx/>
                <a:latin typeface="Calibri" charset="0"/>
              </a:rPr>
              <a:t> </a:t>
            </a:r>
            <a:r>
              <a:rPr sz="2400" dirty="0" err="1">
                <a:uFillTx/>
                <a:latin typeface="Calibri" charset="0"/>
              </a:rPr>
              <a:t>pesano</a:t>
            </a:r>
            <a:r>
              <a:rPr sz="2400" dirty="0">
                <a:uFillTx/>
                <a:latin typeface="Calibri" charset="0"/>
              </a:rPr>
              <a:t> sui </a:t>
            </a:r>
            <a:r>
              <a:rPr sz="2400" dirty="0" err="1">
                <a:uFillTx/>
                <a:latin typeface="Calibri" charset="0"/>
              </a:rPr>
              <a:t>processi</a:t>
            </a:r>
            <a:r>
              <a:rPr sz="2400" dirty="0">
                <a:uFillTx/>
                <a:latin typeface="Calibri" charset="0"/>
              </a:rPr>
              <a:t> di </a:t>
            </a:r>
            <a:r>
              <a:rPr sz="2400" dirty="0" err="1">
                <a:uFillTx/>
                <a:latin typeface="Calibri" charset="0"/>
              </a:rPr>
              <a:t>maturazione</a:t>
            </a:r>
            <a:r>
              <a:rPr sz="2400" dirty="0">
                <a:uFillTx/>
                <a:latin typeface="Calibri" charset="0"/>
              </a:rPr>
              <a:t> </a:t>
            </a:r>
            <a:r>
              <a:rPr sz="2400" dirty="0" err="1">
                <a:uFillTx/>
                <a:latin typeface="Calibri" charset="0"/>
              </a:rPr>
              <a:t>personale</a:t>
            </a:r>
            <a:r>
              <a:rPr sz="2400" dirty="0">
                <a:uFillTx/>
                <a:latin typeface="Calibri" charset="0"/>
              </a:rPr>
              <a:t> e di </a:t>
            </a:r>
            <a:r>
              <a:rPr sz="2400" dirty="0" err="1">
                <a:uFillTx/>
                <a:latin typeface="Calibri" charset="0"/>
              </a:rPr>
              <a:t>inserimento</a:t>
            </a:r>
            <a:r>
              <a:rPr sz="2400" dirty="0">
                <a:uFillTx/>
                <a:latin typeface="Calibri" charset="0"/>
              </a:rPr>
              <a:t> </a:t>
            </a:r>
            <a:r>
              <a:rPr sz="2400" dirty="0" err="1">
                <a:uFillTx/>
                <a:latin typeface="Calibri" charset="0"/>
              </a:rPr>
              <a:t>sociale</a:t>
            </a:r>
            <a:r>
              <a:rPr sz="2400" dirty="0">
                <a:uFillTx/>
                <a:latin typeface="Calibri" charset="0"/>
              </a:rPr>
              <a:t> </a:t>
            </a:r>
            <a:r>
              <a:rPr sz="2400" dirty="0" err="1">
                <a:uFillTx/>
                <a:latin typeface="Calibri" charset="0"/>
              </a:rPr>
              <a:t>dei</a:t>
            </a:r>
            <a:r>
              <a:rPr sz="2400" dirty="0">
                <a:uFillTx/>
                <a:latin typeface="Calibri" charset="0"/>
              </a:rPr>
              <a:t> </a:t>
            </a:r>
            <a:r>
              <a:rPr sz="2400" dirty="0" err="1">
                <a:uFillTx/>
                <a:latin typeface="Calibri" charset="0"/>
              </a:rPr>
              <a:t>giovani</a:t>
            </a:r>
            <a:r>
              <a:rPr sz="2400" dirty="0">
                <a:uFillTx/>
                <a:latin typeface="Calibri" charset="0"/>
              </a:rPr>
              <a:t>» </a:t>
            </a:r>
            <a:r>
              <a:rPr lang="it-IT" sz="2400" dirty="0">
                <a:latin typeface="Calibri" charset="0"/>
              </a:rPr>
              <a:t>.</a:t>
            </a:r>
            <a:endParaRPr sz="2400" dirty="0">
              <a:uFillTx/>
              <a:latin typeface="Calibri"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4294967294"/>
          <p:cNvSpPr>
            <a:spLocks noGrp="1"/>
          </p:cNvSpPr>
          <p:nvPr>
            <p:ph type="ctrTitle"/>
          </p:nvPr>
        </p:nvSpPr>
        <p:spPr>
          <a:xfrm>
            <a:off x="381000" y="228600"/>
            <a:ext cx="8458200" cy="5257800"/>
          </a:xfrm>
        </p:spPr>
        <p:txBody>
          <a:bodyPr>
            <a:normAutofit/>
          </a:bodyPr>
          <a:lstStyle/>
          <a:p>
            <a:r>
              <a:rPr sz="2400" dirty="0">
                <a:uFillTx/>
                <a:latin typeface="Calibri" charset="0"/>
              </a:rPr>
              <a:t>In </a:t>
            </a:r>
            <a:r>
              <a:rPr sz="2400" dirty="0" err="1">
                <a:uFillTx/>
                <a:latin typeface="Calibri" charset="0"/>
              </a:rPr>
              <a:t>ambito</a:t>
            </a:r>
            <a:r>
              <a:rPr sz="2400" dirty="0">
                <a:uFillTx/>
                <a:latin typeface="Calibri" charset="0"/>
              </a:rPr>
              <a:t> </a:t>
            </a:r>
            <a:r>
              <a:rPr sz="2400" dirty="0" err="1">
                <a:uFillTx/>
                <a:latin typeface="Calibri" charset="0"/>
              </a:rPr>
              <a:t>scolastico</a:t>
            </a:r>
            <a:r>
              <a:rPr sz="2400" dirty="0">
                <a:uFillTx/>
                <a:latin typeface="Calibri" charset="0"/>
              </a:rPr>
              <a:t>, </a:t>
            </a:r>
            <a:r>
              <a:rPr sz="2400" dirty="0" err="1">
                <a:uFillTx/>
                <a:latin typeface="Calibri" charset="0"/>
              </a:rPr>
              <a:t>il</a:t>
            </a:r>
            <a:r>
              <a:rPr sz="2400" dirty="0">
                <a:uFillTx/>
                <a:latin typeface="Calibri" charset="0"/>
              </a:rPr>
              <a:t> </a:t>
            </a:r>
            <a:r>
              <a:rPr sz="2400" dirty="0" err="1">
                <a:uFillTx/>
                <a:latin typeface="Calibri" charset="0"/>
              </a:rPr>
              <a:t>disagio</a:t>
            </a:r>
            <a:r>
              <a:rPr sz="2400" dirty="0">
                <a:uFillTx/>
                <a:latin typeface="Calibri" charset="0"/>
              </a:rPr>
              <a:t> </a:t>
            </a:r>
            <a:r>
              <a:rPr sz="2400" dirty="0" err="1">
                <a:uFillTx/>
                <a:latin typeface="Calibri" charset="0"/>
              </a:rPr>
              <a:t>si</a:t>
            </a:r>
            <a:r>
              <a:rPr sz="2400" dirty="0">
                <a:uFillTx/>
                <a:latin typeface="Calibri" charset="0"/>
              </a:rPr>
              <a:t> </a:t>
            </a:r>
            <a:r>
              <a:rPr sz="2400" dirty="0" err="1">
                <a:uFillTx/>
                <a:latin typeface="Calibri" charset="0"/>
              </a:rPr>
              <a:t>presenta</a:t>
            </a:r>
            <a:r>
              <a:rPr sz="2400" dirty="0">
                <a:uFillTx/>
                <a:latin typeface="Calibri" charset="0"/>
              </a:rPr>
              <a:t> come </a:t>
            </a:r>
            <a:r>
              <a:rPr sz="2400" dirty="0" err="1">
                <a:uFillTx/>
                <a:latin typeface="Calibri" charset="0"/>
              </a:rPr>
              <a:t>un’esperienza</a:t>
            </a:r>
            <a:r>
              <a:rPr sz="2400" dirty="0">
                <a:uFillTx/>
                <a:latin typeface="Calibri" charset="0"/>
              </a:rPr>
              <a:t> </a:t>
            </a:r>
            <a:r>
              <a:rPr sz="2400" dirty="0" err="1">
                <a:uFillTx/>
                <a:latin typeface="Calibri" charset="0"/>
              </a:rPr>
              <a:t>vissuta</a:t>
            </a:r>
            <a:r>
              <a:rPr sz="2400" dirty="0">
                <a:uFillTx/>
                <a:latin typeface="Calibri" charset="0"/>
              </a:rPr>
              <a:t> </a:t>
            </a:r>
            <a:r>
              <a:rPr sz="2400" dirty="0" err="1">
                <a:uFillTx/>
                <a:latin typeface="Calibri" charset="0"/>
              </a:rPr>
              <a:t>dall’alunno</a:t>
            </a:r>
            <a:r>
              <a:rPr sz="2400" dirty="0">
                <a:uFillTx/>
                <a:latin typeface="Calibri" charset="0"/>
              </a:rPr>
              <a:t> </a:t>
            </a:r>
            <a:r>
              <a:rPr sz="2400" dirty="0" err="1">
                <a:uFillTx/>
                <a:latin typeface="Calibri" charset="0"/>
              </a:rPr>
              <a:t>nell’affrontare</a:t>
            </a:r>
            <a:r>
              <a:rPr sz="2400" dirty="0">
                <a:uFillTx/>
                <a:latin typeface="Calibri" charset="0"/>
              </a:rPr>
              <a:t> le diverse </a:t>
            </a:r>
            <a:r>
              <a:rPr sz="2400" dirty="0" err="1">
                <a:uFillTx/>
                <a:latin typeface="Calibri" charset="0"/>
              </a:rPr>
              <a:t>attività</a:t>
            </a:r>
            <a:r>
              <a:rPr sz="2400" dirty="0">
                <a:uFillTx/>
                <a:latin typeface="Calibri" charset="0"/>
              </a:rPr>
              <a:t> e le </a:t>
            </a:r>
            <a:r>
              <a:rPr sz="2400" dirty="0" err="1">
                <a:uFillTx/>
                <a:latin typeface="Calibri" charset="0"/>
              </a:rPr>
              <a:t>regole</a:t>
            </a:r>
            <a:r>
              <a:rPr sz="2400" dirty="0">
                <a:uFillTx/>
                <a:latin typeface="Calibri" charset="0"/>
              </a:rPr>
              <a:t> </a:t>
            </a:r>
            <a:r>
              <a:rPr sz="2400" dirty="0" err="1">
                <a:uFillTx/>
                <a:latin typeface="Calibri" charset="0"/>
              </a:rPr>
              <a:t>che</a:t>
            </a:r>
            <a:r>
              <a:rPr sz="2400" dirty="0">
                <a:uFillTx/>
                <a:latin typeface="Calibri" charset="0"/>
              </a:rPr>
              <a:t> </a:t>
            </a:r>
            <a:r>
              <a:rPr sz="2400" dirty="0" err="1">
                <a:uFillTx/>
                <a:latin typeface="Calibri" charset="0"/>
              </a:rPr>
              <a:t>sono</a:t>
            </a:r>
            <a:r>
              <a:rPr sz="2400" dirty="0">
                <a:uFillTx/>
                <a:latin typeface="Calibri" charset="0"/>
              </a:rPr>
              <a:t> </a:t>
            </a:r>
            <a:r>
              <a:rPr sz="2400" dirty="0" err="1">
                <a:uFillTx/>
                <a:latin typeface="Calibri" charset="0"/>
              </a:rPr>
              <a:t>proprie</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a:latin typeface="Calibri" charset="0"/>
              </a:rPr>
              <a:t/>
            </a:r>
            <a:br>
              <a:rPr lang="it-IT" sz="2400" dirty="0">
                <a:latin typeface="Calibri" charset="0"/>
              </a:rPr>
            </a:br>
            <a:r>
              <a:rPr sz="2400" dirty="0" err="1" smtClean="0">
                <a:uFillTx/>
                <a:latin typeface="Calibri" charset="0"/>
              </a:rPr>
              <a:t>essa</a:t>
            </a:r>
            <a:r>
              <a:rPr sz="2400" dirty="0" smtClean="0">
                <a:uFillTx/>
                <a:latin typeface="Calibri" charset="0"/>
              </a:rPr>
              <a:t> </a:t>
            </a:r>
            <a:r>
              <a:rPr sz="2400" dirty="0" err="1">
                <a:uFillTx/>
                <a:latin typeface="Calibri" charset="0"/>
              </a:rPr>
              <a:t>può</a:t>
            </a:r>
            <a:r>
              <a:rPr sz="2400" dirty="0">
                <a:uFillTx/>
                <a:latin typeface="Calibri" charset="0"/>
              </a:rPr>
              <a:t> </a:t>
            </a:r>
            <a:r>
              <a:rPr sz="2400" dirty="0" err="1">
                <a:uFillTx/>
                <a:latin typeface="Calibri" charset="0"/>
              </a:rPr>
              <a:t>rivelarsi</a:t>
            </a:r>
            <a:r>
              <a:rPr sz="2400" dirty="0">
                <a:uFillTx/>
                <a:latin typeface="Calibri" charset="0"/>
              </a:rPr>
              <a:t> </a:t>
            </a:r>
            <a:r>
              <a:rPr sz="2400" dirty="0" err="1">
                <a:uFillTx/>
                <a:latin typeface="Calibri" charset="0"/>
              </a:rPr>
              <a:t>tragica</a:t>
            </a:r>
            <a:r>
              <a:rPr sz="2400" dirty="0">
                <a:uFillTx/>
                <a:latin typeface="Calibri" charset="0"/>
              </a:rPr>
              <a:t> o </a:t>
            </a:r>
            <a:r>
              <a:rPr sz="2400" dirty="0" err="1">
                <a:uFillTx/>
                <a:latin typeface="Calibri" charset="0"/>
              </a:rPr>
              <a:t>terapeutica</a:t>
            </a:r>
            <a:r>
              <a:rPr sz="2400" dirty="0">
                <a:uFillTx/>
                <a:latin typeface="Calibri" charset="0"/>
              </a:rPr>
              <a:t>, a </a:t>
            </a:r>
            <a:r>
              <a:rPr sz="2400" dirty="0" err="1">
                <a:uFillTx/>
                <a:latin typeface="Calibri" charset="0"/>
              </a:rPr>
              <a:t>seconda</a:t>
            </a:r>
            <a:r>
              <a:rPr sz="2400" dirty="0">
                <a:uFillTx/>
                <a:latin typeface="Calibri" charset="0"/>
              </a:rPr>
              <a:t> </a:t>
            </a:r>
            <a:r>
              <a:rPr sz="2400" dirty="0" err="1">
                <a:uFillTx/>
                <a:latin typeface="Calibri" charset="0"/>
              </a:rPr>
              <a:t>della</a:t>
            </a:r>
            <a:r>
              <a:rPr sz="2400" dirty="0">
                <a:uFillTx/>
                <a:latin typeface="Calibri" charset="0"/>
              </a:rPr>
              <a:t> </a:t>
            </a:r>
            <a:r>
              <a:rPr sz="2400" dirty="0" err="1">
                <a:uFillTx/>
                <a:latin typeface="Calibri" charset="0"/>
              </a:rPr>
              <a:t>possibilità</a:t>
            </a:r>
            <a:r>
              <a:rPr sz="2400" dirty="0">
                <a:uFillTx/>
                <a:latin typeface="Calibri" charset="0"/>
              </a:rPr>
              <a:t> e </a:t>
            </a:r>
            <a:r>
              <a:rPr sz="2400" dirty="0" err="1">
                <a:uFillTx/>
                <a:latin typeface="Calibri" charset="0"/>
              </a:rPr>
              <a:t>della</a:t>
            </a:r>
            <a:r>
              <a:rPr sz="2400" dirty="0">
                <a:uFillTx/>
                <a:latin typeface="Calibri" charset="0"/>
              </a:rPr>
              <a:t> </a:t>
            </a:r>
            <a:r>
              <a:rPr sz="2400" dirty="0" err="1">
                <a:uFillTx/>
                <a:latin typeface="Calibri" charset="0"/>
              </a:rPr>
              <a:t>disponibilità</a:t>
            </a:r>
            <a:r>
              <a:rPr sz="2400" dirty="0">
                <a:uFillTx/>
                <a:latin typeface="Calibri" charset="0"/>
              </a:rPr>
              <a:t> </a:t>
            </a:r>
            <a:r>
              <a:rPr sz="2400" dirty="0" err="1">
                <a:uFillTx/>
                <a:latin typeface="Calibri" charset="0"/>
              </a:rPr>
              <a:t>dell’insegnante</a:t>
            </a:r>
            <a:r>
              <a:rPr sz="2400" dirty="0">
                <a:uFillTx/>
                <a:latin typeface="Calibri" charset="0"/>
              </a:rPr>
              <a:t> </a:t>
            </a:r>
            <a:r>
              <a:rPr sz="2400" dirty="0" smtClean="0">
                <a:uFillTx/>
                <a:latin typeface="Calibri" charset="0"/>
              </a:rPr>
              <a:t>ad</a:t>
            </a:r>
            <a:r>
              <a:rPr lang="it-IT" sz="2400" dirty="0" smtClean="0">
                <a:uFillTx/>
                <a:latin typeface="Calibri" charset="0"/>
              </a:rPr>
              <a:t> </a:t>
            </a:r>
            <a:br>
              <a:rPr lang="it-IT" sz="2400" dirty="0" smtClean="0">
                <a:uFillTx/>
                <a:latin typeface="Calibri" charset="0"/>
              </a:rPr>
            </a:br>
            <a:r>
              <a:rPr lang="it-IT" sz="2400" dirty="0" smtClean="0">
                <a:latin typeface="Calibri" charset="0"/>
              </a:rPr>
              <a:t>- </a:t>
            </a:r>
            <a:r>
              <a:rPr sz="2400" dirty="0" smtClean="0">
                <a:uFillTx/>
                <a:latin typeface="Calibri" charset="0"/>
              </a:rPr>
              <a:t> </a:t>
            </a:r>
            <a:r>
              <a:rPr sz="2400" dirty="0" err="1">
                <a:uFillTx/>
                <a:latin typeface="Calibri" charset="0"/>
              </a:rPr>
              <a:t>accogliere</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smtClean="0">
                <a:latin typeface="Calibri" charset="0"/>
              </a:rPr>
              <a:t>- </a:t>
            </a:r>
            <a:r>
              <a:rPr sz="2400" dirty="0" smtClean="0">
                <a:uFillTx/>
                <a:latin typeface="Calibri" charset="0"/>
              </a:rPr>
              <a:t>“</a:t>
            </a:r>
            <a:r>
              <a:rPr sz="2400" dirty="0" err="1">
                <a:uFillTx/>
                <a:latin typeface="Calibri" charset="0"/>
              </a:rPr>
              <a:t>leggere</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smtClean="0">
                <a:latin typeface="Calibri" charset="0"/>
              </a:rPr>
              <a:t>- </a:t>
            </a:r>
            <a:r>
              <a:rPr sz="2400" dirty="0" err="1" smtClean="0">
                <a:uFillTx/>
                <a:latin typeface="Calibri" charset="0"/>
              </a:rPr>
              <a:t>interpretare</a:t>
            </a:r>
            <a:r>
              <a:rPr sz="2400" dirty="0" smtClean="0">
                <a:uFillTx/>
                <a:latin typeface="Calibri" charset="0"/>
              </a:rPr>
              <a:t> </a:t>
            </a:r>
            <a:r>
              <a:rPr sz="2400" dirty="0" err="1">
                <a:uFillTx/>
                <a:latin typeface="Calibri" charset="0"/>
              </a:rPr>
              <a:t>il</a:t>
            </a:r>
            <a:r>
              <a:rPr sz="2400" dirty="0">
                <a:uFillTx/>
                <a:latin typeface="Calibri" charset="0"/>
              </a:rPr>
              <a:t> </a:t>
            </a:r>
            <a:r>
              <a:rPr sz="2400" dirty="0" err="1">
                <a:uFillTx/>
                <a:latin typeface="Calibri" charset="0"/>
              </a:rPr>
              <a:t>disagio</a:t>
            </a:r>
            <a:r>
              <a:rPr sz="2400" dirty="0">
                <a:uFillTx/>
                <a:latin typeface="Calibri" charset="0"/>
              </a:rPr>
              <a:t> </a:t>
            </a:r>
            <a:r>
              <a:rPr sz="2400" dirty="0" err="1">
                <a:uFillTx/>
                <a:latin typeface="Calibri" charset="0"/>
              </a:rPr>
              <a:t>ed</a:t>
            </a:r>
            <a:r>
              <a:rPr sz="2400" dirty="0">
                <a:uFillTx/>
                <a:latin typeface="Calibri" charset="0"/>
              </a:rPr>
              <a:t> </a:t>
            </a:r>
            <a:r>
              <a:rPr sz="2400" dirty="0" err="1">
                <a:uFillTx/>
                <a:latin typeface="Calibri" charset="0"/>
              </a:rPr>
              <a:t>intervenire</a:t>
            </a:r>
            <a:r>
              <a:rPr sz="2400" dirty="0">
                <a:uFillTx/>
                <a:latin typeface="Calibri" charset="0"/>
              </a:rPr>
              <a:t> </a:t>
            </a:r>
            <a:r>
              <a:rPr sz="2400" dirty="0" err="1">
                <a:uFillTx/>
                <a:latin typeface="Calibri" charset="0"/>
              </a:rPr>
              <a:t>sul</a:t>
            </a:r>
            <a:r>
              <a:rPr sz="2400" dirty="0">
                <a:uFillTx/>
                <a:latin typeface="Calibri" charset="0"/>
              </a:rPr>
              <a:t> </a:t>
            </a:r>
            <a:r>
              <a:rPr sz="2400" dirty="0" err="1">
                <a:uFillTx/>
                <a:latin typeface="Calibri" charset="0"/>
              </a:rPr>
              <a:t>medesimo</a:t>
            </a:r>
            <a:r>
              <a:rPr sz="2400" dirty="0">
                <a:uFillTx/>
                <a:latin typeface="Calibri" charset="0"/>
              </a:rPr>
              <a:t>. </a:t>
            </a:r>
            <a:r>
              <a:rPr lang="it-IT" sz="2400" dirty="0" smtClean="0">
                <a:uFillTx/>
                <a:latin typeface="Calibri" charset="0"/>
              </a:rPr>
              <a:t/>
            </a:r>
            <a:br>
              <a:rPr lang="it-IT" sz="2400" dirty="0" smtClean="0">
                <a:uFillTx/>
                <a:latin typeface="Calibri" charset="0"/>
              </a:rPr>
            </a:br>
            <a:r>
              <a:rPr lang="it-IT" sz="2400" dirty="0">
                <a:latin typeface="Calibri" charset="0"/>
              </a:rPr>
              <a:t/>
            </a:r>
            <a:br>
              <a:rPr lang="it-IT" sz="2400" dirty="0">
                <a:latin typeface="Calibri" charset="0"/>
              </a:rPr>
            </a:br>
            <a:r>
              <a:rPr sz="2400" dirty="0" smtClean="0">
                <a:uFillTx/>
                <a:latin typeface="Calibri" charset="0"/>
              </a:rPr>
              <a:t>Tale </a:t>
            </a:r>
            <a:r>
              <a:rPr sz="2400" dirty="0" err="1">
                <a:uFillTx/>
                <a:latin typeface="Calibri" charset="0"/>
              </a:rPr>
              <a:t>situazione</a:t>
            </a:r>
            <a:r>
              <a:rPr sz="2400" dirty="0">
                <a:uFillTx/>
                <a:latin typeface="Calibri" charset="0"/>
              </a:rPr>
              <a:t> </a:t>
            </a:r>
            <a:r>
              <a:rPr sz="2400" dirty="0" err="1">
                <a:uFillTx/>
                <a:latin typeface="Calibri" charset="0"/>
              </a:rPr>
              <a:t>caratterizza</a:t>
            </a:r>
            <a:r>
              <a:rPr sz="2400" dirty="0">
                <a:uFillTx/>
                <a:latin typeface="Calibri" charset="0"/>
              </a:rPr>
              <a:t>, </a:t>
            </a:r>
            <a:r>
              <a:rPr sz="2400" dirty="0" err="1">
                <a:uFillTx/>
                <a:latin typeface="Calibri" charset="0"/>
              </a:rPr>
              <a:t>pertanto</a:t>
            </a:r>
            <a:r>
              <a:rPr sz="2400" dirty="0">
                <a:uFillTx/>
                <a:latin typeface="Calibri" charset="0"/>
              </a:rPr>
              <a:t>, </a:t>
            </a:r>
            <a:r>
              <a:rPr sz="2400" dirty="0" err="1">
                <a:uFillTx/>
                <a:latin typeface="Calibri" charset="0"/>
              </a:rPr>
              <a:t>una</a:t>
            </a:r>
            <a:r>
              <a:rPr sz="2400" dirty="0">
                <a:uFillTx/>
                <a:latin typeface="Calibri" charset="0"/>
              </a:rPr>
              <a:t> </a:t>
            </a:r>
            <a:r>
              <a:rPr sz="2400" dirty="0" err="1">
                <a:uFillTx/>
                <a:latin typeface="Calibri" charset="0"/>
              </a:rPr>
              <a:t>condizione-limite</a:t>
            </a:r>
            <a:r>
              <a:rPr sz="2400" dirty="0">
                <a:uFillTx/>
                <a:latin typeface="Calibri" charset="0"/>
              </a:rPr>
              <a:t> </a:t>
            </a:r>
            <a:r>
              <a:rPr sz="2400" dirty="0" err="1">
                <a:uFillTx/>
                <a:latin typeface="Calibri" charset="0"/>
              </a:rPr>
              <a:t>tra</a:t>
            </a:r>
            <a:r>
              <a:rPr sz="2400" dirty="0">
                <a:uFillTx/>
                <a:latin typeface="Calibri" charset="0"/>
              </a:rPr>
              <a:t> un </a:t>
            </a:r>
            <a:r>
              <a:rPr sz="2400" dirty="0" err="1">
                <a:uFillTx/>
                <a:latin typeface="Calibri" charset="0"/>
              </a:rPr>
              <a:t>alunno</a:t>
            </a:r>
            <a:r>
              <a:rPr sz="2400" dirty="0">
                <a:uFillTx/>
                <a:latin typeface="Calibri" charset="0"/>
              </a:rPr>
              <a:t> in </a:t>
            </a:r>
            <a:r>
              <a:rPr sz="2400" dirty="0" err="1">
                <a:uFillTx/>
                <a:latin typeface="Calibri" charset="0"/>
              </a:rPr>
              <a:t>difficoltà</a:t>
            </a:r>
            <a:r>
              <a:rPr sz="2400" dirty="0">
                <a:uFillTx/>
                <a:latin typeface="Calibri" charset="0"/>
              </a:rPr>
              <a:t> </a:t>
            </a:r>
            <a:r>
              <a:rPr sz="2400" dirty="0" err="1">
                <a:uFillTx/>
                <a:latin typeface="Calibri" charset="0"/>
              </a:rPr>
              <a:t>nell’adattarsi</a:t>
            </a:r>
            <a:r>
              <a:rPr sz="2400" dirty="0">
                <a:uFillTx/>
                <a:latin typeface="Calibri" charset="0"/>
              </a:rPr>
              <a:t> </a:t>
            </a:r>
            <a:r>
              <a:rPr sz="2400" dirty="0" err="1">
                <a:uFillTx/>
                <a:latin typeface="Calibri" charset="0"/>
              </a:rPr>
              <a:t>alla</a:t>
            </a:r>
            <a:r>
              <a:rPr sz="2400" dirty="0">
                <a:uFillTx/>
                <a:latin typeface="Calibri" charset="0"/>
              </a:rPr>
              <a:t> </a:t>
            </a:r>
            <a:r>
              <a:rPr sz="2400" dirty="0" err="1">
                <a:uFillTx/>
                <a:latin typeface="Calibri" charset="0"/>
              </a:rPr>
              <a:t>scuola</a:t>
            </a:r>
            <a:r>
              <a:rPr sz="2400" dirty="0">
                <a:uFillTx/>
                <a:latin typeface="Calibri" charset="0"/>
              </a:rPr>
              <a:t> e </a:t>
            </a:r>
            <a:r>
              <a:rPr sz="2400" dirty="0" err="1">
                <a:uFillTx/>
                <a:latin typeface="Calibri" charset="0"/>
              </a:rPr>
              <a:t>una</a:t>
            </a:r>
            <a:r>
              <a:rPr sz="2400" dirty="0">
                <a:uFillTx/>
                <a:latin typeface="Calibri" charset="0"/>
              </a:rPr>
              <a:t> </a:t>
            </a:r>
            <a:r>
              <a:rPr sz="2400" dirty="0" err="1">
                <a:uFillTx/>
                <a:latin typeface="Calibri" charset="0"/>
              </a:rPr>
              <a:t>scuola</a:t>
            </a:r>
            <a:r>
              <a:rPr sz="2400" dirty="0">
                <a:uFillTx/>
                <a:latin typeface="Calibri" charset="0"/>
              </a:rPr>
              <a:t> in </a:t>
            </a:r>
            <a:r>
              <a:rPr sz="2400" dirty="0" err="1">
                <a:uFillTx/>
                <a:latin typeface="Calibri" charset="0"/>
              </a:rPr>
              <a:t>difficoltà</a:t>
            </a:r>
            <a:r>
              <a:rPr sz="2400" dirty="0">
                <a:uFillTx/>
                <a:latin typeface="Calibri" charset="0"/>
              </a:rPr>
              <a:t> circa </a:t>
            </a:r>
            <a:r>
              <a:rPr sz="2400" dirty="0" err="1">
                <a:uFillTx/>
                <a:latin typeface="Calibri" charset="0"/>
              </a:rPr>
              <a:t>gli</a:t>
            </a:r>
            <a:r>
              <a:rPr sz="2400" dirty="0">
                <a:uFillTx/>
                <a:latin typeface="Calibri" charset="0"/>
              </a:rPr>
              <a:t> </a:t>
            </a:r>
            <a:r>
              <a:rPr sz="2400" dirty="0" err="1">
                <a:uFillTx/>
                <a:latin typeface="Calibri" charset="0"/>
              </a:rPr>
              <a:t>interventi</a:t>
            </a:r>
            <a:r>
              <a:rPr sz="2400" dirty="0">
                <a:uFillTx/>
                <a:latin typeface="Calibri" charset="0"/>
              </a:rPr>
              <a:t> e le </a:t>
            </a:r>
            <a:r>
              <a:rPr sz="2400" dirty="0" err="1">
                <a:uFillTx/>
                <a:latin typeface="Calibri" charset="0"/>
              </a:rPr>
              <a:t>strategie</a:t>
            </a:r>
            <a:r>
              <a:rPr sz="2400" dirty="0">
                <a:uFillTx/>
                <a:latin typeface="Calibri" charset="0"/>
              </a:rPr>
              <a:t> </a:t>
            </a:r>
            <a:r>
              <a:rPr sz="2400" dirty="0" err="1">
                <a:uFillTx/>
                <a:latin typeface="Calibri" charset="0"/>
              </a:rPr>
              <a:t>più</a:t>
            </a:r>
            <a:r>
              <a:rPr sz="2400" dirty="0">
                <a:uFillTx/>
                <a:latin typeface="Calibri" charset="0"/>
              </a:rPr>
              <a:t> opportune da </a:t>
            </a:r>
            <a:r>
              <a:rPr sz="2400" dirty="0" err="1">
                <a:uFillTx/>
                <a:latin typeface="Calibri" charset="0"/>
              </a:rPr>
              <a:t>adottare</a:t>
            </a:r>
            <a:r>
              <a:rPr sz="2400" dirty="0">
                <a:uFillTx/>
                <a:latin typeface="Calibri"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1066800"/>
            <a:ext cx="8686800" cy="5013325"/>
          </a:xfrm>
        </p:spPr>
        <p:txBody>
          <a:bodyPr>
            <a:normAutofit fontScale="70000" lnSpcReduction="20000"/>
          </a:bodyPr>
          <a:lstStyle/>
          <a:p>
            <a:r>
              <a:rPr lang="it-IT" dirty="0">
                <a:solidFill>
                  <a:srgbClr val="222222"/>
                </a:solidFill>
                <a:latin typeface="arial"/>
              </a:rPr>
              <a:t>Nel corso degli ultimi anni è aumentato considerevolmente il numero di alunni che presentano varie tipologie di difficoltà le quali non sono riconducibili alle principali </a:t>
            </a:r>
            <a:r>
              <a:rPr lang="it-IT" dirty="0" smtClean="0">
                <a:solidFill>
                  <a:srgbClr val="222222"/>
                </a:solidFill>
                <a:latin typeface="arial"/>
              </a:rPr>
              <a:t>classificazioni, </a:t>
            </a:r>
            <a:r>
              <a:rPr lang="it-IT" dirty="0">
                <a:solidFill>
                  <a:srgbClr val="222222"/>
                </a:solidFill>
                <a:latin typeface="arial"/>
              </a:rPr>
              <a:t>ma che avanzano agli insegnanti richieste di interventi “curvati” sulle loro caratteristiche peculiari che derivano dalla loro situazione peculiare</a:t>
            </a:r>
            <a:r>
              <a:rPr lang="it-IT" dirty="0" smtClean="0">
                <a:solidFill>
                  <a:srgbClr val="222222"/>
                </a:solidFill>
                <a:latin typeface="arial"/>
              </a:rPr>
              <a:t>.</a:t>
            </a:r>
          </a:p>
          <a:p>
            <a:r>
              <a:rPr lang="it-IT" dirty="0" smtClean="0">
                <a:solidFill>
                  <a:srgbClr val="222222"/>
                </a:solidFill>
                <a:latin typeface="arial"/>
              </a:rPr>
              <a:t> </a:t>
            </a:r>
            <a:r>
              <a:rPr lang="it-IT" dirty="0">
                <a:solidFill>
                  <a:srgbClr val="222222"/>
                </a:solidFill>
                <a:latin typeface="arial"/>
              </a:rPr>
              <a:t>Una situazione di “difficoltà” la quale, non rientrando nei parametri delle classificazioni dell’OMS (l’ICF è una delle più importanti) non possono essere “certificati” ed avere, di conseguenza, una diagnosi funzionale che consenta loro di seguire un “percorso scolastico” ad hoc. </a:t>
            </a:r>
            <a:endParaRPr lang="it-IT" dirty="0" smtClean="0">
              <a:solidFill>
                <a:srgbClr val="222222"/>
              </a:solidFill>
              <a:latin typeface="arial"/>
            </a:endParaRPr>
          </a:p>
          <a:p>
            <a:r>
              <a:rPr lang="it-IT" dirty="0" smtClean="0">
                <a:solidFill>
                  <a:srgbClr val="222222"/>
                </a:solidFill>
                <a:latin typeface="arial"/>
              </a:rPr>
              <a:t>Con </a:t>
            </a:r>
            <a:r>
              <a:rPr lang="it-IT" dirty="0">
                <a:solidFill>
                  <a:srgbClr val="222222"/>
                </a:solidFill>
                <a:latin typeface="arial"/>
              </a:rPr>
              <a:t>il DPCM n.185 del 23 febbraio 2006 è cambiato (in senso “restrittivo”) il regolamento per la certificazione dell’handicap ai fini dell’inserimento scolastico in quanto le attività di sostegno andranno rivolte ai soli alunni che presentano una minorazione fisica</a:t>
            </a:r>
            <a:r>
              <a:rPr lang="it-IT" dirty="0" smtClean="0">
                <a:solidFill>
                  <a:srgbClr val="222222"/>
                </a:solidFill>
                <a:latin typeface="arial"/>
              </a:rPr>
              <a:t>, psichica </a:t>
            </a:r>
            <a:r>
              <a:rPr lang="it-IT" dirty="0">
                <a:solidFill>
                  <a:srgbClr val="222222"/>
                </a:solidFill>
                <a:latin typeface="arial"/>
              </a:rPr>
              <a:t>o sensoriale stabilizzata e progressiva.</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2064879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1295400"/>
            <a:ext cx="8686800" cy="4525963"/>
          </a:xfrm>
        </p:spPr>
        <p:txBody>
          <a:bodyPr>
            <a:normAutofit fontScale="92500" lnSpcReduction="10000"/>
          </a:bodyPr>
          <a:lstStyle/>
          <a:p>
            <a:r>
              <a:rPr lang="it-IT" dirty="0" smtClean="0">
                <a:solidFill>
                  <a:srgbClr val="222222"/>
                </a:solidFill>
                <a:latin typeface="arial"/>
              </a:rPr>
              <a:t>Quanto sopra esposto comporta che </a:t>
            </a:r>
            <a:r>
              <a:rPr lang="it-IT" dirty="0">
                <a:solidFill>
                  <a:srgbClr val="222222"/>
                </a:solidFill>
                <a:latin typeface="arial"/>
              </a:rPr>
              <a:t>gli </a:t>
            </a:r>
            <a:r>
              <a:rPr lang="it-IT" dirty="0" smtClean="0">
                <a:solidFill>
                  <a:srgbClr val="222222"/>
                </a:solidFill>
                <a:latin typeface="arial"/>
              </a:rPr>
              <a:t>alunni, </a:t>
            </a:r>
            <a:r>
              <a:rPr lang="it-IT" dirty="0">
                <a:solidFill>
                  <a:srgbClr val="222222"/>
                </a:solidFill>
                <a:latin typeface="arial"/>
              </a:rPr>
              <a:t>i quali presentano deficit non gravi né </a:t>
            </a:r>
            <a:r>
              <a:rPr lang="it-IT" dirty="0" smtClean="0">
                <a:solidFill>
                  <a:srgbClr val="222222"/>
                </a:solidFill>
                <a:latin typeface="arial"/>
              </a:rPr>
              <a:t>progressivi, </a:t>
            </a:r>
            <a:r>
              <a:rPr lang="it-IT" dirty="0">
                <a:solidFill>
                  <a:srgbClr val="222222"/>
                </a:solidFill>
                <a:latin typeface="arial"/>
              </a:rPr>
              <a:t>non possano avere un aiuto ulteriore costituito dalla presenza del docente di sostegno</a:t>
            </a:r>
            <a:r>
              <a:rPr lang="it-IT" dirty="0" smtClean="0">
                <a:solidFill>
                  <a:srgbClr val="222222"/>
                </a:solidFill>
                <a:latin typeface="arial"/>
              </a:rPr>
              <a:t>:</a:t>
            </a:r>
          </a:p>
          <a:p>
            <a:pPr lvl="1"/>
            <a:r>
              <a:rPr lang="it-IT" dirty="0" smtClean="0">
                <a:solidFill>
                  <a:srgbClr val="222222"/>
                </a:solidFill>
                <a:latin typeface="arial"/>
              </a:rPr>
              <a:t> </a:t>
            </a:r>
            <a:r>
              <a:rPr lang="it-IT" dirty="0">
                <a:solidFill>
                  <a:srgbClr val="222222"/>
                </a:solidFill>
                <a:latin typeface="arial"/>
              </a:rPr>
              <a:t>succede che sia loro sia i rispettivi insegnanti vivano esperienze difficili in quanto i primi non vedono nessun vantaggio nel frequentare la scuola e i secondi si sentono in difficoltà nell’affrontare e nel gestire situazioni che non rientrano nella “norma”. </a:t>
            </a:r>
            <a:endParaRPr lang="it-IT" dirty="0" smtClean="0">
              <a:solidFill>
                <a:srgbClr val="222222"/>
              </a:solidFill>
              <a:latin typeface="arial"/>
            </a:endParaRPr>
          </a:p>
          <a:p>
            <a:pPr lvl="1"/>
            <a:r>
              <a:rPr lang="it-IT" dirty="0" smtClean="0">
                <a:solidFill>
                  <a:srgbClr val="222222"/>
                </a:solidFill>
                <a:latin typeface="arial"/>
              </a:rPr>
              <a:t>Si </a:t>
            </a:r>
            <a:r>
              <a:rPr lang="it-IT" dirty="0">
                <a:solidFill>
                  <a:srgbClr val="222222"/>
                </a:solidFill>
                <a:latin typeface="arial"/>
              </a:rPr>
              <a:t>tratta di ragazzi che non “</a:t>
            </a:r>
            <a:r>
              <a:rPr lang="it-IT" i="1" dirty="0">
                <a:solidFill>
                  <a:srgbClr val="222222"/>
                </a:solidFill>
                <a:latin typeface="arial"/>
              </a:rPr>
              <a:t>stanno bene</a:t>
            </a:r>
            <a:r>
              <a:rPr lang="it-IT" dirty="0">
                <a:solidFill>
                  <a:srgbClr val="222222"/>
                </a:solidFill>
                <a:latin typeface="arial"/>
              </a:rPr>
              <a:t>” a scuola, che la </a:t>
            </a:r>
            <a:r>
              <a:rPr lang="it-IT" dirty="0" smtClean="0">
                <a:solidFill>
                  <a:srgbClr val="222222"/>
                </a:solidFill>
                <a:latin typeface="arial"/>
              </a:rPr>
              <a:t>subiscono.</a:t>
            </a:r>
            <a:endParaRPr lang="it-IT" dirty="0"/>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675116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Ben-essere a scuola</a:t>
            </a:r>
            <a:endParaRPr lang="it-IT" dirty="0"/>
          </a:p>
        </p:txBody>
      </p:sp>
      <p:sp>
        <p:nvSpPr>
          <p:cNvPr id="3" name="Segnaposto contenuto 2"/>
          <p:cNvSpPr>
            <a:spLocks noGrp="1"/>
          </p:cNvSpPr>
          <p:nvPr>
            <p:ph idx="1"/>
          </p:nvPr>
        </p:nvSpPr>
        <p:spPr>
          <a:xfrm>
            <a:off x="228600" y="1371600"/>
            <a:ext cx="8686800" cy="5257800"/>
          </a:xfrm>
        </p:spPr>
        <p:txBody>
          <a:bodyPr>
            <a:normAutofit fontScale="55000" lnSpcReduction="20000"/>
          </a:bodyPr>
          <a:lstStyle/>
          <a:p>
            <a:r>
              <a:rPr lang="it-IT" dirty="0"/>
              <a:t> Fioroni con la Direttiva 18 aprile 2007 parlò di “ben-essere” dello studente ed elencò queste 10 aree di intervento:</a:t>
            </a:r>
          </a:p>
          <a:p>
            <a:endParaRPr lang="it-IT" dirty="0"/>
          </a:p>
          <a:p>
            <a:r>
              <a:rPr lang="it-IT" dirty="0"/>
              <a:t>1. promuovere stili di vita positivi, contrastare le patologie più comuni, prevenire le dipendenze e le patologie comportamentali ad esse correlate;</a:t>
            </a:r>
          </a:p>
          <a:p>
            <a:r>
              <a:rPr lang="it-IT" dirty="0"/>
              <a:t>2. prevenire obesità e disturbi dell’alimentazione (anoressia e bulimia);</a:t>
            </a:r>
          </a:p>
          <a:p>
            <a:r>
              <a:rPr lang="it-IT" dirty="0"/>
              <a:t>3. rispettare e vivere l’ambiente per una migliore qualità della vita;</a:t>
            </a:r>
          </a:p>
          <a:p>
            <a:r>
              <a:rPr lang="it-IT" dirty="0"/>
              <a:t>4. promuovere e potenziare l’attività motoria e sportiva a scuola per essere sportivi consapevoli e non violenti;</a:t>
            </a:r>
          </a:p>
          <a:p>
            <a:r>
              <a:rPr lang="it-IT" dirty="0"/>
              <a:t>5. promuovere il volontariato a scuola;</a:t>
            </a:r>
          </a:p>
          <a:p>
            <a:r>
              <a:rPr lang="it-IT" dirty="0"/>
              <a:t>6. sostenere la diversità di genere come valore (sessualità, identità, comunicazione e relazione);</a:t>
            </a:r>
          </a:p>
          <a:p>
            <a:r>
              <a:rPr lang="it-IT" dirty="0"/>
              <a:t>7. accogliere e sostenere gli studenti con famiglie straniere, adottive e affidatarie;</a:t>
            </a:r>
          </a:p>
          <a:p>
            <a:r>
              <a:rPr lang="it-IT" dirty="0"/>
              <a:t>8. promuovere la cultura della legalità ed educare alla cittadinanza attiva in Italia e in Europa anche attraverso lo studio della nostra Costituzione. Prevenire e contrastare il bullismo e la violenza dentro e fuori la scuola;</a:t>
            </a:r>
          </a:p>
          <a:p>
            <a:r>
              <a:rPr lang="it-IT" dirty="0"/>
              <a:t>9. prevenire gli incidenti stradali attraverso la conoscenza delle regole di guida e il potenziamento dell’educazione stradale;</a:t>
            </a:r>
          </a:p>
          <a:p>
            <a:r>
              <a:rPr lang="it-IT" dirty="0"/>
              <a:t>10. promuovere il corretto utilizzo delle nuove tecnologie.</a:t>
            </a:r>
          </a:p>
        </p:txBody>
      </p:sp>
      <p:sp>
        <p:nvSpPr>
          <p:cNvPr id="4" name="Segnaposto piè di pagina 3"/>
          <p:cNvSpPr>
            <a:spLocks noGrp="1"/>
          </p:cNvSpPr>
          <p:nvPr>
            <p:ph type="ftr" sz="quarter" idx="11"/>
          </p:nvPr>
        </p:nvSpPr>
        <p:spPr/>
        <p:txBody>
          <a:bodyPr/>
          <a:lstStyle/>
          <a:p>
            <a:r>
              <a:rPr lang="en-US" smtClean="0">
                <a:uFillTx/>
              </a:rPr>
              <a:t>Dott.ssa Cristina Baronti</a:t>
            </a:r>
            <a:endParaRPr lang="en-US">
              <a:uFillTx/>
            </a:endParaRPr>
          </a:p>
        </p:txBody>
      </p:sp>
    </p:spTree>
    <p:extLst>
      <p:ext uri="{BB962C8B-B14F-4D97-AF65-F5344CB8AC3E}">
        <p14:creationId xmlns:p14="http://schemas.microsoft.com/office/powerpoint/2010/main" val="34557299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rra">
  <a:themeElements>
    <a:clrScheme name="Terr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rr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err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1395</TotalTime>
  <Words>2626</Words>
  <Application>Microsoft Office PowerPoint</Application>
  <PresentationFormat>Presentazione su schermo (4:3)</PresentationFormat>
  <Paragraphs>163</Paragraphs>
  <Slides>29</Slides>
  <Notes>0</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Terra</vt:lpstr>
      <vt:lpstr>Disagio diversità disabilità </vt:lpstr>
      <vt:lpstr>Presentazione standard di PowerPoint</vt:lpstr>
      <vt:lpstr>Presentazione standard di PowerPoint</vt:lpstr>
      <vt:lpstr>Il termine disagio è composto da “dis”, prefisso con valore negativo, e da “agio” sostantivo che attiene ad una situazione di comodità, di benessere sia psicologico sia fisico.   Pertanto il “dis-agio”, globalmente inteso, indica uno stato, una condizione di mal-essere, un sentirsi non in sintonia con l’ambiente,con la situazione socio-culturale in cui si vive.</vt:lpstr>
      <vt:lpstr>il disagio fa riferimento a varie problematiche, «ad una serie di vissuti soggettivi che includono  - sofferenza,  - frustrazione,  - insoddisfazione e alienazione   riferibili genericamente all’insieme delle condizioni obiettivamente difficili che pesano sui processi di maturazione personale e di inserimento sociale dei giovani» .</vt:lpstr>
      <vt:lpstr>In ambito scolastico, il disagio si presenta come un’esperienza vissuta dall’alunno nell’affrontare le diverse attività e le regole che sono proprie;   essa può rivelarsi tragica o terapeutica, a seconda della possibilità e della disponibilità dell’insegnante ad  -  accogliere,  - “leggere”,  - interpretare il disagio ed intervenire sul medesimo.   Tale situazione caratterizza, pertanto, una condizione-limite tra un alunno in difficoltà nell’adattarsi alla scuola e una scuola in difficoltà circa gli interventi e le strategie più opportune da adottare .</vt:lpstr>
      <vt:lpstr>Presentazione standard di PowerPoint</vt:lpstr>
      <vt:lpstr>Presentazione standard di PowerPoint</vt:lpstr>
      <vt:lpstr>Ben-essere a scuola</vt:lpstr>
      <vt:lpstr>BES – Bisogni Educativi Speciali</vt:lpstr>
      <vt:lpstr>Presentazione standard di PowerPoint</vt:lpstr>
      <vt:lpstr>Presentazione standard di PowerPoint</vt:lpstr>
      <vt:lpstr>Presentazione standard di PowerPoint</vt:lpstr>
      <vt:lpstr>Presentazione standard di PowerPoint</vt:lpstr>
      <vt:lpstr>Immagine del soggetto disabile</vt:lpstr>
      <vt:lpstr>Immagine del soggetto disabile</vt:lpstr>
      <vt:lpstr>Il fare </vt:lpstr>
      <vt:lpstr>Depersonalizzazione</vt:lpstr>
      <vt:lpstr>Il care</vt:lpstr>
      <vt:lpstr>La pedagogia speciale</vt:lpstr>
      <vt:lpstr>La diversita’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Quickpoint How To</dc:title>
  <dc:creator>Quickoffice</dc:creator>
  <cp:lastModifiedBy>Matteo</cp:lastModifiedBy>
  <cp:revision>30</cp:revision>
  <dcterms:created xsi:type="dcterms:W3CDTF">2012-03-26T14:17:36Z</dcterms:created>
  <dcterms:modified xsi:type="dcterms:W3CDTF">2014-03-17T12:02:47Z</dcterms:modified>
</cp:coreProperties>
</file>