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0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81" r:id="rId14"/>
    <p:sldId id="316" r:id="rId15"/>
    <p:sldId id="282" r:id="rId16"/>
    <p:sldId id="283" r:id="rId17"/>
    <p:sldId id="312" r:id="rId18"/>
    <p:sldId id="286" r:id="rId19"/>
    <p:sldId id="287" r:id="rId20"/>
    <p:sldId id="288" r:id="rId21"/>
    <p:sldId id="289" r:id="rId22"/>
    <p:sldId id="290" r:id="rId23"/>
    <p:sldId id="308" r:id="rId24"/>
    <p:sldId id="314" r:id="rId25"/>
    <p:sldId id="315" r:id="rId26"/>
    <p:sldId id="313" r:id="rId27"/>
    <p:sldId id="292" r:id="rId28"/>
    <p:sldId id="293" r:id="rId29"/>
    <p:sldId id="294" r:id="rId30"/>
    <p:sldId id="295" r:id="rId31"/>
    <p:sldId id="309" r:id="rId32"/>
    <p:sldId id="317" r:id="rId33"/>
    <p:sldId id="296" r:id="rId34"/>
    <p:sldId id="318" r:id="rId35"/>
    <p:sldId id="297" r:id="rId36"/>
    <p:sldId id="319" r:id="rId37"/>
    <p:sldId id="298" r:id="rId38"/>
    <p:sldId id="299" r:id="rId39"/>
    <p:sldId id="320" r:id="rId40"/>
    <p:sldId id="300" r:id="rId41"/>
    <p:sldId id="310" r:id="rId42"/>
    <p:sldId id="301" r:id="rId43"/>
    <p:sldId id="302" r:id="rId44"/>
    <p:sldId id="303" r:id="rId45"/>
    <p:sldId id="311" r:id="rId46"/>
    <p:sldId id="304" r:id="rId47"/>
    <p:sldId id="305" r:id="rId48"/>
    <p:sldId id="306" r:id="rId49"/>
    <p:sldId id="321" r:id="rId50"/>
    <p:sldId id="322" r:id="rId51"/>
    <p:sldId id="323" r:id="rId52"/>
    <p:sldId id="307" r:id="rId5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987A7-2D23-4403-89C9-AB93CCE78AEF}" type="datetimeFigureOut">
              <a:rPr lang="it-IT" smtClean="0"/>
              <a:pPr/>
              <a:t>28/11/2019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002060"/>
                </a:solidFill>
              </a:rPr>
              <a:t>PROGETTO </a:t>
            </a:r>
            <a:r>
              <a:rPr lang="it-IT" sz="3600" b="1" dirty="0" err="1" smtClean="0">
                <a:solidFill>
                  <a:srgbClr val="002060"/>
                </a:solidFill>
              </a:rPr>
              <a:t>DI</a:t>
            </a:r>
            <a:r>
              <a:rPr lang="it-IT" sz="3600" b="1" dirty="0" smtClean="0">
                <a:solidFill>
                  <a:srgbClr val="002060"/>
                </a:solidFill>
              </a:rPr>
              <a:t> VITA</a:t>
            </a:r>
            <a:endParaRPr lang="it-IT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850" y="134143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28787" y="1341437"/>
            <a:ext cx="6946900" cy="518159"/>
          </a:xfrm>
          <a:custGeom>
            <a:avLst/>
            <a:gdLst/>
            <a:ahLst/>
            <a:cxnLst/>
            <a:rect l="l" t="t" r="r" b="b"/>
            <a:pathLst>
              <a:path w="6946900" h="518160">
                <a:moveTo>
                  <a:pt x="0" y="0"/>
                </a:moveTo>
                <a:lnTo>
                  <a:pt x="6946900" y="0"/>
                </a:lnTo>
                <a:lnTo>
                  <a:pt x="69469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28787" y="1341437"/>
            <a:ext cx="6946900" cy="518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3850" y="185959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28787" y="1859597"/>
            <a:ext cx="1028700" cy="518159"/>
          </a:xfrm>
          <a:custGeom>
            <a:avLst/>
            <a:gdLst/>
            <a:ahLst/>
            <a:cxnLst/>
            <a:rect l="l" t="t" r="r" b="b"/>
            <a:pathLst>
              <a:path w="1028700" h="518160">
                <a:moveTo>
                  <a:pt x="0" y="0"/>
                </a:moveTo>
                <a:lnTo>
                  <a:pt x="1028700" y="0"/>
                </a:lnTo>
                <a:lnTo>
                  <a:pt x="10287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28787" y="1859597"/>
            <a:ext cx="1028700" cy="5181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7487" y="1859597"/>
            <a:ext cx="541337" cy="5181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98825" y="1859597"/>
            <a:ext cx="728662" cy="5181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27487" y="1859597"/>
            <a:ext cx="852487" cy="5181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79975" y="1859597"/>
            <a:ext cx="919162" cy="518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99137" y="1859597"/>
            <a:ext cx="2060575" cy="5181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59712" y="1859597"/>
            <a:ext cx="815975" cy="5181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28787" y="3414077"/>
            <a:ext cx="841375" cy="138874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28787" y="4802822"/>
            <a:ext cx="1570037" cy="5651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28787" y="5367972"/>
            <a:ext cx="4070350" cy="3352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59712" y="5367972"/>
            <a:ext cx="815975" cy="3352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8787" y="5703252"/>
            <a:ext cx="841375" cy="3048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28787" y="6008052"/>
            <a:ext cx="4070350" cy="51815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317500" y="1335087"/>
          <a:ext cx="8349613" cy="5184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5255"/>
                <a:gridCol w="841375"/>
                <a:gridCol w="187325"/>
                <a:gridCol w="541019"/>
                <a:gridCol w="728345"/>
                <a:gridCol w="852170"/>
                <a:gridCol w="918845"/>
                <a:gridCol w="2059939"/>
                <a:gridCol w="815340"/>
              </a:tblGrid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imes New Roman"/>
                          <a:cs typeface="Times New Roman"/>
                        </a:rPr>
                        <a:t>L. 328/00</a:t>
                      </a:r>
                      <a:endParaRPr sz="24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905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tabLst>
                          <a:tab pos="1097280" algn="l"/>
                        </a:tabLst>
                      </a:pPr>
                      <a:r>
                        <a:rPr sz="2400" spc="-40" dirty="0">
                          <a:latin typeface="Times New Roman"/>
                          <a:cs typeface="Times New Roman"/>
                        </a:rPr>
                        <a:t>FASCE	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d’ETÀ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prenatale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0 -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6 -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12 -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18 -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r>
                        <a:rPr sz="140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[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Famiglia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40335" marR="114935" indent="17716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aiuto alla genitorialità  formazione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informazione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216660" marR="1188720" indent="2165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“durante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dopo 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noi”  accompagnamento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sostegno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Sanità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794385" marR="812800" indent="127000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diagnosi 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precoce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tempestiva  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0979" marR="192405" algn="ctr">
                        <a:lnSpc>
                          <a:spcPct val="98200"/>
                        </a:lnSpc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  riabilitazione estensiva  assistenza 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pPr marL="881380" marR="794385" indent="-61594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abilitazione intensiva  assistenza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Commissioni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264920" marR="1237615" indent="3308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provvidenze economiche, agevolazioni,  benefici socio-assistenziali, progetto</a:t>
                      </a:r>
                      <a:r>
                        <a:rPr sz="14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individuale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5179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Enti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locali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77389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2693035" algn="l"/>
                        </a:tabLst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servizi	socio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assistenziali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571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6515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2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Scuola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60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73FD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631950" marR="1275715" indent="-328295">
                        <a:lnSpc>
                          <a:spcPts val="1600"/>
                        </a:lnSpc>
                        <a:spcBef>
                          <a:spcPts val="665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educazione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apprendimento formale  apprendimento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non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formale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44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6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Lavoro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capacità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guadagno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Società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53987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pari opportunità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non</a:t>
                      </a:r>
                      <a:r>
                        <a:rPr sz="1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discriminazione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88035" marR="388620" indent="-37147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amministratore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sostegno  vita indipendente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59286" y="0"/>
            <a:ext cx="124690" cy="153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59286" y="0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59286" y="673328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59286" y="1766455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84471" y="3969330"/>
            <a:ext cx="103909" cy="4156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9286" y="5182985"/>
            <a:ext cx="124690" cy="8229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000100" y="500042"/>
            <a:ext cx="69392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LOGICA </a:t>
            </a:r>
            <a:r>
              <a:rPr sz="2400" b="1">
                <a:solidFill>
                  <a:srgbClr val="002060"/>
                </a:solidFill>
                <a:latin typeface="Times New Roman"/>
                <a:cs typeface="Times New Roman"/>
              </a:rPr>
              <a:t>DI </a:t>
            </a:r>
            <a:r>
              <a:rPr sz="2400" b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INT</a:t>
            </a:r>
            <a:r>
              <a:rPr lang="it-IT" sz="2400" b="1" spc="-15" dirty="0" smtClean="0">
                <a:solidFill>
                  <a:srgbClr val="002060"/>
                </a:solidFill>
                <a:latin typeface="Times New Roman"/>
                <a:cs typeface="Times New Roman"/>
              </a:rPr>
              <a:t>E</a:t>
            </a:r>
            <a:r>
              <a:rPr sz="2400" b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RVENTO</a:t>
            </a:r>
            <a:r>
              <a:rPr sz="2400" b="1" spc="-14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ECOSISTEMICA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85786" y="1928802"/>
            <a:ext cx="7577455" cy="4519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solidFill>
                  <a:srgbClr val="526814"/>
                </a:solidFill>
                <a:latin typeface="Times New Roman"/>
                <a:cs typeface="Times New Roman"/>
              </a:rPr>
              <a:t>SVILUPPARE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PROGETTI </a:t>
            </a:r>
            <a:r>
              <a:rPr sz="2000" b="1" dirty="0">
                <a:solidFill>
                  <a:srgbClr val="526814"/>
                </a:solidFill>
                <a:latin typeface="Times New Roman"/>
                <a:cs typeface="Times New Roman"/>
              </a:rPr>
              <a:t>DI </a:t>
            </a:r>
            <a:r>
              <a:rPr sz="2000" b="1" spc="-10" dirty="0">
                <a:solidFill>
                  <a:srgbClr val="526814"/>
                </a:solidFill>
                <a:latin typeface="Times New Roman"/>
                <a:cs typeface="Times New Roman"/>
              </a:rPr>
              <a:t>INTERVENTO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CHE TENGANO  </a:t>
            </a:r>
            <a:r>
              <a:rPr sz="2000" b="1" spc="-10" dirty="0">
                <a:solidFill>
                  <a:srgbClr val="526814"/>
                </a:solidFill>
                <a:latin typeface="Times New Roman"/>
                <a:cs typeface="Times New Roman"/>
              </a:rPr>
              <a:t>CONTO </a:t>
            </a:r>
            <a:r>
              <a:rPr sz="2000" b="1" dirty="0">
                <a:solidFill>
                  <a:srgbClr val="526814"/>
                </a:solidFill>
                <a:latin typeface="Times New Roman"/>
                <a:cs typeface="Times New Roman"/>
              </a:rPr>
              <a:t>DEI DIVERSI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ECOSISTEMI </a:t>
            </a:r>
            <a:r>
              <a:rPr sz="2000" b="1" spc="-15" dirty="0">
                <a:solidFill>
                  <a:srgbClr val="526814"/>
                </a:solidFill>
                <a:latin typeface="Times New Roman"/>
                <a:cs typeface="Times New Roman"/>
              </a:rPr>
              <a:t>ALL’INTERNO </a:t>
            </a:r>
            <a:r>
              <a:rPr sz="2000" b="1" dirty="0">
                <a:solidFill>
                  <a:srgbClr val="526814"/>
                </a:solidFill>
                <a:latin typeface="Times New Roman"/>
                <a:cs typeface="Times New Roman"/>
              </a:rPr>
              <a:t>DEI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QUALI  LA PERSONA DISABILE </a:t>
            </a:r>
            <a:r>
              <a:rPr sz="2000" b="1" dirty="0">
                <a:solidFill>
                  <a:srgbClr val="526814"/>
                </a:solidFill>
                <a:latin typeface="Times New Roman"/>
                <a:cs typeface="Times New Roman"/>
              </a:rPr>
              <a:t>È </a:t>
            </a:r>
            <a:r>
              <a:rPr sz="2000" b="1" spc="-15" dirty="0">
                <a:solidFill>
                  <a:srgbClr val="526814"/>
                </a:solidFill>
                <a:latin typeface="Times New Roman"/>
                <a:cs typeface="Times New Roman"/>
              </a:rPr>
              <a:t>INSERITA </a:t>
            </a:r>
            <a:r>
              <a:rPr sz="2000" b="1" dirty="0">
                <a:solidFill>
                  <a:srgbClr val="526814"/>
                </a:solidFill>
                <a:latin typeface="Times New Roman"/>
                <a:cs typeface="Times New Roman"/>
              </a:rPr>
              <a:t>E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ALLE RICHIESTE CHE  GLI ECOSISTEMI (ISTITUZIONE, SCUOLA, </a:t>
            </a:r>
            <a:r>
              <a:rPr sz="2000" b="1" spc="-25" dirty="0">
                <a:solidFill>
                  <a:srgbClr val="526814"/>
                </a:solidFill>
                <a:latin typeface="Times New Roman"/>
                <a:cs typeface="Times New Roman"/>
              </a:rPr>
              <a:t>FAMIGLIA, LAVORO)  </a:t>
            </a:r>
            <a:r>
              <a:rPr sz="2000" b="1" spc="-40" dirty="0">
                <a:solidFill>
                  <a:srgbClr val="526814"/>
                </a:solidFill>
                <a:latin typeface="Times New Roman"/>
                <a:cs typeface="Times New Roman"/>
              </a:rPr>
              <a:t>FANNO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ALLA PERSONA</a:t>
            </a:r>
            <a:r>
              <a:rPr sz="2000" b="1" spc="-265" dirty="0">
                <a:solidFill>
                  <a:srgbClr val="526814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526814"/>
                </a:solidFill>
                <a:latin typeface="Times New Roman"/>
                <a:cs typeface="Times New Roman"/>
              </a:rPr>
              <a:t>DISABILE.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216535" marR="208915" indent="-635" algn="ctr">
              <a:lnSpc>
                <a:spcPct val="100000"/>
              </a:lnSpc>
            </a:pP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SVILUPPARE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DEI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PROGETTI CHE TENGANO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IN 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CONSIDERAZIONE GLI ECOSISTEMI 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ATTUALI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IN CUI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LA  PERSONA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È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INSERITA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E I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PROBABILI ECOSISTEMI</a:t>
            </a:r>
            <a:r>
              <a:rPr sz="2000" b="1" spc="-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FUTURI.</a:t>
            </a:r>
            <a:endParaRPr sz="2000">
              <a:latin typeface="Times New Roman"/>
              <a:cs typeface="Times New Roman"/>
            </a:endParaRPr>
          </a:p>
          <a:p>
            <a:pPr marL="542925" marR="273685" indent="120650">
              <a:lnSpc>
                <a:spcPts val="2100"/>
              </a:lnSpc>
              <a:spcBef>
                <a:spcPts val="1355"/>
              </a:spcBef>
            </a:pPr>
            <a:r>
              <a:rPr sz="1800" b="1" spc="-10" dirty="0">
                <a:latin typeface="Times New Roman"/>
                <a:cs typeface="Times New Roman"/>
              </a:rPr>
              <a:t>TUTTO QUESTO </a:t>
            </a:r>
            <a:r>
              <a:rPr sz="1800" b="1" dirty="0">
                <a:latin typeface="Times New Roman"/>
                <a:cs typeface="Times New Roman"/>
              </a:rPr>
              <a:t>SI </a:t>
            </a:r>
            <a:r>
              <a:rPr sz="1800" b="1" spc="-5" dirty="0">
                <a:latin typeface="Times New Roman"/>
                <a:cs typeface="Times New Roman"/>
              </a:rPr>
              <a:t>CONCRETIZZA </a:t>
            </a:r>
            <a:r>
              <a:rPr sz="1800" b="1" dirty="0">
                <a:latin typeface="Times New Roman"/>
                <a:cs typeface="Times New Roman"/>
              </a:rPr>
              <a:t>IN </a:t>
            </a:r>
            <a:r>
              <a:rPr sz="1800" b="1" spc="-5" dirty="0">
                <a:latin typeface="Times New Roman"/>
                <a:cs typeface="Times New Roman"/>
              </a:rPr>
              <a:t>CIO’ CHE POSSIAMO  DEFINIRE </a:t>
            </a:r>
            <a:r>
              <a:rPr sz="1800" b="1" dirty="0">
                <a:latin typeface="Times New Roman"/>
                <a:cs typeface="Times New Roman"/>
              </a:rPr>
              <a:t>IL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“PROGETTO </a:t>
            </a:r>
            <a:r>
              <a:rPr sz="18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VITA”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PER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PERSONA</a:t>
            </a:r>
            <a:r>
              <a:rPr sz="1800" b="1" spc="-2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DISABILE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R="1516380" algn="r">
              <a:lnSpc>
                <a:spcPct val="100000"/>
              </a:lnSpc>
              <a:spcBef>
                <a:spcPts val="1430"/>
              </a:spcBef>
            </a:pP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023" y="1052741"/>
            <a:ext cx="7239000" cy="72840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 algn="ctr">
              <a:lnSpc>
                <a:spcPct val="100000"/>
              </a:lnSpc>
              <a:spcBef>
                <a:spcPts val="360"/>
              </a:spcBef>
            </a:pPr>
            <a:r>
              <a:rPr b="1" dirty="0"/>
              <a:t>MODELLO TEORICO</a:t>
            </a:r>
            <a:endParaRPr b="1"/>
          </a:p>
          <a:p>
            <a:pPr marL="1005205" algn="ctr">
              <a:lnSpc>
                <a:spcPct val="100000"/>
              </a:lnSpc>
              <a:spcBef>
                <a:spcPts val="1020"/>
              </a:spcBef>
            </a:pPr>
            <a:r>
              <a:rPr b="1" dirty="0"/>
              <a:t>LE CINQUE DIMENSIONI DELL’ASSESSMENT</a:t>
            </a:r>
            <a:endParaRPr b="1"/>
          </a:p>
        </p:txBody>
      </p:sp>
      <p:sp>
        <p:nvSpPr>
          <p:cNvPr id="3" name="object 3"/>
          <p:cNvSpPr txBox="1"/>
          <p:nvPr/>
        </p:nvSpPr>
        <p:spPr>
          <a:xfrm>
            <a:off x="250825" y="2066925"/>
            <a:ext cx="2627630" cy="32316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60"/>
              </a:spcBef>
            </a:pPr>
            <a:r>
              <a:rPr b="1" dirty="0"/>
              <a:t>I. </a:t>
            </a:r>
            <a:r>
              <a:rPr b="1"/>
              <a:t>Abilità </a:t>
            </a:r>
            <a:r>
              <a:rPr b="1" smtClean="0"/>
              <a:t>intelle</a:t>
            </a:r>
            <a:r>
              <a:rPr lang="it-IT" b="1" dirty="0" err="1" smtClean="0"/>
              <a:t>tt</a:t>
            </a:r>
            <a:r>
              <a:rPr b="1" smtClean="0"/>
              <a:t>uali</a:t>
            </a:r>
            <a:endParaRPr b="1"/>
          </a:p>
        </p:txBody>
      </p:sp>
      <p:sp>
        <p:nvSpPr>
          <p:cNvPr id="4" name="object 4"/>
          <p:cNvSpPr/>
          <p:nvPr/>
        </p:nvSpPr>
        <p:spPr>
          <a:xfrm>
            <a:off x="250825" y="2714625"/>
            <a:ext cx="2820977" cy="739775"/>
          </a:xfrm>
          <a:custGeom>
            <a:avLst/>
            <a:gdLst/>
            <a:ahLst/>
            <a:cxnLst/>
            <a:rect l="l" t="t" r="r" b="b"/>
            <a:pathLst>
              <a:path w="2268855" h="739775">
                <a:moveTo>
                  <a:pt x="0" y="0"/>
                </a:moveTo>
                <a:lnTo>
                  <a:pt x="2268537" y="0"/>
                </a:lnTo>
                <a:lnTo>
                  <a:pt x="2268537" y="739775"/>
                </a:lnTo>
                <a:lnTo>
                  <a:pt x="0" y="739775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4282" y="2786058"/>
            <a:ext cx="3429024" cy="297516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42875" marR="358775" indent="-52069">
              <a:lnSpc>
                <a:spcPts val="2100"/>
              </a:lnSpc>
              <a:spcBef>
                <a:spcPts val="219"/>
              </a:spcBef>
            </a:pPr>
            <a:r>
              <a:rPr b="1" dirty="0"/>
              <a:t>II. </a:t>
            </a:r>
            <a:r>
              <a:rPr b="1"/>
              <a:t>Comportamento  </a:t>
            </a:r>
            <a:r>
              <a:rPr b="1" smtClean="0"/>
              <a:t>ada</a:t>
            </a:r>
            <a:r>
              <a:rPr lang="it-IT" b="1" dirty="0" err="1" smtClean="0"/>
              <a:t>tt</a:t>
            </a:r>
            <a:r>
              <a:rPr lang="it-IT" b="1" dirty="0" err="1"/>
              <a:t>i</a:t>
            </a:r>
            <a:r>
              <a:rPr b="1" smtClean="0"/>
              <a:t>vo</a:t>
            </a:r>
            <a:endParaRPr b="1"/>
          </a:p>
        </p:txBody>
      </p:sp>
      <p:sp>
        <p:nvSpPr>
          <p:cNvPr id="6" name="object 6"/>
          <p:cNvSpPr/>
          <p:nvPr/>
        </p:nvSpPr>
        <p:spPr>
          <a:xfrm>
            <a:off x="179387" y="3554412"/>
            <a:ext cx="3132455" cy="641350"/>
          </a:xfrm>
          <a:custGeom>
            <a:avLst/>
            <a:gdLst/>
            <a:ahLst/>
            <a:cxnLst/>
            <a:rect l="l" t="t" r="r" b="b"/>
            <a:pathLst>
              <a:path w="3132454" h="641350">
                <a:moveTo>
                  <a:pt x="0" y="0"/>
                </a:moveTo>
                <a:lnTo>
                  <a:pt x="3132137" y="0"/>
                </a:lnTo>
                <a:lnTo>
                  <a:pt x="3132137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4282" y="3714752"/>
            <a:ext cx="291401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b="1" dirty="0"/>
              <a:t>III. Partecipazione, interazioni,  ruoli sociali</a:t>
            </a:r>
            <a:endParaRPr b="1"/>
          </a:p>
        </p:txBody>
      </p:sp>
      <p:sp>
        <p:nvSpPr>
          <p:cNvPr id="8" name="object 8"/>
          <p:cNvSpPr/>
          <p:nvPr/>
        </p:nvSpPr>
        <p:spPr>
          <a:xfrm>
            <a:off x="304800" y="4637087"/>
            <a:ext cx="2286000" cy="641350"/>
          </a:xfrm>
          <a:custGeom>
            <a:avLst/>
            <a:gdLst/>
            <a:ahLst/>
            <a:cxnLst/>
            <a:rect l="l" t="t" r="r" b="b"/>
            <a:pathLst>
              <a:path w="2286000" h="641350">
                <a:moveTo>
                  <a:pt x="0" y="0"/>
                </a:moveTo>
                <a:lnTo>
                  <a:pt x="2286000" y="0"/>
                </a:lnTo>
                <a:lnTo>
                  <a:pt x="2286000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4800" y="4670107"/>
            <a:ext cx="228600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90805" marR="468630">
              <a:lnSpc>
                <a:spcPts val="2100"/>
              </a:lnSpc>
              <a:spcBef>
                <a:spcPts val="219"/>
              </a:spcBef>
            </a:pPr>
            <a:r>
              <a:rPr b="1" dirty="0"/>
              <a:t>IV. Salute </a:t>
            </a:r>
            <a:r>
              <a:rPr b="1"/>
              <a:t>e </a:t>
            </a:r>
            <a:r>
              <a:rPr b="1" smtClean="0"/>
              <a:t>fa</a:t>
            </a:r>
            <a:r>
              <a:rPr lang="it-IT" b="1" dirty="0" err="1" smtClean="0"/>
              <a:t>tto</a:t>
            </a:r>
            <a:r>
              <a:rPr b="1" smtClean="0"/>
              <a:t>ri  </a:t>
            </a:r>
            <a:r>
              <a:rPr b="1" dirty="0"/>
              <a:t>eziologici</a:t>
            </a:r>
            <a:endParaRPr b="1"/>
          </a:p>
        </p:txBody>
      </p:sp>
      <p:sp>
        <p:nvSpPr>
          <p:cNvPr id="10" name="object 10"/>
          <p:cNvSpPr txBox="1"/>
          <p:nvPr/>
        </p:nvSpPr>
        <p:spPr>
          <a:xfrm>
            <a:off x="428596" y="5643578"/>
            <a:ext cx="1981200" cy="323164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19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59"/>
              </a:spcBef>
            </a:pPr>
            <a:r>
              <a:rPr b="1" dirty="0"/>
              <a:t>V. Contesto</a:t>
            </a:r>
            <a:endParaRPr b="1"/>
          </a:p>
        </p:txBody>
      </p:sp>
      <p:sp>
        <p:nvSpPr>
          <p:cNvPr id="11" name="object 11"/>
          <p:cNvSpPr txBox="1"/>
          <p:nvPr/>
        </p:nvSpPr>
        <p:spPr>
          <a:xfrm>
            <a:off x="7358082" y="3571876"/>
            <a:ext cx="150749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b="1" dirty="0"/>
              <a:t>Funzionamento  individuale</a:t>
            </a:r>
            <a:endParaRPr b="1"/>
          </a:p>
        </p:txBody>
      </p:sp>
      <p:sp>
        <p:nvSpPr>
          <p:cNvPr id="15" name="object 15"/>
          <p:cNvSpPr txBox="1"/>
          <p:nvPr/>
        </p:nvSpPr>
        <p:spPr>
          <a:xfrm>
            <a:off x="5357818" y="3714752"/>
            <a:ext cx="9791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002060"/>
                </a:solidFill>
              </a:rPr>
              <a:t>SOSTEGNI</a:t>
            </a:r>
            <a:endParaRPr b="1">
              <a:solidFill>
                <a:srgbClr val="002060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71670" y="3286124"/>
            <a:ext cx="4166235" cy="379095"/>
          </a:xfrm>
          <a:custGeom>
            <a:avLst/>
            <a:gdLst/>
            <a:ahLst/>
            <a:cxnLst/>
            <a:rect l="l" t="t" r="r" b="b"/>
            <a:pathLst>
              <a:path w="4166235" h="379095">
                <a:moveTo>
                  <a:pt x="0" y="0"/>
                </a:moveTo>
                <a:lnTo>
                  <a:pt x="4165696" y="378699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69062" y="3525443"/>
            <a:ext cx="79375" cy="76200"/>
          </a:xfrm>
          <a:custGeom>
            <a:avLst/>
            <a:gdLst/>
            <a:ahLst/>
            <a:cxnLst/>
            <a:rect l="l" t="t" r="r" b="b"/>
            <a:pathLst>
              <a:path w="79375" h="76200">
                <a:moveTo>
                  <a:pt x="6896" y="0"/>
                </a:moveTo>
                <a:lnTo>
                  <a:pt x="0" y="75895"/>
                </a:lnTo>
                <a:lnTo>
                  <a:pt x="79336" y="44843"/>
                </a:lnTo>
                <a:lnTo>
                  <a:pt x="689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00298" y="2214554"/>
            <a:ext cx="3404235" cy="605155"/>
          </a:xfrm>
          <a:custGeom>
            <a:avLst/>
            <a:gdLst/>
            <a:ahLst/>
            <a:cxnLst/>
            <a:rect l="l" t="t" r="r" b="b"/>
            <a:pathLst>
              <a:path w="3404235" h="605155">
                <a:moveTo>
                  <a:pt x="0" y="0"/>
                </a:moveTo>
                <a:lnTo>
                  <a:pt x="3403987" y="605153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90500" y="3062236"/>
            <a:ext cx="81915" cy="75565"/>
          </a:xfrm>
          <a:custGeom>
            <a:avLst/>
            <a:gdLst/>
            <a:ahLst/>
            <a:cxnLst/>
            <a:rect l="l" t="t" r="r" b="b"/>
            <a:pathLst>
              <a:path w="81914" h="75564">
                <a:moveTo>
                  <a:pt x="13347" y="0"/>
                </a:moveTo>
                <a:lnTo>
                  <a:pt x="0" y="75031"/>
                </a:lnTo>
                <a:lnTo>
                  <a:pt x="81699" y="50850"/>
                </a:lnTo>
                <a:lnTo>
                  <a:pt x="13347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57356" y="3929066"/>
            <a:ext cx="3632200" cy="0"/>
          </a:xfrm>
          <a:custGeom>
            <a:avLst/>
            <a:gdLst/>
            <a:ahLst/>
            <a:cxnLst/>
            <a:rect l="l" t="t" r="r" b="b"/>
            <a:pathLst>
              <a:path w="3632200">
                <a:moveTo>
                  <a:pt x="0" y="0"/>
                </a:moveTo>
                <a:lnTo>
                  <a:pt x="363219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324600" y="383698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43108" y="4643446"/>
            <a:ext cx="3785235" cy="379095"/>
          </a:xfrm>
          <a:custGeom>
            <a:avLst/>
            <a:gdLst/>
            <a:ahLst/>
            <a:cxnLst/>
            <a:rect l="l" t="t" r="r" b="b"/>
            <a:pathLst>
              <a:path w="3785235" h="379095">
                <a:moveTo>
                  <a:pt x="0" y="378472"/>
                </a:moveTo>
                <a:lnTo>
                  <a:pt x="378472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92583" y="4530559"/>
            <a:ext cx="80010" cy="76200"/>
          </a:xfrm>
          <a:custGeom>
            <a:avLst/>
            <a:gdLst/>
            <a:ahLst/>
            <a:cxnLst/>
            <a:rect l="l" t="t" r="r" b="b"/>
            <a:pathLst>
              <a:path w="80010" h="76200">
                <a:moveTo>
                  <a:pt x="0" y="0"/>
                </a:moveTo>
                <a:lnTo>
                  <a:pt x="7581" y="75819"/>
                </a:lnTo>
                <a:lnTo>
                  <a:pt x="79616" y="30327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43108" y="5072074"/>
            <a:ext cx="3556635" cy="681355"/>
          </a:xfrm>
          <a:custGeom>
            <a:avLst/>
            <a:gdLst/>
            <a:ahLst/>
            <a:cxnLst/>
            <a:rect l="l" t="t" r="r" b="b"/>
            <a:pathLst>
              <a:path w="3556635" h="681354">
                <a:moveTo>
                  <a:pt x="0" y="681022"/>
                </a:moveTo>
                <a:lnTo>
                  <a:pt x="355644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90196" y="5071198"/>
            <a:ext cx="82550" cy="74930"/>
          </a:xfrm>
          <a:custGeom>
            <a:avLst/>
            <a:gdLst/>
            <a:ahLst/>
            <a:cxnLst/>
            <a:rect l="l" t="t" r="r" b="b"/>
            <a:pathLst>
              <a:path w="82550" h="74929">
                <a:moveTo>
                  <a:pt x="0" y="0"/>
                </a:moveTo>
                <a:lnTo>
                  <a:pt x="14325" y="74841"/>
                </a:lnTo>
                <a:lnTo>
                  <a:pt x="82003" y="23088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137160" y="0"/>
                </a:moveTo>
                <a:lnTo>
                  <a:pt x="0" y="190500"/>
                </a:lnTo>
                <a:lnTo>
                  <a:pt x="137160" y="381000"/>
                </a:lnTo>
                <a:lnTo>
                  <a:pt x="137160" y="285750"/>
                </a:lnTo>
                <a:lnTo>
                  <a:pt x="617220" y="285750"/>
                </a:lnTo>
                <a:lnTo>
                  <a:pt x="685800" y="190500"/>
                </a:lnTo>
                <a:lnTo>
                  <a:pt x="617220" y="95250"/>
                </a:lnTo>
                <a:lnTo>
                  <a:pt x="137160" y="95250"/>
                </a:lnTo>
                <a:lnTo>
                  <a:pt x="137160" y="0"/>
                </a:lnTo>
                <a:close/>
              </a:path>
              <a:path w="685800" h="381000">
                <a:moveTo>
                  <a:pt x="617220" y="285750"/>
                </a:moveTo>
                <a:lnTo>
                  <a:pt x="548639" y="285750"/>
                </a:lnTo>
                <a:lnTo>
                  <a:pt x="548639" y="381000"/>
                </a:lnTo>
                <a:lnTo>
                  <a:pt x="617220" y="285750"/>
                </a:lnTo>
                <a:close/>
              </a:path>
              <a:path w="685800" h="381000">
                <a:moveTo>
                  <a:pt x="548639" y="0"/>
                </a:moveTo>
                <a:lnTo>
                  <a:pt x="548639" y="95250"/>
                </a:lnTo>
                <a:lnTo>
                  <a:pt x="617220" y="95250"/>
                </a:lnTo>
                <a:lnTo>
                  <a:pt x="548639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0" y="190499"/>
                </a:moveTo>
                <a:lnTo>
                  <a:pt x="137159" y="0"/>
                </a:lnTo>
                <a:lnTo>
                  <a:pt x="137159" y="95250"/>
                </a:lnTo>
                <a:lnTo>
                  <a:pt x="548639" y="95250"/>
                </a:lnTo>
                <a:lnTo>
                  <a:pt x="548639" y="0"/>
                </a:lnTo>
                <a:lnTo>
                  <a:pt x="685799" y="190499"/>
                </a:lnTo>
                <a:lnTo>
                  <a:pt x="548639" y="380999"/>
                </a:lnTo>
                <a:lnTo>
                  <a:pt x="548639" y="285749"/>
                </a:lnTo>
                <a:lnTo>
                  <a:pt x="137159" y="285749"/>
                </a:lnTo>
                <a:lnTo>
                  <a:pt x="137159" y="380999"/>
                </a:lnTo>
                <a:lnTo>
                  <a:pt x="0" y="1904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57150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</a:t>
            </a:r>
            <a:endParaRPr lang="it-IT" sz="24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358246" cy="57864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sz="3800" dirty="0" smtClean="0"/>
              <a:t>Per </a:t>
            </a:r>
            <a:r>
              <a:rPr lang="en-US" sz="3800" dirty="0" err="1"/>
              <a:t>predisporre</a:t>
            </a:r>
            <a:r>
              <a:rPr lang="en-US" sz="3800" dirty="0"/>
              <a:t> un </a:t>
            </a:r>
            <a:r>
              <a:rPr lang="en-US" sz="3800" dirty="0" err="1"/>
              <a:t>efficace</a:t>
            </a:r>
            <a:r>
              <a:rPr lang="en-US" sz="3800" dirty="0"/>
              <a:t> piano </a:t>
            </a:r>
            <a:r>
              <a:rPr lang="en-US" sz="3800" dirty="0" err="1"/>
              <a:t>individuale</a:t>
            </a:r>
            <a:r>
              <a:rPr lang="en-US" sz="3800" dirty="0"/>
              <a:t> </a:t>
            </a:r>
            <a:r>
              <a:rPr lang="en-US" sz="3800" dirty="0" err="1"/>
              <a:t>dei</a:t>
            </a:r>
            <a:r>
              <a:rPr lang="en-US" sz="3800" dirty="0"/>
              <a:t> </a:t>
            </a:r>
            <a:r>
              <a:rPr lang="en-US" sz="3800" dirty="0" err="1"/>
              <a:t>vari</a:t>
            </a:r>
            <a:r>
              <a:rPr lang="en-US" sz="3800" dirty="0"/>
              <a:t> </a:t>
            </a:r>
            <a:r>
              <a:rPr lang="en-US" sz="3800" dirty="0" err="1"/>
              <a:t>interventi</a:t>
            </a:r>
            <a:r>
              <a:rPr lang="en-US" sz="3800" dirty="0"/>
              <a:t> di </a:t>
            </a:r>
            <a:r>
              <a:rPr lang="en-US" sz="3800" dirty="0" err="1"/>
              <a:t>integrazione</a:t>
            </a:r>
            <a:r>
              <a:rPr lang="en-US" sz="3800" dirty="0"/>
              <a:t>/</a:t>
            </a:r>
            <a:r>
              <a:rPr lang="en-US" sz="3800" dirty="0" err="1"/>
              <a:t>inclusione</a:t>
            </a:r>
            <a:r>
              <a:rPr lang="en-US" sz="3800" dirty="0"/>
              <a:t> </a:t>
            </a:r>
            <a:r>
              <a:rPr lang="en-US" sz="3800" b="1" dirty="0" err="1"/>
              <a:t>occorre</a:t>
            </a:r>
            <a:r>
              <a:rPr lang="en-US" sz="3800" b="1" dirty="0"/>
              <a:t> </a:t>
            </a:r>
            <a:r>
              <a:rPr lang="en-US" sz="3800" b="1" dirty="0" err="1"/>
              <a:t>partire</a:t>
            </a:r>
            <a:r>
              <a:rPr lang="en-US" sz="3800" b="1" dirty="0"/>
              <a:t> </a:t>
            </a:r>
            <a:r>
              <a:rPr lang="en-US" sz="3800" b="1" dirty="0" err="1"/>
              <a:t>da</a:t>
            </a:r>
            <a:r>
              <a:rPr lang="en-US" sz="3800" b="1" dirty="0"/>
              <a:t> </a:t>
            </a:r>
            <a:r>
              <a:rPr lang="en-US" sz="3800" b="1" dirty="0" err="1"/>
              <a:t>un’analisi</a:t>
            </a:r>
            <a:r>
              <a:rPr lang="en-US" sz="3800" b="1" dirty="0"/>
              <a:t> </a:t>
            </a:r>
            <a:r>
              <a:rPr lang="en-US" sz="3800" b="1" dirty="0" err="1"/>
              <a:t>completa</a:t>
            </a:r>
            <a:r>
              <a:rPr lang="en-US" sz="3800" b="1" dirty="0"/>
              <a:t> di </a:t>
            </a:r>
            <a:r>
              <a:rPr lang="en-US" sz="3800" b="1" dirty="0" err="1"/>
              <a:t>tutte</a:t>
            </a:r>
            <a:r>
              <a:rPr lang="en-US" sz="3800" b="1" dirty="0"/>
              <a:t> le </a:t>
            </a:r>
            <a:r>
              <a:rPr lang="en-US" sz="3800" b="1" dirty="0" err="1"/>
              <a:t>variabili</a:t>
            </a:r>
            <a:r>
              <a:rPr lang="en-US" sz="3800" b="1" dirty="0"/>
              <a:t>, </a:t>
            </a:r>
            <a:r>
              <a:rPr lang="en-US" sz="3800" b="1" dirty="0" err="1"/>
              <a:t>oggettive</a:t>
            </a:r>
            <a:r>
              <a:rPr lang="en-US" sz="3800" b="1" dirty="0"/>
              <a:t> e </a:t>
            </a:r>
            <a:r>
              <a:rPr lang="en-US" sz="3800" b="1" dirty="0" err="1"/>
              <a:t>soggettive</a:t>
            </a:r>
            <a:r>
              <a:rPr lang="en-US" sz="3800" b="1" dirty="0"/>
              <a:t>, </a:t>
            </a:r>
            <a:r>
              <a:rPr lang="en-US" sz="3800" b="1" dirty="0" err="1"/>
              <a:t>che</a:t>
            </a:r>
            <a:r>
              <a:rPr lang="en-US" sz="3800" b="1" dirty="0"/>
              <a:t> </a:t>
            </a:r>
            <a:r>
              <a:rPr lang="en-US" sz="3800" b="1" dirty="0" err="1"/>
              <a:t>ruotano</a:t>
            </a:r>
            <a:r>
              <a:rPr lang="en-US" sz="3800" b="1" dirty="0"/>
              <a:t> </a:t>
            </a:r>
            <a:r>
              <a:rPr lang="en-US" sz="3800" b="1" dirty="0" err="1"/>
              <a:t>attorno</a:t>
            </a:r>
            <a:r>
              <a:rPr lang="en-US" sz="3800" b="1" dirty="0"/>
              <a:t> </a:t>
            </a:r>
            <a:r>
              <a:rPr lang="en-US" sz="3800" b="1" dirty="0" err="1"/>
              <a:t>alla</a:t>
            </a:r>
            <a:r>
              <a:rPr lang="en-US" sz="3800" b="1" dirty="0"/>
              <a:t> persona con </a:t>
            </a:r>
            <a:r>
              <a:rPr lang="en-US" sz="3800" b="1" dirty="0" err="1"/>
              <a:t>disabilità</a:t>
            </a:r>
            <a:r>
              <a:rPr lang="en-US" sz="3800" dirty="0" smtClean="0"/>
              <a:t>:</a:t>
            </a:r>
          </a:p>
          <a:p>
            <a:pPr algn="l"/>
            <a:endParaRPr lang="it-IT" dirty="0"/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sanitaria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 smtClean="0">
                <a:solidFill>
                  <a:srgbClr val="FF0000"/>
                </a:solidFill>
              </a:rPr>
              <a:t>;</a:t>
            </a:r>
            <a:r>
              <a:rPr lang="en-US" sz="4000" b="1" i="1" dirty="0">
                <a:solidFill>
                  <a:srgbClr val="FF0000"/>
                </a:solidFill>
              </a:rPr>
              <a:t> </a:t>
            </a:r>
            <a:endParaRPr lang="en-US" sz="4000" b="1" i="1" dirty="0" smtClean="0">
              <a:solidFill>
                <a:srgbClr val="FF0000"/>
              </a:solidFill>
            </a:endParaRPr>
          </a:p>
          <a:p>
            <a:pPr marL="742950" lvl="0" indent="-742950" algn="l">
              <a:buFont typeface="+mj-lt"/>
              <a:buAutoNum type="arabicPeriod"/>
            </a:pP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economico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culturale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lavorativa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persona con </a:t>
            </a:r>
            <a:r>
              <a:rPr lang="en-US" sz="4000" b="1" i="1" dirty="0" err="1">
                <a:solidFill>
                  <a:srgbClr val="FF0000"/>
                </a:solidFill>
              </a:rPr>
              <a:t>disabilità</a:t>
            </a:r>
            <a:r>
              <a:rPr lang="en-US" sz="4000" b="1" i="1" dirty="0">
                <a:solidFill>
                  <a:srgbClr val="FF0000"/>
                </a:solidFill>
              </a:rPr>
              <a:t> in </a:t>
            </a:r>
            <a:r>
              <a:rPr lang="en-US" sz="4000" b="1" i="1" dirty="0" err="1">
                <a:solidFill>
                  <a:srgbClr val="FF0000"/>
                </a:solidFill>
              </a:rPr>
              <a:t>rapporto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anche</a:t>
            </a:r>
            <a:r>
              <a:rPr lang="en-US" sz="4000" b="1" i="1" dirty="0">
                <a:solidFill>
                  <a:srgbClr val="FF0000"/>
                </a:solidFill>
              </a:rPr>
              <a:t> al </a:t>
            </a:r>
            <a:r>
              <a:rPr lang="en-US" sz="4000" b="1" i="1" dirty="0" err="1">
                <a:solidFill>
                  <a:srgbClr val="FF0000"/>
                </a:solidFill>
              </a:rPr>
              <a:t>proprio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contesto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>
                <a:solidFill>
                  <a:srgbClr val="FF0000"/>
                </a:solidFill>
              </a:rPr>
              <a:t> e 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 smtClean="0">
                <a:solidFill>
                  <a:srgbClr val="FF0000"/>
                </a:solidFill>
              </a:rPr>
              <a:t>;</a:t>
            </a:r>
          </a:p>
          <a:p>
            <a:pPr marL="514350" lvl="0" indent="-514350" algn="l">
              <a:buFont typeface="+mj-lt"/>
              <a:buAutoNum type="arabicPeriod"/>
            </a:pP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relazionale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affettiva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 smtClean="0">
                <a:solidFill>
                  <a:srgbClr val="FF0000"/>
                </a:solidFill>
              </a:rPr>
              <a:t>;</a:t>
            </a:r>
          </a:p>
          <a:p>
            <a:pPr marL="514350" lvl="0" indent="-514350" algn="l">
              <a:buFont typeface="+mj-lt"/>
              <a:buAutoNum type="arabicPeriod"/>
            </a:pP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disponibilità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famiglia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amici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operatori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sociali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indent="-514350" algn="l"/>
            <a:r>
              <a:rPr lang="en-US" dirty="0"/>
              <a:t> 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err="1" smtClean="0"/>
              <a:t>Variabili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oggettive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soggettive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che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ruotano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attorno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alla</a:t>
            </a:r>
            <a:r>
              <a:rPr lang="en-US" sz="2400" b="1" dirty="0" smtClean="0"/>
              <a:t> persona con </a:t>
            </a:r>
            <a:r>
              <a:rPr lang="en-US" sz="2400" b="1" dirty="0" err="1" smtClean="0"/>
              <a:t>disabilità</a:t>
            </a:r>
            <a:r>
              <a:rPr lang="en-US" sz="2400" dirty="0" smtClean="0"/>
              <a:t>: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5. </a:t>
            </a:r>
            <a:r>
              <a:rPr lang="en-US" b="1" i="1" dirty="0" err="1" smtClean="0">
                <a:solidFill>
                  <a:srgbClr val="FF0000"/>
                </a:solidFill>
              </a:rPr>
              <a:t>interessi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ed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aspirazioni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personali</a:t>
            </a:r>
            <a:r>
              <a:rPr lang="en-US" b="1" i="1" dirty="0" smtClean="0">
                <a:solidFill>
                  <a:srgbClr val="FF0000"/>
                </a:solidFill>
              </a:rPr>
              <a:t>;</a:t>
            </a:r>
          </a:p>
          <a:p>
            <a:pPr marL="514350" lvl="0" indent="-514350">
              <a:buNone/>
            </a:pPr>
            <a:endParaRPr lang="it-IT" b="1" i="1" dirty="0" smtClean="0">
              <a:solidFill>
                <a:srgbClr val="FF0000"/>
              </a:solidFill>
            </a:endParaRPr>
          </a:p>
          <a:p>
            <a:pPr marL="514350" lvl="0" indent="-51435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6. </a:t>
            </a:r>
            <a:r>
              <a:rPr lang="en-US" b="1" i="1" dirty="0" err="1" smtClean="0">
                <a:solidFill>
                  <a:srgbClr val="FF0000"/>
                </a:solidFill>
              </a:rPr>
              <a:t>servizi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territoriali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già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utilizzati</a:t>
            </a:r>
            <a:r>
              <a:rPr lang="en-US" b="1" i="1" dirty="0" smtClean="0">
                <a:solidFill>
                  <a:srgbClr val="FF0000"/>
                </a:solidFill>
              </a:rPr>
              <a:t>;</a:t>
            </a:r>
          </a:p>
          <a:p>
            <a:pPr marL="514350" lvl="0" indent="-514350">
              <a:buNone/>
            </a:pPr>
            <a:endParaRPr lang="it-IT" b="1" i="1" dirty="0" smtClean="0">
              <a:solidFill>
                <a:srgbClr val="FF0000"/>
              </a:solidFill>
            </a:endParaRPr>
          </a:p>
          <a:p>
            <a:pPr marL="514350" lvl="0" indent="-514350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7. </a:t>
            </a:r>
            <a:r>
              <a:rPr lang="en-US" b="1" i="1" dirty="0" err="1" smtClean="0">
                <a:solidFill>
                  <a:srgbClr val="FF0000"/>
                </a:solidFill>
              </a:rPr>
              <a:t>servizi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territoriali</a:t>
            </a:r>
            <a:r>
              <a:rPr lang="en-US" b="1" i="1" dirty="0" smtClean="0">
                <a:solidFill>
                  <a:srgbClr val="FF0000"/>
                </a:solidFill>
              </a:rPr>
              <a:t> cui </a:t>
            </a:r>
            <a:r>
              <a:rPr lang="en-US" b="1" i="1" dirty="0" err="1" smtClean="0">
                <a:solidFill>
                  <a:srgbClr val="FF0000"/>
                </a:solidFill>
              </a:rPr>
              <a:t>poter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accedere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nell’immediato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futuro</a:t>
            </a:r>
            <a:r>
              <a:rPr lang="en-US" dirty="0" smtClean="0"/>
              <a:t>.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/>
              <a:t>Progetto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personale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429288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Progetto</a:t>
            </a:r>
            <a:r>
              <a:rPr lang="en-US" sz="2800" b="1" dirty="0"/>
              <a:t> </a:t>
            </a:r>
            <a:r>
              <a:rPr lang="en-US" sz="2800" b="1" dirty="0" err="1"/>
              <a:t>personale</a:t>
            </a:r>
            <a:r>
              <a:rPr lang="en-US" sz="2800" b="1" dirty="0"/>
              <a:t> </a:t>
            </a:r>
            <a:r>
              <a:rPr lang="en-US" sz="2800" dirty="0" err="1"/>
              <a:t>significa</a:t>
            </a:r>
            <a:r>
              <a:rPr lang="en-US" sz="2800" dirty="0"/>
              <a:t> </a:t>
            </a:r>
            <a:r>
              <a:rPr lang="en-US" sz="2800" dirty="0" err="1"/>
              <a:t>concepire</a:t>
            </a:r>
            <a:r>
              <a:rPr lang="en-US" sz="2800" dirty="0"/>
              <a:t> </a:t>
            </a:r>
            <a:r>
              <a:rPr lang="en-US" dirty="0"/>
              <a:t>un </a:t>
            </a:r>
            <a:r>
              <a:rPr lang="en-US" b="1" dirty="0" err="1"/>
              <a:t>progetto</a:t>
            </a:r>
            <a:r>
              <a:rPr lang="en-US" b="1" dirty="0"/>
              <a:t> di </a:t>
            </a:r>
            <a:r>
              <a:rPr lang="en-US" b="1" dirty="0" err="1"/>
              <a:t>presa</a:t>
            </a:r>
            <a:r>
              <a:rPr lang="en-US" b="1" dirty="0"/>
              <a:t> in </a:t>
            </a:r>
            <a:r>
              <a:rPr lang="en-US" b="1" dirty="0" err="1"/>
              <a:t>carico</a:t>
            </a:r>
            <a:r>
              <a:rPr lang="en-US" sz="2800" b="1" dirty="0"/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capace</a:t>
            </a:r>
            <a:r>
              <a:rPr lang="en-US" sz="2800" b="1" dirty="0">
                <a:solidFill>
                  <a:srgbClr val="FF0000"/>
                </a:solidFill>
              </a:rPr>
              <a:t> di </a:t>
            </a:r>
            <a:r>
              <a:rPr lang="en-US" sz="2800" b="1" dirty="0" err="1">
                <a:solidFill>
                  <a:srgbClr val="FF0000"/>
                </a:solidFill>
              </a:rPr>
              <a:t>propiziare</a:t>
            </a:r>
            <a:r>
              <a:rPr lang="en-US" sz="2800" b="1" dirty="0">
                <a:solidFill>
                  <a:srgbClr val="FF0000"/>
                </a:solidFill>
              </a:rPr>
              <a:t> la </a:t>
            </a:r>
            <a:r>
              <a:rPr lang="en-US" sz="2800" b="1" dirty="0" err="1">
                <a:solidFill>
                  <a:srgbClr val="FF0000"/>
                </a:solidFill>
              </a:rPr>
              <a:t>cultura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della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relazione</a:t>
            </a:r>
            <a:r>
              <a:rPr lang="en-US" sz="2800" b="1" dirty="0">
                <a:solidFill>
                  <a:srgbClr val="FF0000"/>
                </a:solidFill>
              </a:rPr>
              <a:t> di </a:t>
            </a:r>
            <a:r>
              <a:rPr lang="en-US" sz="2800" b="1" dirty="0" err="1" smtClean="0">
                <a:solidFill>
                  <a:srgbClr val="FF0000"/>
                </a:solidFill>
              </a:rPr>
              <a:t>aiuto</a:t>
            </a:r>
            <a:r>
              <a:rPr lang="en-US" sz="2800" b="1" dirty="0">
                <a:solidFill>
                  <a:srgbClr val="FF0000"/>
                </a:solidFill>
              </a:rPr>
              <a:t>.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Prospettiva</a:t>
            </a:r>
            <a:r>
              <a:rPr lang="en-US" sz="2800" dirty="0" smtClean="0"/>
              <a:t> </a:t>
            </a:r>
            <a:r>
              <a:rPr lang="en-US" sz="2800" dirty="0"/>
              <a:t>di </a:t>
            </a:r>
            <a:r>
              <a:rPr lang="en-US" sz="2800" dirty="0" err="1"/>
              <a:t>riconoscere</a:t>
            </a:r>
            <a:r>
              <a:rPr lang="en-US" sz="2800" dirty="0"/>
              <a:t> e </a:t>
            </a:r>
            <a:r>
              <a:rPr lang="en-US" sz="2800" dirty="0" err="1">
                <a:solidFill>
                  <a:srgbClr val="FF0000"/>
                </a:solidFill>
              </a:rPr>
              <a:t>valorizzare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fattori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che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determinano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condizioni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favorenti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il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“</a:t>
            </a:r>
            <a:r>
              <a:rPr lang="en-US" sz="2800" b="1" dirty="0" err="1">
                <a:solidFill>
                  <a:srgbClr val="FF0000"/>
                </a:solidFill>
              </a:rPr>
              <a:t>divenire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esistenziale</a:t>
            </a:r>
            <a:r>
              <a:rPr lang="en-US" sz="2800" b="1" dirty="0" smtClean="0">
                <a:solidFill>
                  <a:srgbClr val="FF0000"/>
                </a:solidFill>
              </a:rPr>
              <a:t>”.</a:t>
            </a:r>
          </a:p>
          <a:p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 err="1"/>
              <a:t>sintesi</a:t>
            </a:r>
            <a:r>
              <a:rPr lang="en-US" sz="2800" dirty="0"/>
              <a:t>, </a:t>
            </a:r>
            <a:r>
              <a:rPr lang="en-US" sz="2800" dirty="0" err="1"/>
              <a:t>bisogna</a:t>
            </a:r>
            <a:r>
              <a:rPr lang="en-US" sz="2800" dirty="0"/>
              <a:t> </a:t>
            </a:r>
            <a:r>
              <a:rPr lang="en-US" sz="2800" dirty="0" err="1"/>
              <a:t>stabilire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b="1" i="1" dirty="0" err="1"/>
              <a:t>relazione</a:t>
            </a:r>
            <a:r>
              <a:rPr lang="en-US" sz="2800" b="1" i="1" dirty="0"/>
              <a:t> </a:t>
            </a:r>
            <a:r>
              <a:rPr lang="en-US" sz="2800" b="1" i="1" dirty="0" err="1"/>
              <a:t>tra</a:t>
            </a:r>
            <a:r>
              <a:rPr lang="en-US" sz="2800" b="1" i="1" dirty="0"/>
              <a:t> </a:t>
            </a:r>
            <a:r>
              <a:rPr lang="en-US" sz="2800" b="1" i="1" u="sng" dirty="0" err="1"/>
              <a:t>livelli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essenziali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delle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prestazioni</a:t>
            </a:r>
            <a:r>
              <a:rPr lang="en-US" sz="2800" b="1" i="1" u="sng" dirty="0"/>
              <a:t> </a:t>
            </a:r>
            <a:r>
              <a:rPr lang="en-US" sz="2800" b="1" i="1" dirty="0"/>
              <a:t>e </a:t>
            </a:r>
            <a:r>
              <a:rPr lang="en-US" sz="2800" b="1" i="1" u="sng" dirty="0" err="1"/>
              <a:t>livelli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esistenziali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dei</a:t>
            </a:r>
            <a:r>
              <a:rPr lang="en-US" sz="2800" b="1" i="1" u="sng" dirty="0"/>
              <a:t> </a:t>
            </a:r>
            <a:r>
              <a:rPr lang="en-US" sz="2800" b="1" i="1" u="sng" dirty="0" err="1"/>
              <a:t>contesti</a:t>
            </a:r>
            <a:r>
              <a:rPr lang="en-US" sz="2800" b="1" i="1" u="sng" dirty="0"/>
              <a:t> di </a:t>
            </a:r>
            <a:r>
              <a:rPr lang="en-US" sz="2800" b="1" i="1" u="sng" dirty="0" smtClean="0"/>
              <a:t>vita.</a:t>
            </a:r>
            <a:endParaRPr lang="it-IT" sz="2800" b="1" i="1" u="sng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401080" cy="6143644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b="1" dirty="0"/>
              <a:t>La </a:t>
            </a:r>
            <a:r>
              <a:rPr lang="en-US" b="1" dirty="0" err="1"/>
              <a:t>formulazione</a:t>
            </a:r>
            <a:r>
              <a:rPr lang="en-US" b="1" dirty="0"/>
              <a:t> del </a:t>
            </a:r>
            <a:r>
              <a:rPr lang="en-US" b="1" dirty="0" err="1"/>
              <a:t>progetto</a:t>
            </a:r>
            <a:r>
              <a:rPr lang="en-US" b="1" dirty="0"/>
              <a:t> di vita: </a:t>
            </a:r>
            <a:r>
              <a:rPr lang="en-US" dirty="0"/>
              <a:t>non </a:t>
            </a:r>
            <a:r>
              <a:rPr lang="en-US" dirty="0" err="1"/>
              <a:t>basta</a:t>
            </a:r>
            <a:r>
              <a:rPr lang="en-US" dirty="0"/>
              <a:t> </a:t>
            </a:r>
            <a:r>
              <a:rPr lang="en-US" dirty="0" err="1"/>
              <a:t>offrire</a:t>
            </a:r>
            <a:r>
              <a:rPr lang="en-US" dirty="0"/>
              <a:t> </a:t>
            </a:r>
            <a:r>
              <a:rPr lang="en-US" dirty="0" err="1"/>
              <a:t>soluzioni</a:t>
            </a:r>
            <a:r>
              <a:rPr lang="en-US" dirty="0"/>
              <a:t> </a:t>
            </a:r>
            <a:r>
              <a:rPr lang="en-US" dirty="0" err="1"/>
              <a:t>esterne</a:t>
            </a:r>
            <a:r>
              <a:rPr lang="en-US" dirty="0"/>
              <a:t> o “</a:t>
            </a:r>
            <a:r>
              <a:rPr lang="en-US" dirty="0" err="1"/>
              <a:t>organizzative</a:t>
            </a:r>
            <a:r>
              <a:rPr lang="en-US" dirty="0"/>
              <a:t>”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slegate</a:t>
            </a:r>
            <a:r>
              <a:rPr lang="en-US" dirty="0"/>
              <a:t>, </a:t>
            </a:r>
            <a:r>
              <a:rPr lang="en-US" dirty="0" err="1"/>
              <a:t>statiche</a:t>
            </a:r>
            <a:r>
              <a:rPr lang="en-US" dirty="0"/>
              <a:t>, </a:t>
            </a:r>
            <a:r>
              <a:rPr lang="en-US" dirty="0" err="1"/>
              <a:t>cristallizzate</a:t>
            </a:r>
            <a:r>
              <a:rPr lang="en-US" dirty="0"/>
              <a:t>,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inducono</a:t>
            </a:r>
            <a:r>
              <a:rPr lang="en-US" dirty="0"/>
              <a:t> </a:t>
            </a:r>
            <a:r>
              <a:rPr lang="en-US" dirty="0" err="1"/>
              <a:t>fatica</a:t>
            </a:r>
            <a:r>
              <a:rPr lang="en-US" dirty="0"/>
              <a:t> e </a:t>
            </a:r>
            <a:r>
              <a:rPr lang="en-US" dirty="0" err="1"/>
              <a:t>scarse</a:t>
            </a:r>
            <a:r>
              <a:rPr lang="en-US" dirty="0"/>
              <a:t> </a:t>
            </a:r>
            <a:r>
              <a:rPr lang="en-US" dirty="0" err="1"/>
              <a:t>risposte</a:t>
            </a:r>
            <a:r>
              <a:rPr lang="en-US" dirty="0"/>
              <a:t> </a:t>
            </a:r>
            <a:r>
              <a:rPr lang="en-US" dirty="0" err="1"/>
              <a:t>capaci</a:t>
            </a:r>
            <a:r>
              <a:rPr lang="en-US" dirty="0"/>
              <a:t> di </a:t>
            </a:r>
            <a:r>
              <a:rPr lang="en-US" dirty="0" err="1"/>
              <a:t>orientare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futuro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persona 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famiglia</a:t>
            </a:r>
            <a:r>
              <a:rPr lang="en-US" dirty="0"/>
              <a:t>;</a:t>
            </a:r>
            <a:endParaRPr lang="it-IT" sz="2000" dirty="0"/>
          </a:p>
          <a:p>
            <a:pPr lvl="2">
              <a:buNone/>
            </a:pPr>
            <a:r>
              <a:rPr lang="en-US" b="1" dirty="0"/>
              <a:t>Le </a:t>
            </a:r>
            <a:r>
              <a:rPr lang="en-US" b="1" dirty="0" err="1"/>
              <a:t>relazioni</a:t>
            </a:r>
            <a:r>
              <a:rPr lang="en-US" b="1" dirty="0"/>
              <a:t> </a:t>
            </a:r>
            <a:r>
              <a:rPr lang="en-US" b="1" dirty="0" err="1"/>
              <a:t>significative</a:t>
            </a:r>
            <a:r>
              <a:rPr lang="en-US" b="1" dirty="0"/>
              <a:t>: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è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attenti</a:t>
            </a:r>
            <a:r>
              <a:rPr lang="en-US" dirty="0"/>
              <a:t> </a:t>
            </a:r>
            <a:r>
              <a:rPr lang="en-US" dirty="0" err="1"/>
              <a:t>all’aspetto</a:t>
            </a:r>
            <a:r>
              <a:rPr lang="en-US" dirty="0"/>
              <a:t> </a:t>
            </a:r>
            <a:r>
              <a:rPr lang="en-US" dirty="0" err="1"/>
              <a:t>funzionale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collocazione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operatori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non </a:t>
            </a:r>
            <a:r>
              <a:rPr lang="en-US" dirty="0" err="1"/>
              <a:t>alla</a:t>
            </a:r>
            <a:r>
              <a:rPr lang="en-US" dirty="0"/>
              <a:t> “</a:t>
            </a:r>
            <a:r>
              <a:rPr lang="en-US" dirty="0" err="1"/>
              <a:t>significatività</a:t>
            </a:r>
            <a:r>
              <a:rPr lang="en-US" dirty="0"/>
              <a:t>”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relazione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essi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in </a:t>
            </a:r>
            <a:r>
              <a:rPr lang="en-US" dirty="0" err="1"/>
              <a:t>grado</a:t>
            </a:r>
            <a:r>
              <a:rPr lang="en-US" dirty="0"/>
              <a:t> di </a:t>
            </a:r>
            <a:r>
              <a:rPr lang="en-US" dirty="0" err="1"/>
              <a:t>instaurare</a:t>
            </a:r>
            <a:r>
              <a:rPr lang="en-US" dirty="0"/>
              <a:t> con la persona con </a:t>
            </a:r>
            <a:r>
              <a:rPr lang="en-US" dirty="0" err="1"/>
              <a:t>disabilità</a:t>
            </a:r>
            <a:r>
              <a:rPr lang="en-US" dirty="0"/>
              <a:t>;</a:t>
            </a:r>
            <a:endParaRPr lang="it-IT" sz="2000" dirty="0"/>
          </a:p>
          <a:p>
            <a:pPr lvl="2"/>
            <a:r>
              <a:rPr lang="en-US" b="1" dirty="0"/>
              <a:t>I </a:t>
            </a:r>
            <a:r>
              <a:rPr lang="en-US" b="1" dirty="0" err="1"/>
              <a:t>luoghi</a:t>
            </a:r>
            <a:r>
              <a:rPr lang="en-US" b="1" dirty="0"/>
              <a:t> e </a:t>
            </a:r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spazi</a:t>
            </a:r>
            <a:r>
              <a:rPr lang="en-US" b="1" dirty="0"/>
              <a:t> di vita: </a:t>
            </a:r>
            <a:r>
              <a:rPr lang="en-US" dirty="0" err="1"/>
              <a:t>vengono</a:t>
            </a:r>
            <a:r>
              <a:rPr lang="en-US" dirty="0"/>
              <a:t> </a:t>
            </a:r>
            <a:r>
              <a:rPr lang="en-US" dirty="0" err="1"/>
              <a:t>attuati</a:t>
            </a:r>
            <a:r>
              <a:rPr lang="en-US" dirty="0"/>
              <a:t> </a:t>
            </a:r>
            <a:r>
              <a:rPr lang="en-US" dirty="0" err="1"/>
              <a:t>spesso</a:t>
            </a:r>
            <a:r>
              <a:rPr lang="en-US" dirty="0"/>
              <a:t> “</a:t>
            </a:r>
            <a:r>
              <a:rPr lang="en-US" dirty="0" err="1"/>
              <a:t>rapidi</a:t>
            </a:r>
            <a:r>
              <a:rPr lang="en-US" dirty="0"/>
              <a:t>” </a:t>
            </a:r>
            <a:r>
              <a:rPr lang="en-US" dirty="0" err="1"/>
              <a:t>cambiamenti</a:t>
            </a:r>
            <a:r>
              <a:rPr lang="en-US" dirty="0"/>
              <a:t>, </a:t>
            </a:r>
            <a:r>
              <a:rPr lang="en-US" dirty="0" err="1"/>
              <a:t>dovuti</a:t>
            </a:r>
            <a:r>
              <a:rPr lang="en-US" dirty="0"/>
              <a:t> ad </a:t>
            </a:r>
            <a:r>
              <a:rPr lang="en-US" dirty="0" err="1"/>
              <a:t>eventi</a:t>
            </a:r>
            <a:r>
              <a:rPr lang="en-US" dirty="0"/>
              <a:t> </a:t>
            </a:r>
            <a:r>
              <a:rPr lang="en-US" dirty="0" err="1"/>
              <a:t>amministrativi</a:t>
            </a:r>
            <a:r>
              <a:rPr lang="en-US" dirty="0"/>
              <a:t> (</a:t>
            </a:r>
            <a:r>
              <a:rPr lang="en-US" dirty="0" err="1"/>
              <a:t>valutazione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di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parziale</a:t>
            </a:r>
            <a:r>
              <a:rPr lang="en-US" dirty="0"/>
              <a:t> - non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, </a:t>
            </a:r>
            <a:r>
              <a:rPr lang="en-US" dirty="0" err="1"/>
              <a:t>differenziate</a:t>
            </a:r>
            <a:r>
              <a:rPr lang="en-US" dirty="0"/>
              <a:t> </a:t>
            </a:r>
            <a:r>
              <a:rPr lang="en-US" dirty="0" err="1"/>
              <a:t>situazioni</a:t>
            </a:r>
            <a:r>
              <a:rPr lang="en-US" dirty="0"/>
              <a:t> </a:t>
            </a:r>
            <a:r>
              <a:rPr lang="en-US" dirty="0" err="1"/>
              <a:t>familiari</a:t>
            </a:r>
            <a:r>
              <a:rPr lang="en-US" dirty="0"/>
              <a:t>), </a:t>
            </a:r>
            <a:r>
              <a:rPr lang="en-US" dirty="0" err="1"/>
              <a:t>senza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</a:t>
            </a:r>
            <a:r>
              <a:rPr lang="en-US" dirty="0" err="1"/>
              <a:t>attenzione</a:t>
            </a:r>
            <a:r>
              <a:rPr lang="en-US" dirty="0"/>
              <a:t> al </a:t>
            </a:r>
            <a:r>
              <a:rPr lang="en-US" dirty="0" err="1"/>
              <a:t>senso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vita </a:t>
            </a:r>
            <a:r>
              <a:rPr lang="en-US" dirty="0" err="1"/>
              <a:t>personale</a:t>
            </a:r>
            <a:r>
              <a:rPr lang="en-US" dirty="0"/>
              <a:t>;</a:t>
            </a:r>
            <a:endParaRPr lang="it-IT" sz="2000" dirty="0"/>
          </a:p>
          <a:p>
            <a:pPr lvl="2"/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411807"/>
          </a:xfrm>
        </p:spPr>
        <p:txBody>
          <a:bodyPr>
            <a:normAutofit fontScale="92500"/>
          </a:bodyPr>
          <a:lstStyle/>
          <a:p>
            <a:pPr lvl="2"/>
            <a:r>
              <a:rPr lang="en-US" b="1" dirty="0" smtClean="0"/>
              <a:t>La </a:t>
            </a:r>
            <a:r>
              <a:rPr lang="en-US" b="1" dirty="0" err="1" smtClean="0"/>
              <a:t>continuità</a:t>
            </a:r>
            <a:r>
              <a:rPr lang="en-US" b="1" dirty="0" smtClean="0"/>
              <a:t> </a:t>
            </a:r>
            <a:r>
              <a:rPr lang="en-US" b="1" dirty="0" err="1" smtClean="0"/>
              <a:t>storica</a:t>
            </a:r>
            <a:r>
              <a:rPr lang="en-US" b="1" dirty="0" smtClean="0"/>
              <a:t> del </a:t>
            </a:r>
            <a:r>
              <a:rPr lang="en-US" b="1" dirty="0" err="1" smtClean="0"/>
              <a:t>sé</a:t>
            </a:r>
            <a:r>
              <a:rPr lang="en-US" b="1" dirty="0" smtClean="0"/>
              <a:t>: </a:t>
            </a:r>
            <a:r>
              <a:rPr lang="en-US" dirty="0" err="1" smtClean="0"/>
              <a:t>spesso</a:t>
            </a:r>
            <a:r>
              <a:rPr lang="en-US" dirty="0" smtClean="0"/>
              <a:t> è </a:t>
            </a:r>
            <a:r>
              <a:rPr lang="en-US" dirty="0" err="1" smtClean="0"/>
              <a:t>minacciata</a:t>
            </a:r>
            <a:r>
              <a:rPr lang="en-US" dirty="0" smtClean="0"/>
              <a:t> </a:t>
            </a:r>
            <a:r>
              <a:rPr lang="en-US" dirty="0" err="1" smtClean="0"/>
              <a:t>dal</a:t>
            </a:r>
            <a:r>
              <a:rPr lang="en-US" dirty="0" smtClean="0"/>
              <a:t> </a:t>
            </a:r>
            <a:r>
              <a:rPr lang="en-US" dirty="0" err="1" smtClean="0"/>
              <a:t>rapido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di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situazioni</a:t>
            </a:r>
            <a:r>
              <a:rPr lang="en-US" dirty="0" smtClean="0"/>
              <a:t> </a:t>
            </a:r>
            <a:r>
              <a:rPr lang="en-US" dirty="0" err="1" smtClean="0"/>
              <a:t>esterne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aiutano</a:t>
            </a:r>
            <a:r>
              <a:rPr lang="en-US" dirty="0" smtClean="0"/>
              <a:t> la persona a </a:t>
            </a:r>
            <a:r>
              <a:rPr lang="en-US" dirty="0" err="1" smtClean="0"/>
              <a:t>mantenere</a:t>
            </a:r>
            <a:r>
              <a:rPr lang="en-US" dirty="0" smtClean="0"/>
              <a:t>, </a:t>
            </a:r>
            <a:r>
              <a:rPr lang="en-US" dirty="0" err="1" smtClean="0"/>
              <a:t>anche</a:t>
            </a:r>
            <a:r>
              <a:rPr lang="en-US" dirty="0" smtClean="0"/>
              <a:t> se </a:t>
            </a:r>
            <a:r>
              <a:rPr lang="en-US" dirty="0" err="1" smtClean="0"/>
              <a:t>debole</a:t>
            </a:r>
            <a:r>
              <a:rPr lang="en-US" dirty="0" smtClean="0"/>
              <a:t>, la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immagine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it-IT" sz="2000" dirty="0" smtClean="0"/>
          </a:p>
          <a:p>
            <a:pPr lvl="2"/>
            <a:r>
              <a:rPr lang="en-US" b="1" dirty="0" err="1" smtClean="0"/>
              <a:t>L’appartenenza</a:t>
            </a:r>
            <a:r>
              <a:rPr lang="en-US" b="1" dirty="0" smtClean="0"/>
              <a:t> e la </a:t>
            </a:r>
            <a:r>
              <a:rPr lang="en-US" b="1" dirty="0" err="1" smtClean="0"/>
              <a:t>vivibilità</a:t>
            </a:r>
            <a:r>
              <a:rPr lang="en-US" b="1" dirty="0" smtClean="0"/>
              <a:t> del </a:t>
            </a:r>
            <a:r>
              <a:rPr lang="en-US" b="1" dirty="0" err="1" smtClean="0"/>
              <a:t>contesto</a:t>
            </a:r>
            <a:r>
              <a:rPr lang="en-US" b="1" dirty="0" smtClean="0"/>
              <a:t> (</a:t>
            </a:r>
            <a:r>
              <a:rPr lang="en-US" b="1" dirty="0" err="1" smtClean="0"/>
              <a:t>anche</a:t>
            </a:r>
            <a:r>
              <a:rPr lang="en-US" b="1" dirty="0" smtClean="0"/>
              <a:t> </a:t>
            </a:r>
            <a:r>
              <a:rPr lang="en-US" b="1" dirty="0" err="1" smtClean="0"/>
              <a:t>riabilitativo</a:t>
            </a:r>
            <a:r>
              <a:rPr lang="en-US" b="1" dirty="0" smtClean="0"/>
              <a:t>):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di non </a:t>
            </a:r>
            <a:r>
              <a:rPr lang="en-US" dirty="0" err="1" smtClean="0"/>
              <a:t>appartenenza</a:t>
            </a:r>
            <a:r>
              <a:rPr lang="en-US" dirty="0" smtClean="0"/>
              <a:t> e le non </a:t>
            </a:r>
            <a:r>
              <a:rPr lang="en-US" dirty="0" err="1" smtClean="0"/>
              <a:t>idonee</a:t>
            </a:r>
            <a:r>
              <a:rPr lang="en-US" dirty="0" smtClean="0"/>
              <a:t> </a:t>
            </a:r>
            <a:r>
              <a:rPr lang="en-US" dirty="0" err="1" smtClean="0"/>
              <a:t>condizioni</a:t>
            </a:r>
            <a:r>
              <a:rPr lang="en-US" dirty="0" smtClean="0"/>
              <a:t> di </a:t>
            </a:r>
            <a:r>
              <a:rPr lang="en-US" dirty="0" err="1" smtClean="0"/>
              <a:t>vivibilità</a:t>
            </a:r>
            <a:r>
              <a:rPr lang="en-US" dirty="0" smtClean="0"/>
              <a:t> </a:t>
            </a:r>
            <a:r>
              <a:rPr lang="en-US" dirty="0" err="1" smtClean="0"/>
              <a:t>ambientali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sminuire</a:t>
            </a:r>
            <a:r>
              <a:rPr lang="en-US" dirty="0" smtClean="0"/>
              <a:t>, a volte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drammaticamente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valore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esistenza</a:t>
            </a:r>
            <a:r>
              <a:rPr lang="en-US" dirty="0" smtClean="0"/>
              <a:t>.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900" b="1" dirty="0" smtClean="0"/>
              <a:t>In </a:t>
            </a:r>
            <a:r>
              <a:rPr lang="en-US" sz="2900" b="1" dirty="0" err="1" smtClean="0"/>
              <a:t>sintesi</a:t>
            </a:r>
            <a:r>
              <a:rPr lang="en-US" sz="2900" b="1" dirty="0" smtClean="0"/>
              <a:t> le  </a:t>
            </a:r>
            <a:r>
              <a:rPr lang="en-US" sz="2900" b="1" dirty="0" err="1" smtClean="0"/>
              <a:t>dimensioni</a:t>
            </a:r>
            <a:r>
              <a:rPr lang="en-US" sz="2900" b="1" dirty="0" smtClean="0"/>
              <a:t>, “</a:t>
            </a:r>
            <a:r>
              <a:rPr lang="en-US" sz="2900" b="1" dirty="0" err="1" smtClean="0"/>
              <a:t>personali</a:t>
            </a:r>
            <a:r>
              <a:rPr lang="en-US" sz="2900" b="1" dirty="0" smtClean="0"/>
              <a:t>”, </a:t>
            </a:r>
            <a:r>
              <a:rPr lang="en-US" sz="2900" b="1" dirty="0" err="1" smtClean="0"/>
              <a:t>spesso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sono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rimosse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censurate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dalla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cultura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corrente</a:t>
            </a:r>
            <a:r>
              <a:rPr lang="en-US" sz="2900" b="1" dirty="0" smtClean="0"/>
              <a:t>, </a:t>
            </a:r>
            <a:r>
              <a:rPr lang="en-US" sz="2900" b="1" dirty="0" err="1" smtClean="0"/>
              <a:t>talvolta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con </a:t>
            </a:r>
            <a:r>
              <a:rPr lang="en-US" sz="2900" b="1" dirty="0" err="1" smtClean="0"/>
              <a:t>l’alibi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cura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riabilitazione</a:t>
            </a:r>
            <a:r>
              <a:rPr lang="en-US" sz="2900" b="1" dirty="0" smtClean="0"/>
              <a:t>.</a:t>
            </a:r>
            <a:endParaRPr lang="it-IT" sz="2900" b="1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Progetto di vita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Progetto di vita </a:t>
            </a:r>
            <a:r>
              <a:rPr lang="it-IT" dirty="0" smtClean="0"/>
              <a:t>è:</a:t>
            </a:r>
          </a:p>
          <a:p>
            <a:r>
              <a:rPr lang="it-IT" dirty="0" smtClean="0"/>
              <a:t> </a:t>
            </a:r>
            <a:r>
              <a:rPr lang="it-IT" dirty="0"/>
              <a:t>innanzitutto un «pensare» in prospettiva futura, o meglio un pensare doppio, nel senso dell’«</a:t>
            </a:r>
            <a:r>
              <a:rPr lang="it-IT" b="1" dirty="0"/>
              <a:t>immaginare, fantasticare, desiderare, aspirare, </a:t>
            </a:r>
            <a:r>
              <a:rPr lang="it-IT" b="1" dirty="0" err="1"/>
              <a:t>volere…</a:t>
            </a:r>
            <a:r>
              <a:rPr lang="it-IT" b="1" dirty="0"/>
              <a:t>» </a:t>
            </a:r>
            <a:endParaRPr lang="it-IT" b="1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 </a:t>
            </a:r>
            <a:r>
              <a:rPr lang="it-IT" dirty="0"/>
              <a:t>contemporaneamente del «preparare le azioni necessarie, prevedere le varie fasi, gestire i tempi, valutare i pro e i contro, comprendere la </a:t>
            </a:r>
            <a:r>
              <a:rPr lang="it-IT" b="1" dirty="0" err="1"/>
              <a:t>fattibilità</a:t>
            </a:r>
            <a:r>
              <a:rPr lang="it-IT" dirty="0" err="1"/>
              <a:t>…</a:t>
            </a:r>
            <a:r>
              <a:rPr lang="it-IT" dirty="0"/>
              <a:t>».</a:t>
            </a:r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 smtClean="0"/>
              <a:t>Progetto </a:t>
            </a:r>
            <a:r>
              <a:rPr lang="it-IT" b="1" dirty="0"/>
              <a:t>di vita da tre punti di vista, che corrispondono, ovviamente, a tre livelli d’azione complementari: </a:t>
            </a:r>
            <a:endParaRPr lang="it-IT" b="1" dirty="0" smtClean="0"/>
          </a:p>
          <a:p>
            <a:r>
              <a:rPr lang="it-IT" b="1" dirty="0" smtClean="0"/>
              <a:t>tecnico-didattico</a:t>
            </a:r>
            <a:r>
              <a:rPr lang="it-IT" b="1" dirty="0"/>
              <a:t>, </a:t>
            </a:r>
            <a:endParaRPr lang="it-IT" b="1" dirty="0" smtClean="0"/>
          </a:p>
          <a:p>
            <a:r>
              <a:rPr lang="it-IT" b="1" dirty="0" smtClean="0"/>
              <a:t>psicologico</a:t>
            </a:r>
          </a:p>
          <a:p>
            <a:r>
              <a:rPr lang="it-IT" b="1" dirty="0" smtClean="0"/>
              <a:t> </a:t>
            </a:r>
            <a:r>
              <a:rPr lang="it-IT" b="1" dirty="0"/>
              <a:t>e relazionale.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040" y="2140531"/>
            <a:ext cx="8520544" cy="3532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0665" y="1533612"/>
            <a:ext cx="8618220" cy="46910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9610">
              <a:lnSpc>
                <a:spcPct val="150000"/>
              </a:lnSpc>
              <a:spcBef>
                <a:spcPts val="100"/>
              </a:spcBef>
            </a:pPr>
            <a:r>
              <a:rPr sz="2800" b="1" dirty="0"/>
              <a:t>LA PRESA IN CARICO E IL PROGETTO DI VITA</a:t>
            </a:r>
            <a:endParaRPr sz="2800" b="1"/>
          </a:p>
          <a:p>
            <a:pPr marL="12700">
              <a:lnSpc>
                <a:spcPct val="150000"/>
              </a:lnSpc>
            </a:pPr>
            <a:r>
              <a:rPr sz="2800" b="1" dirty="0"/>
              <a:t>(Lavoro pubblicato sul Sito del Segretariato sociale della RAI, fine anni 90 primi del 2000)</a:t>
            </a:r>
            <a:endParaRPr sz="2800" b="1"/>
          </a:p>
          <a:p>
            <a:pPr marL="128270" marR="57785" indent="55880">
              <a:lnSpc>
                <a:spcPct val="150000"/>
              </a:lnSpc>
              <a:spcBef>
                <a:spcPts val="1160"/>
              </a:spcBef>
            </a:pPr>
            <a:r>
              <a:rPr sz="2800" b="1" dirty="0"/>
              <a:t>La storia dell’intervento a favore della persona con disabilità intellettiva e/o relazionale  ha visto nella sua evoluzione il susseguirsi di </a:t>
            </a:r>
            <a:r>
              <a:rPr sz="2800" b="1" dirty="0">
                <a:solidFill>
                  <a:srgbClr val="FF0000"/>
                </a:solidFill>
              </a:rPr>
              <a:t>approcci molto diversi </a:t>
            </a:r>
            <a:r>
              <a:rPr sz="2800" b="1" dirty="0"/>
              <a:t>tra loro</a:t>
            </a:r>
            <a:r>
              <a:rPr sz="2800" b="1"/>
              <a:t>. </a:t>
            </a:r>
            <a:endParaRPr lang="it-IT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700" b="1" dirty="0" smtClean="0"/>
              <a:t>IL PROGETTO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VITA DAL PUNTO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VISTA TECNICO-DIDATTICO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Progetto </a:t>
            </a:r>
            <a:r>
              <a:rPr lang="it-IT" dirty="0"/>
              <a:t>di vita come </a:t>
            </a:r>
            <a:r>
              <a:rPr lang="it-IT" dirty="0" smtClean="0"/>
              <a:t>«</a:t>
            </a:r>
            <a:r>
              <a:rPr lang="it-IT" b="1" dirty="0"/>
              <a:t>orientamento di </a:t>
            </a:r>
            <a:r>
              <a:rPr lang="it-IT" b="1" dirty="0" smtClean="0"/>
              <a:t>prospettiva</a:t>
            </a:r>
            <a:r>
              <a:rPr lang="it-IT" dirty="0" smtClean="0"/>
              <a:t>»:</a:t>
            </a:r>
          </a:p>
          <a:p>
            <a:r>
              <a:rPr lang="it-IT" dirty="0" smtClean="0"/>
              <a:t>definizione </a:t>
            </a:r>
            <a:r>
              <a:rPr lang="it-IT" dirty="0"/>
              <a:t>degli obiettivi a lungo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scelta dei criteri per gli obiettivi a medio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attività di valutazione autentica, di sviluppo psicologico, ecc. 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sz="4000" b="1" dirty="0" smtClean="0"/>
              <a:t>Quando iniziare?</a:t>
            </a:r>
            <a:endParaRPr lang="it-IT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3200" b="1" dirty="0" smtClean="0"/>
              <a:t>MODELLO ICF: unificante per PEI – PI – Progetto di vita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 </a:t>
            </a:r>
            <a:r>
              <a:rPr lang="it-IT" b="1" dirty="0" smtClean="0"/>
              <a:t>Strutturazione complessiva </a:t>
            </a:r>
          </a:p>
          <a:p>
            <a:r>
              <a:rPr lang="it-IT" dirty="0" smtClean="0"/>
              <a:t>Aree di Attività personali, di Partecipazione sociale (naturalmente in ruoli diversi), sui Fattori contestuali ambientali e personali, ecc.</a:t>
            </a:r>
          </a:p>
          <a:p>
            <a:endParaRPr lang="it-IT" dirty="0"/>
          </a:p>
          <a:p>
            <a:endParaRPr lang="it-IT" dirty="0"/>
          </a:p>
          <a:p>
            <a:r>
              <a:rPr lang="it-IT" b="1" dirty="0" smtClean="0"/>
              <a:t>Fin dalla scuola dell’infanzia </a:t>
            </a:r>
            <a:r>
              <a:rPr lang="it-IT" dirty="0" smtClean="0"/>
              <a:t>avere una buona attenzione al Progetto di vita  dando  la giusta </a:t>
            </a:r>
            <a:r>
              <a:rPr lang="it-IT" b="1" dirty="0" smtClean="0"/>
              <a:t>importanza alle autonomie</a:t>
            </a:r>
            <a:r>
              <a:rPr lang="it-IT" dirty="0" smtClean="0"/>
              <a:t>, ma non soltanto quelle personali, alla comunicazione in contesti reali,</a:t>
            </a:r>
          </a:p>
          <a:p>
            <a:endParaRPr lang="it-IT" dirty="0" smtClean="0"/>
          </a:p>
          <a:p>
            <a:r>
              <a:rPr lang="it-IT" sz="3400" dirty="0" smtClean="0"/>
              <a:t> </a:t>
            </a:r>
            <a:r>
              <a:rPr lang="it-IT" sz="3400" b="1" dirty="0" smtClean="0"/>
              <a:t>alla capacità di interagire con gli estranei</a:t>
            </a:r>
            <a:r>
              <a:rPr lang="it-IT" sz="3400" dirty="0" smtClean="0"/>
              <a:t>, </a:t>
            </a:r>
          </a:p>
          <a:p>
            <a:r>
              <a:rPr lang="it-IT" sz="3400" b="1" dirty="0" smtClean="0"/>
              <a:t>di esplorare in modo psicologicamente adatto il proprio corpo</a:t>
            </a:r>
            <a:r>
              <a:rPr lang="it-IT" sz="3400" dirty="0" smtClean="0"/>
              <a:t>,</a:t>
            </a:r>
          </a:p>
          <a:p>
            <a:r>
              <a:rPr lang="it-IT" sz="3400" b="1" dirty="0" smtClean="0"/>
              <a:t> di costruirsi buone rappresentazioni dell’ambiente, e così via.</a:t>
            </a:r>
          </a:p>
          <a:p>
            <a:endParaRPr lang="it-IT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Fare entrare il Progetto di vita nel Piano educativo individualizzato</a:t>
            </a:r>
            <a:r>
              <a:rPr lang="it-IT" b="1" dirty="0"/>
              <a:t> vuole </a:t>
            </a:r>
            <a:r>
              <a:rPr lang="it-IT" b="1" dirty="0" smtClean="0"/>
              <a:t> </a:t>
            </a:r>
            <a:r>
              <a:rPr lang="it-IT" b="1" dirty="0"/>
              <a:t>dire due cose dal punto di vista tecnico-didattico: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b="1" u="sng" dirty="0">
                <a:solidFill>
                  <a:srgbClr val="002060"/>
                </a:solidFill>
              </a:rPr>
              <a:t>scegliere obiettivi orientati il più possibile alla vita adulta</a:t>
            </a:r>
            <a:r>
              <a:rPr lang="it-IT" b="1" u="sng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</a:pPr>
            <a:endParaRPr lang="it-IT" dirty="0"/>
          </a:p>
          <a:p>
            <a:r>
              <a:rPr lang="it-IT" b="1" i="1" u="sng" dirty="0">
                <a:solidFill>
                  <a:srgbClr val="FF0000"/>
                </a:solidFill>
              </a:rPr>
              <a:t>usare modalità «adulte» di lavorare all’apprendimento di questi obiettivi</a:t>
            </a:r>
            <a:r>
              <a:rPr lang="it-IT" b="1" dirty="0"/>
              <a:t>.</a:t>
            </a:r>
            <a:endParaRPr lang="it-IT" dirty="0"/>
          </a:p>
          <a:p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/>
          </a:bodyPr>
          <a:lstStyle/>
          <a:p>
            <a:r>
              <a:rPr lang="it-IT" sz="3400" b="1" dirty="0" smtClean="0"/>
              <a:t>Per quanto riguarda gli obiettivi più direttamente legati alle competenze della vita adulta, </a:t>
            </a:r>
            <a:r>
              <a:rPr lang="it-IT" sz="3400" b="1" dirty="0" smtClean="0">
                <a:solidFill>
                  <a:srgbClr val="FF0000"/>
                </a:solidFill>
              </a:rPr>
              <a:t>alcune sezioni dell’ICF </a:t>
            </a:r>
            <a:r>
              <a:rPr lang="it-IT" sz="3400" b="1" dirty="0" smtClean="0"/>
              <a:t>ci potranno essere utili, in particolare quelle </a:t>
            </a:r>
            <a:r>
              <a:rPr lang="it-IT" sz="3400" b="1" dirty="0" smtClean="0">
                <a:solidFill>
                  <a:srgbClr val="FF0000"/>
                </a:solidFill>
              </a:rPr>
              <a:t>della </a:t>
            </a:r>
            <a:r>
              <a:rPr lang="it-IT" sz="4600" b="1" dirty="0" smtClean="0">
                <a:solidFill>
                  <a:srgbClr val="FF0000"/>
                </a:solidFill>
              </a:rPr>
              <a:t>Partecipazione sociale</a:t>
            </a:r>
            <a:endParaRPr lang="it-IT" sz="4200" b="1" dirty="0" smtClean="0">
              <a:solidFill>
                <a:srgbClr val="FF0000"/>
              </a:solidFill>
            </a:endParaRPr>
          </a:p>
          <a:p>
            <a:pPr lvl="0"/>
            <a:endParaRPr lang="it-IT" sz="4200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18513" y="394843"/>
            <a:ext cx="5661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Attività e</a:t>
            </a:r>
            <a:r>
              <a:rPr sz="3600" b="1" spc="-7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Partecipazione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24</a:t>
            </a:fld>
            <a:endParaRPr spc="-25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47852" y="1660461"/>
          <a:ext cx="7696200" cy="4653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96200"/>
              </a:tblGrid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Apprendimento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applicazione delle</a:t>
                      </a:r>
                      <a:r>
                        <a:rPr sz="2800" b="1" spc="-5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conoscenze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Compiti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richieste</a:t>
                      </a:r>
                      <a:r>
                        <a:rPr sz="2800" b="1" spc="-2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generali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Comunicazione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800" b="1" spc="-1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Mobilità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Cura della propria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persona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6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domestica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7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Interazioni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relazioni</a:t>
                      </a:r>
                      <a:r>
                        <a:rPr sz="2800" b="1" spc="-3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interpersonali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8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Attività di vita principali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9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sociale, civile, di</a:t>
                      </a:r>
                      <a:r>
                        <a:rPr sz="2800" b="1" spc="-2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comunità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PEI – PROGETTO </a:t>
            </a:r>
            <a:r>
              <a:rPr lang="it-IT" dirty="0" err="1" smtClean="0"/>
              <a:t>DI</a:t>
            </a:r>
            <a:r>
              <a:rPr lang="it-IT" dirty="0" smtClean="0"/>
              <a:t> VITA</a:t>
            </a:r>
            <a:br>
              <a:rPr lang="it-IT" dirty="0" smtClean="0"/>
            </a:br>
            <a:r>
              <a:rPr lang="it-IT" dirty="0" smtClean="0"/>
              <a:t>MODELLO ICF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sz="3800" b="1" dirty="0" smtClean="0"/>
              <a:t>Oltre a ciò dovremo orientarci verso alcune macro direzioni di sviluppo:</a:t>
            </a:r>
            <a:endParaRPr lang="it-IT" sz="3800" dirty="0" smtClean="0"/>
          </a:p>
          <a:p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ruoli lavorativi: </a:t>
            </a:r>
            <a:r>
              <a:rPr lang="it-IT" sz="3800" b="1" dirty="0" smtClean="0"/>
              <a:t>«imparare a lavorare, non imparare un lavoro»;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del tempo libero</a:t>
            </a:r>
            <a:r>
              <a:rPr lang="it-IT" sz="3800" b="1" dirty="0" smtClean="0"/>
              <a:t>, sia in casa che fuori;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autonoma e/o assistita di un proprio luogo di vita;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MODELLO ICF: unificante per PEI – PI – Progetto di vita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72164"/>
          </a:xfrm>
        </p:spPr>
        <p:txBody>
          <a:bodyPr>
            <a:noAutofit/>
          </a:bodyPr>
          <a:lstStyle/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sviluppo/mantenimento di una rete di supporto sociale informale;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gestione delle proprie risorse economiche</a:t>
            </a:r>
            <a:r>
              <a:rPr lang="it-IT" b="1" dirty="0" smtClean="0"/>
              <a:t>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affettive e sessuali;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per realizzare una propria vita familiare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72164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/>
              <a:t>Ognuna di queste macro direzioni </a:t>
            </a:r>
            <a:r>
              <a:rPr lang="it-IT" dirty="0"/>
              <a:t>di realizzazione nella vita adulta </a:t>
            </a:r>
            <a:r>
              <a:rPr lang="it-IT" b="1" dirty="0"/>
              <a:t>richiede,</a:t>
            </a:r>
            <a:r>
              <a:rPr lang="it-IT" dirty="0"/>
              <a:t> per avere il</a:t>
            </a:r>
          </a:p>
          <a:p>
            <a:r>
              <a:rPr lang="it-IT" b="1" dirty="0"/>
              <a:t>«successo possibile» nei vari </a:t>
            </a:r>
            <a:r>
              <a:rPr lang="it-IT" b="1" dirty="0" smtClean="0"/>
              <a:t>ecosistemi  </a:t>
            </a:r>
            <a:r>
              <a:rPr lang="it-IT" b="1" dirty="0"/>
              <a:t>una serie di </a:t>
            </a:r>
            <a:r>
              <a:rPr lang="it-IT" sz="3600" b="1" dirty="0" smtClean="0">
                <a:solidFill>
                  <a:srgbClr val="FF0000"/>
                </a:solidFill>
              </a:rPr>
              <a:t>competenze:</a:t>
            </a:r>
          </a:p>
          <a:p>
            <a:r>
              <a:rPr lang="it-IT" sz="3600" b="1" dirty="0" smtClean="0">
                <a:solidFill>
                  <a:srgbClr val="FF0000"/>
                </a:solidFill>
              </a:rPr>
              <a:t> </a:t>
            </a:r>
            <a:r>
              <a:rPr lang="it-IT" sz="3600" b="1" dirty="0">
                <a:solidFill>
                  <a:srgbClr val="FF0000"/>
                </a:solidFill>
              </a:rPr>
              <a:t>decisionali, </a:t>
            </a:r>
            <a:endParaRPr lang="it-IT" sz="3600" b="1" dirty="0" smtClean="0">
              <a:solidFill>
                <a:srgbClr val="FF0000"/>
              </a:solidFill>
            </a:endParaRPr>
          </a:p>
          <a:p>
            <a:r>
              <a:rPr lang="it-IT" sz="3600" b="1" dirty="0" err="1" smtClean="0">
                <a:solidFill>
                  <a:srgbClr val="FF0000"/>
                </a:solidFill>
              </a:rPr>
              <a:t>realizzative</a:t>
            </a:r>
            <a:r>
              <a:rPr lang="it-IT" sz="3600" b="1" dirty="0">
                <a:solidFill>
                  <a:srgbClr val="FF0000"/>
                </a:solidFill>
              </a:rPr>
              <a:t>, </a:t>
            </a:r>
            <a:endParaRPr lang="it-IT" sz="3600" b="1" dirty="0" smtClean="0">
              <a:solidFill>
                <a:srgbClr val="FF0000"/>
              </a:solidFill>
            </a:endParaRPr>
          </a:p>
          <a:p>
            <a:r>
              <a:rPr lang="it-IT" sz="3600" b="1" dirty="0" smtClean="0">
                <a:solidFill>
                  <a:srgbClr val="FF0000"/>
                </a:solidFill>
              </a:rPr>
              <a:t>operative.</a:t>
            </a:r>
          </a:p>
          <a:p>
            <a:endParaRPr lang="it-IT" b="1" dirty="0" smtClean="0"/>
          </a:p>
          <a:p>
            <a:r>
              <a:rPr lang="it-IT" b="1" dirty="0" smtClean="0"/>
              <a:t>Tali competenze   </a:t>
            </a:r>
            <a:r>
              <a:rPr lang="it-IT" b="1" dirty="0"/>
              <a:t>però non avrebbero alcun senso se non fossero rese significative </a:t>
            </a:r>
            <a:r>
              <a:rPr lang="it-IT" b="1" dirty="0">
                <a:solidFill>
                  <a:srgbClr val="FF0000"/>
                </a:solidFill>
              </a:rPr>
              <a:t>da </a:t>
            </a:r>
            <a:r>
              <a:rPr lang="it-IT" sz="3400" b="1" dirty="0">
                <a:solidFill>
                  <a:srgbClr val="FF0000"/>
                </a:solidFill>
              </a:rPr>
              <a:t>una globale capacità di </a:t>
            </a:r>
            <a:r>
              <a:rPr lang="it-IT" sz="3400" b="1" dirty="0" err="1">
                <a:solidFill>
                  <a:srgbClr val="FF0000"/>
                </a:solidFill>
              </a:rPr>
              <a:t>autoprogettarsi</a:t>
            </a:r>
            <a:r>
              <a:rPr lang="it-IT" sz="3400" b="1" dirty="0">
                <a:solidFill>
                  <a:srgbClr val="FF0000"/>
                </a:solidFill>
              </a:rPr>
              <a:t> un’identità coesa,</a:t>
            </a:r>
            <a:r>
              <a:rPr lang="it-IT" sz="3400" b="1" dirty="0"/>
              <a:t> continua tra passato e futuro, in un </a:t>
            </a:r>
            <a:r>
              <a:rPr lang="it-IT" sz="4100" b="1" i="1" u="sng" dirty="0">
                <a:solidFill>
                  <a:srgbClr val="FF0000"/>
                </a:solidFill>
              </a:rPr>
              <a:t>Sé stabile e costruttivo.</a:t>
            </a:r>
            <a:endParaRPr lang="it-IT" sz="4100" dirty="0">
              <a:solidFill>
                <a:srgbClr val="FF0000"/>
              </a:solidFill>
            </a:endParaRPr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/>
          </a:bodyPr>
          <a:lstStyle/>
          <a:p>
            <a:r>
              <a:rPr lang="it-IT" sz="2000" dirty="0"/>
              <a:t>Ritornando agli </a:t>
            </a:r>
            <a:r>
              <a:rPr lang="it-IT" sz="2000" b="1" dirty="0"/>
              <a:t>aspetti metodologici</a:t>
            </a:r>
            <a:r>
              <a:rPr lang="it-IT" sz="2000" dirty="0"/>
              <a:t>, </a:t>
            </a:r>
            <a:r>
              <a:rPr lang="it-IT" sz="2400" b="1" dirty="0"/>
              <a:t>due competenze utili agli insegnanti </a:t>
            </a:r>
            <a:r>
              <a:rPr lang="it-IT" sz="2000" dirty="0"/>
              <a:t>nella ricerca e definizione di obiettivi adulti </a:t>
            </a:r>
            <a:r>
              <a:rPr lang="it-IT" sz="2000" b="1" dirty="0" smtClean="0"/>
              <a:t>potrebbero essere:</a:t>
            </a:r>
          </a:p>
          <a:p>
            <a:r>
              <a:rPr lang="it-IT" sz="2800" b="1" i="1" u="sng" dirty="0" smtClean="0"/>
              <a:t> </a:t>
            </a:r>
            <a:r>
              <a:rPr lang="it-IT" sz="2800" b="1" i="1" u="sng" dirty="0"/>
              <a:t>1) l’analisi degli ecosistemi, </a:t>
            </a:r>
            <a:endParaRPr lang="it-IT" sz="2800" b="1" i="1" u="sng" dirty="0" smtClean="0"/>
          </a:p>
          <a:p>
            <a:r>
              <a:rPr lang="it-IT" sz="2800" b="1" i="1" u="sng" dirty="0" smtClean="0"/>
              <a:t>2</a:t>
            </a:r>
            <a:r>
              <a:rPr lang="it-IT" sz="2800" b="1" i="1" u="sng" dirty="0"/>
              <a:t>)  la valutazione della Qualità della vita. </a:t>
            </a:r>
            <a:endParaRPr lang="it-IT" sz="2800" b="1" i="1" u="sng" dirty="0" smtClean="0"/>
          </a:p>
          <a:p>
            <a:pPr>
              <a:buNone/>
            </a:pPr>
            <a:endParaRPr lang="it-IT" sz="2000" dirty="0"/>
          </a:p>
          <a:p>
            <a:r>
              <a:rPr lang="it-IT" sz="2800" b="1" dirty="0"/>
              <a:t>Nel fare l’analisi degli ecosistemi:</a:t>
            </a:r>
            <a:endParaRPr lang="it-IT" sz="2800" dirty="0"/>
          </a:p>
          <a:p>
            <a:pPr lvl="0"/>
            <a:r>
              <a:rPr lang="it-IT" sz="2800" b="1" dirty="0"/>
              <a:t>si mettono a fuoco i vari ambienti di vita </a:t>
            </a:r>
            <a:endParaRPr lang="it-IT" sz="2800" b="1" dirty="0" smtClean="0"/>
          </a:p>
          <a:p>
            <a:pPr lvl="0"/>
            <a:r>
              <a:rPr lang="it-IT" sz="2800" b="1" dirty="0" smtClean="0"/>
              <a:t>(</a:t>
            </a:r>
            <a:r>
              <a:rPr lang="it-IT" sz="2800" b="1" dirty="0"/>
              <a:t>ad esempio, il sistema dei trasporti pubblici urbani) che andrebbero padroneggiati dal soggetto ad un certo livello (ad esempio, nei trasporti casa-scuola, casa-ludoteca, casa-amici, ecc</a:t>
            </a:r>
            <a:r>
              <a:rPr lang="it-IT" sz="2800" b="1" dirty="0" smtClean="0"/>
              <a:t>.)</a:t>
            </a:r>
            <a:r>
              <a:rPr lang="it-IT" sz="2800" dirty="0" smtClean="0"/>
              <a:t>.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 smtClean="0"/>
              <a:t>Suggerimenti:</a:t>
            </a:r>
          </a:p>
          <a:p>
            <a:r>
              <a:rPr lang="it-IT" b="1" dirty="0" smtClean="0"/>
              <a:t>Scomporre in elementi singoli le routine </a:t>
            </a:r>
            <a:r>
              <a:rPr lang="it-IT" b="1" dirty="0" err="1" smtClean="0"/>
              <a:t>decisionali-esecutive</a:t>
            </a:r>
            <a:r>
              <a:rPr lang="it-IT" b="1" dirty="0" smtClean="0"/>
              <a:t> che questi livelli di competenza specifici richiedono</a:t>
            </a:r>
          </a:p>
          <a:p>
            <a:r>
              <a:rPr lang="it-IT" b="1" i="1" dirty="0" smtClean="0">
                <a:solidFill>
                  <a:srgbClr val="FF0000"/>
                </a:solidFill>
              </a:rPr>
              <a:t> (ad esempio, acquistare il biglietto, andare alla fermata, compiere il tragitto giusto, ecc.),</a:t>
            </a:r>
          </a:p>
          <a:p>
            <a:pPr>
              <a:buNone/>
            </a:pPr>
            <a:endParaRPr lang="it-IT" dirty="0" smtClean="0"/>
          </a:p>
          <a:p>
            <a:r>
              <a:rPr lang="it-IT" b="1" dirty="0" smtClean="0"/>
              <a:t> utilizzare  le consuete </a:t>
            </a:r>
            <a:r>
              <a:rPr lang="it-IT" b="1" dirty="0" smtClean="0">
                <a:solidFill>
                  <a:srgbClr val="FF0000"/>
                </a:solidFill>
              </a:rPr>
              <a:t>metodologie di task </a:t>
            </a:r>
            <a:r>
              <a:rPr lang="it-IT" b="1" dirty="0" err="1" smtClean="0">
                <a:solidFill>
                  <a:srgbClr val="FF0000"/>
                </a:solidFill>
              </a:rPr>
              <a:t>analysis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/>
              <a:t>in rapporto alla capacità del soggetto e alla disponibilità di eventuali fattori </a:t>
            </a:r>
            <a:r>
              <a:rPr lang="it-IT" b="1" dirty="0" err="1" smtClean="0"/>
              <a:t>contestuali-ambientali</a:t>
            </a:r>
            <a:r>
              <a:rPr lang="it-IT" b="1" dirty="0" smtClean="0"/>
              <a:t> facilitatori o protesici</a:t>
            </a:r>
            <a:r>
              <a:rPr lang="it-IT" dirty="0" smtClean="0"/>
              <a:t>. </a:t>
            </a:r>
          </a:p>
          <a:p>
            <a:endParaRPr lang="it-IT" dirty="0" smtClean="0"/>
          </a:p>
          <a:p>
            <a:r>
              <a:rPr lang="it-IT" dirty="0" smtClean="0"/>
              <a:t>In questo modo si dispone dei </a:t>
            </a:r>
            <a:r>
              <a:rPr lang="it-IT" b="1" dirty="0" smtClean="0"/>
              <a:t>vari elementi </a:t>
            </a:r>
            <a:r>
              <a:rPr lang="it-IT" dirty="0" smtClean="0"/>
              <a:t>che sarà necessario </a:t>
            </a:r>
            <a:r>
              <a:rPr lang="it-IT" b="1" dirty="0" smtClean="0"/>
              <a:t>ricomporre per raggiungere quelle competenze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472" y="857233"/>
            <a:ext cx="7772400" cy="785818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MODELLI</a:t>
            </a:r>
            <a:endParaRPr lang="it-IT" sz="2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4429156"/>
          </a:xfrm>
        </p:spPr>
        <p:txBody>
          <a:bodyPr>
            <a:normAutofit fontScale="70000" lnSpcReduction="20000"/>
          </a:bodyPr>
          <a:lstStyle/>
          <a:p>
            <a:pPr marL="471170" marR="97790" indent="-342900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Modello dell’istituzionalizzazione</a:t>
            </a:r>
            <a:r>
              <a:rPr lang="it-IT" dirty="0" smtClean="0"/>
              <a:t>. </a:t>
            </a:r>
          </a:p>
          <a:p>
            <a:pPr marL="471170" marR="97790" indent="-342900" algn="l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Basato sul custodialismo e sull’allontanamento dai  contesti sociali</a:t>
            </a:r>
            <a:r>
              <a:rPr lang="it-IT" dirty="0" smtClean="0"/>
              <a:t> (Istituti lontani dai centri abitati) è stato caratterizzato da aspetti  assistenziali spesso affiancati da una ingiustificata ed </a:t>
            </a:r>
            <a:r>
              <a:rPr lang="it-IT" b="1" dirty="0" smtClean="0"/>
              <a:t>eccessiva medicalizzazione”</a:t>
            </a:r>
            <a:r>
              <a:rPr lang="it-IT" dirty="0" smtClean="0"/>
              <a:t>  nell’intervento e spesso da una marcata deprivazione sul piano della vita sociale (deprivazione sociale)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92500" lnSpcReduction="20000"/>
          </a:bodyPr>
          <a:lstStyle/>
          <a:p>
            <a:r>
              <a:rPr lang="it-IT" sz="3000" b="1" dirty="0"/>
              <a:t>Anche il concetto di Qualità della vita ci può essere utile</a:t>
            </a:r>
            <a:r>
              <a:rPr lang="it-IT" sz="3000" dirty="0"/>
              <a:t>. </a:t>
            </a:r>
            <a:endParaRPr lang="it-IT" sz="3000" dirty="0" smtClean="0"/>
          </a:p>
          <a:p>
            <a:r>
              <a:rPr lang="it-IT" sz="2400" dirty="0" smtClean="0"/>
              <a:t>Esistono </a:t>
            </a:r>
            <a:r>
              <a:rPr lang="it-IT" sz="2400" dirty="0"/>
              <a:t>infatti molti studi sulla situazione adulta che possono darci utili indicazioni rispetto agli obiettivi che </a:t>
            </a:r>
            <a:r>
              <a:rPr lang="it-IT" sz="2400" b="1" dirty="0"/>
              <a:t>rappresentano </a:t>
            </a:r>
            <a:r>
              <a:rPr lang="it-IT" sz="2600" b="1" dirty="0"/>
              <a:t>competenze ritenute fondamentali per una vita di buona qualità</a:t>
            </a:r>
            <a:r>
              <a:rPr lang="it-IT" sz="2400" b="1" dirty="0"/>
              <a:t>. </a:t>
            </a:r>
            <a:endParaRPr lang="it-IT" sz="2400" b="1" dirty="0" smtClean="0"/>
          </a:p>
          <a:p>
            <a:endParaRPr lang="it-IT" sz="2400" dirty="0" smtClean="0"/>
          </a:p>
          <a:p>
            <a:r>
              <a:rPr lang="it-IT" sz="2400" dirty="0" smtClean="0"/>
              <a:t>Troviamo allora:</a:t>
            </a:r>
          </a:p>
          <a:p>
            <a:r>
              <a:rPr lang="it-IT" sz="2400" b="1" dirty="0" smtClean="0"/>
              <a:t> competenze legate </a:t>
            </a:r>
            <a:r>
              <a:rPr lang="it-IT" sz="2400" b="1" dirty="0"/>
              <a:t>all’autodeterminazione, </a:t>
            </a:r>
            <a:endParaRPr lang="it-IT" sz="2400" b="1" dirty="0" smtClean="0"/>
          </a:p>
          <a:p>
            <a:r>
              <a:rPr lang="it-IT" sz="2400" b="1" dirty="0" smtClean="0"/>
              <a:t>alla </a:t>
            </a:r>
            <a:r>
              <a:rPr lang="it-IT" sz="2400" b="1" dirty="0"/>
              <a:t>libera scelta,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al </a:t>
            </a:r>
            <a:r>
              <a:rPr lang="it-IT" sz="2400" b="1" dirty="0"/>
              <a:t>mantenimento di una buona rete di supporto sociale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alla gestione consapevole della propria salute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oltre naturalmente alla dimensione </a:t>
            </a:r>
            <a:r>
              <a:rPr lang="it-IT" sz="2400" b="1" dirty="0" err="1"/>
              <a:t>identitaria</a:t>
            </a:r>
            <a:r>
              <a:rPr lang="it-IT" sz="2400" b="1" dirty="0"/>
              <a:t> e </a:t>
            </a:r>
            <a:r>
              <a:rPr lang="it-IT" sz="2400" b="1" dirty="0" err="1"/>
              <a:t>autoprogettuale</a:t>
            </a:r>
            <a:r>
              <a:rPr lang="it-IT" sz="2400" b="1" dirty="0"/>
              <a:t>.</a:t>
            </a:r>
          </a:p>
          <a:p>
            <a:endParaRPr lang="it-IT" sz="2400" dirty="0"/>
          </a:p>
          <a:p>
            <a:endParaRPr lang="it-IT" sz="24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Puntare a obiettivi adulti può richiedere modalità di insegnamento-apprendimento, come, ad esempio</a:t>
            </a:r>
            <a:r>
              <a:rPr lang="it-IT" sz="2400" dirty="0" smtClean="0"/>
              <a:t>:</a:t>
            </a:r>
          </a:p>
          <a:p>
            <a:endParaRPr lang="it-IT" sz="2400" dirty="0" smtClean="0"/>
          </a:p>
          <a:p>
            <a:pPr lvl="0"/>
            <a:r>
              <a:rPr lang="it-IT" sz="2400" b="1" dirty="0" smtClean="0"/>
              <a:t>le esperienze dirette nel vivo della situazione reale (del resto sarebbe difficile imparare a usare l’autobus solo sul banco di scuola),</a:t>
            </a:r>
          </a:p>
          <a:p>
            <a:pPr lvl="0"/>
            <a:endParaRPr lang="it-IT" sz="2400" dirty="0" smtClean="0"/>
          </a:p>
          <a:p>
            <a:pPr lvl="0"/>
            <a:r>
              <a:rPr lang="it-IT" sz="2400" b="1" dirty="0" smtClean="0"/>
              <a:t>le situazioni di simulazione e </a:t>
            </a:r>
            <a:r>
              <a:rPr lang="it-IT" sz="2400" b="1" dirty="0" err="1" smtClean="0"/>
              <a:t>role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playing</a:t>
            </a:r>
            <a:r>
              <a:rPr lang="it-IT" sz="2400" b="1" dirty="0" smtClean="0"/>
              <a:t> (che ci costringeranno talvolta a imbarazzanti assunzioni di ruoli),</a:t>
            </a:r>
          </a:p>
          <a:p>
            <a:pPr lvl="0">
              <a:buNone/>
            </a:pPr>
            <a:r>
              <a:rPr lang="it-IT" sz="2400" b="1" dirty="0" smtClean="0"/>
              <a:t> </a:t>
            </a:r>
            <a:endParaRPr lang="it-IT" sz="2400" dirty="0" smtClean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it-IT" b="1" dirty="0" smtClean="0"/>
              <a:t>il </a:t>
            </a:r>
            <a:r>
              <a:rPr lang="it-IT" b="1" dirty="0" err="1" smtClean="0"/>
              <a:t>contatto-coinvolgimento-formazione-supervisione</a:t>
            </a:r>
            <a:r>
              <a:rPr lang="it-IT" b="1" dirty="0" smtClean="0"/>
              <a:t> di risorse informali di insegnamento (colleghi di officina, il conducente di autobus, la cassiera al supermercato, ecc.),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/>
              <a:t>la costruzione di un portfolio di competenze, che dovrà essere sufficientemente capace per contenerle tutte e dare loro un senso rispetto all’identità e all’</a:t>
            </a:r>
            <a:r>
              <a:rPr lang="it-IT" b="1" dirty="0" err="1" smtClean="0"/>
              <a:t>autoprogettazione</a:t>
            </a:r>
            <a:r>
              <a:rPr lang="it-IT" b="1" dirty="0" smtClean="0"/>
              <a:t> del soggetto stesso.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92500" lnSpcReduction="10000"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La </a:t>
            </a:r>
            <a:r>
              <a:rPr lang="it-IT" b="1" i="1" dirty="0">
                <a:solidFill>
                  <a:srgbClr val="FF0000"/>
                </a:solidFill>
              </a:rPr>
              <a:t>condizione adulta richiede una complessa «maturazione» </a:t>
            </a:r>
            <a:r>
              <a:rPr lang="it-IT" b="1" i="1" u="sng" dirty="0">
                <a:solidFill>
                  <a:srgbClr val="FF0000"/>
                </a:solidFill>
              </a:rPr>
              <a:t>psicologica e affettiva</a:t>
            </a:r>
            <a:r>
              <a:rPr lang="it-IT" b="1" i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it-IT" b="1" i="1" dirty="0" smtClean="0">
                <a:solidFill>
                  <a:srgbClr val="FF0000"/>
                </a:solidFill>
              </a:rPr>
              <a:t> </a:t>
            </a:r>
            <a:r>
              <a:rPr lang="it-IT" b="1" i="1" dirty="0">
                <a:solidFill>
                  <a:srgbClr val="FF0000"/>
                </a:solidFill>
              </a:rPr>
              <a:t>la persona diventerà adulta nella misura in cui:</a:t>
            </a:r>
          </a:p>
          <a:p>
            <a:pPr lvl="0"/>
            <a:r>
              <a:rPr lang="it-IT" dirty="0"/>
              <a:t>la sua identità sarà autonoma e stabile</a:t>
            </a:r>
            <a:r>
              <a:rPr lang="it-IT" dirty="0" smtClean="0"/>
              <a:t>,</a:t>
            </a:r>
          </a:p>
          <a:p>
            <a:pPr lvl="0"/>
            <a:r>
              <a:rPr lang="it-IT" dirty="0" smtClean="0"/>
              <a:t> </a:t>
            </a:r>
            <a:endParaRPr lang="it-IT" dirty="0"/>
          </a:p>
          <a:p>
            <a:pPr lvl="0"/>
            <a:r>
              <a:rPr lang="it-IT" dirty="0"/>
              <a:t>la sua separazione/individuazione dalle persone adulte della sua famiglia d’origine potrà dirsi compiuta, </a:t>
            </a:r>
            <a:endParaRPr lang="it-IT" dirty="0" smtClean="0"/>
          </a:p>
          <a:p>
            <a:pPr lvl="0"/>
            <a:endParaRPr lang="it-IT" dirty="0"/>
          </a:p>
          <a:p>
            <a:pPr lvl="0"/>
            <a:r>
              <a:rPr lang="it-IT" dirty="0"/>
              <a:t>quando le sue capacità </a:t>
            </a:r>
            <a:r>
              <a:rPr lang="it-IT" dirty="0" err="1"/>
              <a:t>autoprogettuali</a:t>
            </a:r>
            <a:r>
              <a:rPr lang="it-IT" dirty="0"/>
              <a:t> elaboreranno </a:t>
            </a:r>
            <a:r>
              <a:rPr lang="it-IT" b="1" i="1" dirty="0">
                <a:solidFill>
                  <a:srgbClr val="FF0000"/>
                </a:solidFill>
              </a:rPr>
              <a:t>Sé possibili e sequenze di azioni per realizzarli, 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err="1" smtClean="0"/>
              <a:t>Adultità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it-IT" b="1" i="1" dirty="0" smtClean="0">
                <a:solidFill>
                  <a:srgbClr val="FF0000"/>
                </a:solidFill>
              </a:rPr>
              <a:t>la persona diventerà </a:t>
            </a:r>
            <a:r>
              <a:rPr lang="it-IT" b="1" i="1" dirty="0" smtClean="0">
                <a:solidFill>
                  <a:srgbClr val="FF0000"/>
                </a:solidFill>
              </a:rPr>
              <a:t>adulta:</a:t>
            </a:r>
          </a:p>
          <a:p>
            <a:pPr lvl="0"/>
            <a:r>
              <a:rPr lang="it-IT" b="1" i="1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quando </a:t>
            </a:r>
            <a:r>
              <a:rPr lang="it-IT" dirty="0" smtClean="0"/>
              <a:t>sarà in grado di gestirsi autonomamente le varie qualità del suo tempo (occupato, progettuale, vuoto, ecc</a:t>
            </a:r>
            <a:r>
              <a:rPr lang="it-IT" dirty="0" smtClean="0"/>
              <a:t>.),</a:t>
            </a:r>
          </a:p>
          <a:p>
            <a:pPr lvl="0"/>
            <a:endParaRPr lang="it-IT" dirty="0" smtClean="0"/>
          </a:p>
          <a:p>
            <a:pPr lvl="0"/>
            <a:r>
              <a:rPr lang="it-IT" dirty="0" smtClean="0"/>
              <a:t>quando sarà in grado di accettare/costruire compromessi tra desideri e realtà</a:t>
            </a:r>
            <a:r>
              <a:rPr lang="it-IT" dirty="0" smtClean="0"/>
              <a:t>,</a:t>
            </a:r>
          </a:p>
          <a:p>
            <a:pPr lvl="0">
              <a:buNone/>
            </a:pPr>
            <a:r>
              <a:rPr lang="it-IT" dirty="0" smtClean="0"/>
              <a:t> </a:t>
            </a:r>
            <a:endParaRPr lang="it-IT" dirty="0" smtClean="0"/>
          </a:p>
          <a:p>
            <a:pPr lvl="0"/>
            <a:r>
              <a:rPr lang="it-IT" dirty="0" smtClean="0"/>
              <a:t>quando saprà rivestire ruoli attesi e prescrittivi in vari contesti (il lavoro, la partecipazione sociale, gli amici</a:t>
            </a:r>
            <a:r>
              <a:rPr lang="it-IT" dirty="0" smtClean="0"/>
              <a:t>),</a:t>
            </a:r>
          </a:p>
          <a:p>
            <a:pPr lvl="0"/>
            <a:endParaRPr lang="it-IT" dirty="0" smtClean="0"/>
          </a:p>
          <a:p>
            <a:pPr lvl="0"/>
            <a:r>
              <a:rPr lang="it-IT" dirty="0" smtClean="0"/>
              <a:t> </a:t>
            </a:r>
            <a:r>
              <a:rPr lang="it-IT" dirty="0" smtClean="0"/>
              <a:t>quando saprà elaborare un suo individuale e originale percorso affettivo, sessuale, familiare.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7150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sz="4000" b="1" dirty="0" smtClean="0"/>
              <a:t>Dei </a:t>
            </a:r>
            <a:r>
              <a:rPr lang="it-IT" sz="4000" b="1" dirty="0"/>
              <a:t>tanti punti di approccio </a:t>
            </a:r>
            <a:r>
              <a:rPr lang="it-IT" sz="4000" b="1" dirty="0" smtClean="0"/>
              <a:t>al Progetto di vita quello </a:t>
            </a:r>
            <a:r>
              <a:rPr lang="it-IT" sz="4000" b="1" dirty="0"/>
              <a:t>sull’identità </a:t>
            </a:r>
            <a:r>
              <a:rPr lang="it-IT" sz="4000" b="1" dirty="0" smtClean="0"/>
              <a:t>è forse il più  difficile e significativo.</a:t>
            </a:r>
            <a:endParaRPr lang="it-IT" sz="4000" dirty="0"/>
          </a:p>
          <a:p>
            <a:pPr>
              <a:buNone/>
            </a:pPr>
            <a:endParaRPr lang="it-IT" dirty="0"/>
          </a:p>
          <a:p>
            <a:r>
              <a:rPr lang="it-IT" b="1" dirty="0"/>
              <a:t>L’identità può essere considerata come la riflessione consapevole e stabile, storica e insieme progettuale, sull’insieme delle nostre varie caratteristiche, che dà un senso alle nostre azioni future e un significato a quelle passate.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b="1" dirty="0"/>
              <a:t>Nelle varie fasi della sua vita la persona è continuamente chiamata a riflettere sulla propria continuità temporale e sulle differenze con le altre persone</a:t>
            </a:r>
            <a:r>
              <a:rPr lang="it-IT" dirty="0"/>
              <a:t>. </a:t>
            </a:r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796908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IL PROGETTO </a:t>
            </a:r>
            <a:r>
              <a:rPr lang="it-IT" sz="2800" b="1" dirty="0" err="1" smtClean="0"/>
              <a:t>DI</a:t>
            </a:r>
            <a:r>
              <a:rPr lang="it-IT" sz="2800" b="1" dirty="0" smtClean="0"/>
              <a:t> VITA DAL PUNTO </a:t>
            </a:r>
            <a:r>
              <a:rPr lang="it-IT" sz="2800" b="1" dirty="0" err="1" smtClean="0"/>
              <a:t>DI</a:t>
            </a:r>
            <a:r>
              <a:rPr lang="it-IT" sz="2800" b="1" dirty="0" smtClean="0"/>
              <a:t> VISTA PSICOLOGICO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4353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La crescita del senso di identità va incontro, nell’arco della vita, a crisi di vario genere, soprattutto in momenti «delicati» dello sviluppo evolutivo </a:t>
            </a:r>
            <a:endParaRPr lang="it-IT" dirty="0" smtClean="0"/>
          </a:p>
          <a:p>
            <a:r>
              <a:rPr lang="it-IT" dirty="0" smtClean="0"/>
              <a:t>come </a:t>
            </a:r>
            <a:r>
              <a:rPr lang="it-IT" dirty="0" smtClean="0"/>
              <a:t>ad esempio nell’adolescenza, quando si assiste al </a:t>
            </a:r>
            <a:r>
              <a:rPr lang="it-IT" dirty="0" smtClean="0"/>
              <a:t>passaggio</a:t>
            </a:r>
          </a:p>
          <a:p>
            <a:endParaRPr lang="it-IT" dirty="0" smtClean="0"/>
          </a:p>
          <a:p>
            <a:r>
              <a:rPr lang="it-IT" dirty="0" smtClean="0"/>
              <a:t>da </a:t>
            </a:r>
            <a:r>
              <a:rPr lang="it-IT" dirty="0" smtClean="0"/>
              <a:t>un’identità definita dai propri genitori 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— </a:t>
            </a:r>
            <a:r>
              <a:rPr lang="it-IT" dirty="0" smtClean="0"/>
              <a:t>«Io sono ciò che i miei genitori dicono di me</a:t>
            </a:r>
            <a:r>
              <a:rPr lang="it-IT" dirty="0" smtClean="0"/>
              <a:t>»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 </a:t>
            </a:r>
            <a:r>
              <a:rPr lang="it-IT" dirty="0" smtClean="0"/>
              <a:t>— a un’identità definita in funzione di proprie scelte autonome).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r>
              <a:rPr lang="it-IT" sz="2800" b="1" dirty="0"/>
              <a:t>Considerando </a:t>
            </a:r>
            <a:r>
              <a:rPr lang="it-IT" sz="2800" b="1" i="1" dirty="0"/>
              <a:t>l’identità</a:t>
            </a:r>
            <a:r>
              <a:rPr lang="it-IT" sz="2800" b="1" dirty="0"/>
              <a:t> da un punto di vista psicologico ed educativo</a:t>
            </a:r>
            <a:r>
              <a:rPr lang="it-IT" sz="2800" dirty="0"/>
              <a:t> </a:t>
            </a:r>
            <a:r>
              <a:rPr lang="it-IT" sz="2800" b="1" i="1" dirty="0" smtClean="0"/>
              <a:t>pensare alla  propria  identità significa porsi delle domande:</a:t>
            </a:r>
            <a:endParaRPr lang="it-IT" sz="2800" dirty="0"/>
          </a:p>
          <a:p>
            <a:r>
              <a:rPr lang="it-IT" sz="2800" b="1" dirty="0"/>
              <a:t>Chi sono io? </a:t>
            </a:r>
            <a:endParaRPr lang="it-IT" sz="2800" dirty="0"/>
          </a:p>
          <a:p>
            <a:r>
              <a:rPr lang="it-IT" sz="2800" b="1" dirty="0"/>
              <a:t>Come mi vedo? </a:t>
            </a:r>
            <a:endParaRPr lang="it-IT" sz="2800" dirty="0"/>
          </a:p>
          <a:p>
            <a:r>
              <a:rPr lang="it-IT" sz="2800" b="1" dirty="0"/>
              <a:t>Come mi descriverei? </a:t>
            </a:r>
            <a:endParaRPr lang="it-IT" sz="2800" dirty="0"/>
          </a:p>
          <a:p>
            <a:r>
              <a:rPr lang="it-IT" sz="2800" b="1" dirty="0"/>
              <a:t>Come mi penso? </a:t>
            </a:r>
            <a:endParaRPr lang="it-IT" sz="2800" dirty="0"/>
          </a:p>
          <a:p>
            <a:r>
              <a:rPr lang="it-IT" sz="2800" b="1" dirty="0"/>
              <a:t>Come vorrei essere? </a:t>
            </a:r>
            <a:endParaRPr lang="it-IT" sz="2800" dirty="0"/>
          </a:p>
          <a:p>
            <a:r>
              <a:rPr lang="it-IT" sz="2800" b="1" dirty="0"/>
              <a:t>Come ero?</a:t>
            </a:r>
            <a:endParaRPr lang="it-IT" sz="2800" dirty="0"/>
          </a:p>
          <a:p>
            <a:r>
              <a:rPr lang="it-IT" sz="2800" b="1" dirty="0"/>
              <a:t> Perché mi penso in un certo modo?</a:t>
            </a:r>
            <a:r>
              <a:rPr lang="it-IT" sz="2800" dirty="0"/>
              <a:t> </a:t>
            </a:r>
            <a:endParaRPr lang="it-IT" sz="2800" dirty="0" smtClean="0"/>
          </a:p>
          <a:p>
            <a:r>
              <a:rPr lang="it-IT" sz="2800" dirty="0" smtClean="0"/>
              <a:t>E </a:t>
            </a:r>
            <a:r>
              <a:rPr lang="it-IT" sz="2800" dirty="0"/>
              <a:t>così via.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>
            <a:normAutofit/>
          </a:bodyPr>
          <a:lstStyle/>
          <a:p>
            <a:r>
              <a:rPr lang="it-IT" sz="3600" b="1" dirty="0" smtClean="0"/>
              <a:t>Che fare per aiutare </a:t>
            </a:r>
            <a:r>
              <a:rPr lang="it-IT" sz="3600" b="1" dirty="0"/>
              <a:t>l’elaborazione di un’identità il più forte e autonoma possibile in una persona con ritardo </a:t>
            </a:r>
            <a:r>
              <a:rPr lang="it-IT" sz="3600" b="1" dirty="0" smtClean="0"/>
              <a:t>mentale?</a:t>
            </a:r>
            <a:endParaRPr lang="it-IT" sz="3600" b="1" dirty="0"/>
          </a:p>
          <a:p>
            <a:pPr>
              <a:buNone/>
            </a:pPr>
            <a:endParaRPr lang="it-IT" sz="3600" b="1" dirty="0"/>
          </a:p>
          <a:p>
            <a:r>
              <a:rPr lang="it-IT" sz="3600" b="1" dirty="0"/>
              <a:t>Ripartiamo ancora dall’ICF</a:t>
            </a:r>
            <a:r>
              <a:rPr lang="it-IT" sz="3600" dirty="0"/>
              <a:t>: </a:t>
            </a:r>
            <a:endParaRPr lang="it-IT" sz="3600" dirty="0" smtClean="0"/>
          </a:p>
          <a:p>
            <a:r>
              <a:rPr lang="it-IT" sz="3600" b="1" dirty="0" smtClean="0"/>
              <a:t>la </a:t>
            </a:r>
            <a:r>
              <a:rPr lang="it-IT" sz="3600" b="1" dirty="0"/>
              <a:t>persona (e di conseguenza la sua identità) è il risultato dei vari rapporti tra molti elementi.</a:t>
            </a:r>
          </a:p>
          <a:p>
            <a:pPr>
              <a:buNone/>
            </a:pPr>
            <a:endParaRPr lang="it-IT" sz="2000" dirty="0"/>
          </a:p>
          <a:p>
            <a:pPr>
              <a:buNone/>
            </a:pPr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it-IT" sz="2800" b="1" dirty="0" smtClean="0"/>
              <a:t>Identità globale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6000768"/>
          </a:xfrm>
        </p:spPr>
        <p:txBody>
          <a:bodyPr>
            <a:noAutofit/>
          </a:bodyPr>
          <a:lstStyle/>
          <a:p>
            <a:r>
              <a:rPr lang="it-IT" sz="2000" b="1" dirty="0" smtClean="0"/>
              <a:t>Un’identità ben sviluppata dovrà </a:t>
            </a:r>
            <a:r>
              <a:rPr lang="it-IT" sz="2000" b="1" dirty="0" smtClean="0"/>
              <a:t> </a:t>
            </a:r>
            <a:r>
              <a:rPr lang="it-IT" sz="2000" b="1" dirty="0" smtClean="0"/>
              <a:t>essere il più possibile globale, prendere cioè in considerazione tutti gli elementi costitutivi: </a:t>
            </a:r>
          </a:p>
          <a:p>
            <a:r>
              <a:rPr lang="it-IT" sz="2000" b="1" dirty="0" smtClean="0"/>
              <a:t>noi dovremmo avere un’identità :</a:t>
            </a:r>
          </a:p>
          <a:p>
            <a:r>
              <a:rPr lang="it-IT" sz="2000" b="1" dirty="0" smtClean="0"/>
              <a:t>in parte biologica, </a:t>
            </a:r>
            <a:endParaRPr lang="it-IT" sz="2000" b="1" dirty="0" smtClean="0"/>
          </a:p>
          <a:p>
            <a:endParaRPr lang="it-IT" sz="2000" b="1" dirty="0" smtClean="0"/>
          </a:p>
          <a:p>
            <a:r>
              <a:rPr lang="it-IT" sz="2000" b="1" dirty="0" smtClean="0"/>
              <a:t>in parte corporea</a:t>
            </a:r>
            <a:r>
              <a:rPr lang="it-IT" sz="2000" b="1" dirty="0" smtClean="0"/>
              <a:t>,</a:t>
            </a:r>
          </a:p>
          <a:p>
            <a:endParaRPr lang="it-IT" sz="2000" b="1" dirty="0" smtClean="0"/>
          </a:p>
          <a:p>
            <a:r>
              <a:rPr lang="it-IT" sz="2000" b="1" dirty="0" smtClean="0"/>
              <a:t> legata alle capacità, </a:t>
            </a:r>
            <a:endParaRPr lang="it-IT" sz="2000" b="1" dirty="0" smtClean="0"/>
          </a:p>
          <a:p>
            <a:endParaRPr lang="it-IT" sz="2000" b="1" dirty="0" smtClean="0"/>
          </a:p>
          <a:p>
            <a:r>
              <a:rPr lang="it-IT" sz="2000" b="1" dirty="0" smtClean="0"/>
              <a:t>alle attività, </a:t>
            </a:r>
            <a:endParaRPr lang="it-IT" sz="2000" b="1" dirty="0" smtClean="0"/>
          </a:p>
          <a:p>
            <a:endParaRPr lang="it-IT" sz="2000" b="1" dirty="0" smtClean="0"/>
          </a:p>
          <a:p>
            <a:r>
              <a:rPr lang="it-IT" sz="2000" b="1" dirty="0" smtClean="0"/>
              <a:t>alla partecipazione sociale, </a:t>
            </a:r>
            <a:endParaRPr lang="it-IT" sz="2000" b="1" dirty="0" smtClean="0"/>
          </a:p>
          <a:p>
            <a:endParaRPr lang="it-IT" sz="2000" b="1" dirty="0" smtClean="0"/>
          </a:p>
          <a:p>
            <a:r>
              <a:rPr lang="it-IT" sz="2000" b="1" dirty="0" smtClean="0"/>
              <a:t>ai fattori ambientali, sociali, familiari, </a:t>
            </a:r>
            <a:endParaRPr lang="it-IT" sz="2000" b="1" dirty="0" smtClean="0"/>
          </a:p>
          <a:p>
            <a:endParaRPr lang="it-IT" sz="2000" b="1" dirty="0" smtClean="0"/>
          </a:p>
          <a:p>
            <a:r>
              <a:rPr lang="it-IT" sz="2000" b="1" dirty="0" smtClean="0"/>
              <a:t>personali e psicologici</a:t>
            </a:r>
            <a:r>
              <a:rPr lang="it-IT" sz="2000" dirty="0" smtClean="0"/>
              <a:t>.</a:t>
            </a:r>
            <a:endParaRPr lang="it-IT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Modello dell’ integrazione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71170" marR="307975">
              <a:lnSpc>
                <a:spcPct val="150000"/>
              </a:lnSpc>
              <a:spcBef>
                <a:spcPts val="70"/>
              </a:spcBef>
              <a:buNone/>
              <a:tabLst>
                <a:tab pos="443230" algn="l"/>
                <a:tab pos="443865" algn="l"/>
              </a:tabLst>
            </a:pPr>
            <a:r>
              <a:rPr lang="it-IT" dirty="0" smtClean="0"/>
              <a:t>L’evoluzione della società ha generato  l’esigenza di contrastare le diverse forme di emarginazione sociale: questo ha  portato in Italia, dagli anni </a:t>
            </a:r>
            <a:r>
              <a:rPr lang="it-IT" b="1" dirty="0" smtClean="0"/>
              <a:t>’70/’80</a:t>
            </a:r>
            <a:r>
              <a:rPr lang="it-IT" dirty="0" smtClean="0"/>
              <a:t>, ad importanti conquiste sul piano culturale e legislativo, quali le </a:t>
            </a:r>
            <a:r>
              <a:rPr lang="it-IT" b="1" dirty="0" smtClean="0"/>
              <a:t>norme di legge per </a:t>
            </a:r>
            <a:r>
              <a:rPr lang="it-IT" b="1" dirty="0" smtClean="0">
                <a:solidFill>
                  <a:srgbClr val="FF0000"/>
                </a:solidFill>
              </a:rPr>
              <a:t>l’integrazione scolastica</a:t>
            </a:r>
            <a:r>
              <a:rPr lang="it-IT" dirty="0" smtClean="0"/>
              <a:t>, </a:t>
            </a:r>
            <a:r>
              <a:rPr lang="it-IT" b="1" dirty="0" smtClean="0"/>
              <a:t>per l’inserimento  sociale e la riduzione delle barriere</a:t>
            </a:r>
            <a:r>
              <a:rPr lang="it-IT" dirty="0" smtClean="0"/>
              <a:t>, e per </a:t>
            </a:r>
            <a:r>
              <a:rPr lang="it-IT" b="1" dirty="0" smtClean="0"/>
              <a:t>l’inserimento lavorativo </a:t>
            </a:r>
            <a:r>
              <a:rPr lang="it-IT" dirty="0" smtClean="0"/>
              <a:t>delle persone  disabili.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6000792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L’ICF ci insegna  a pensare a noi stessi in modo globale e interconnesso, mettendo cioè in relazione i vari fattori. </a:t>
            </a:r>
          </a:p>
          <a:p>
            <a:endParaRPr lang="it-IT" sz="2400" b="1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Nel modello ICF troviamo </a:t>
            </a:r>
            <a:r>
              <a:rPr lang="it-IT" sz="2400" b="1" u="sng" dirty="0" smtClean="0">
                <a:solidFill>
                  <a:srgbClr val="FF0000"/>
                </a:solidFill>
              </a:rPr>
              <a:t>l’identità e il concetto di sé all’interno dei fattori contestuali personali. 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Da quella posizione l’identità influenza molti altri aspetti della vita e dell’apprendimento.</a:t>
            </a:r>
          </a:p>
          <a:p>
            <a:endParaRPr lang="it-IT" sz="2400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Aiutare  </a:t>
            </a:r>
            <a:r>
              <a:rPr lang="it-IT" sz="2400" b="1" dirty="0">
                <a:solidFill>
                  <a:srgbClr val="FF0000"/>
                </a:solidFill>
              </a:rPr>
              <a:t>dunque la persona con </a:t>
            </a:r>
            <a:r>
              <a:rPr lang="it-IT" sz="2400" b="1" dirty="0" smtClean="0">
                <a:solidFill>
                  <a:srgbClr val="FF0000"/>
                </a:solidFill>
              </a:rPr>
              <a:t>disabilità intellettiva  </a:t>
            </a:r>
            <a:r>
              <a:rPr lang="it-IT" sz="2400" b="1" dirty="0">
                <a:solidFill>
                  <a:srgbClr val="FF0000"/>
                </a:solidFill>
              </a:rPr>
              <a:t>a non restringere la sua identità su alcuni elementi soltanto</a:t>
            </a:r>
            <a:r>
              <a:rPr lang="it-IT" sz="2400" b="1" dirty="0"/>
              <a:t>: </a:t>
            </a:r>
            <a:endParaRPr lang="it-IT" sz="2400" b="1" dirty="0" smtClean="0"/>
          </a:p>
          <a:p>
            <a:r>
              <a:rPr lang="it-IT" sz="2400" b="1" dirty="0" smtClean="0"/>
              <a:t>gli </a:t>
            </a:r>
            <a:r>
              <a:rPr lang="it-IT" sz="2400" b="1" dirty="0"/>
              <a:t>aspetti funzionali o strutturali del corpo, </a:t>
            </a:r>
            <a:endParaRPr lang="it-IT" sz="2400" b="1" dirty="0" smtClean="0"/>
          </a:p>
          <a:p>
            <a:r>
              <a:rPr lang="it-IT" sz="2400" b="1" dirty="0" smtClean="0"/>
              <a:t>le </a:t>
            </a:r>
            <a:r>
              <a:rPr lang="it-IT" sz="2400" b="1" dirty="0"/>
              <a:t>sua capacità (tanto meno i suoi deficit), </a:t>
            </a:r>
            <a:endParaRPr lang="it-IT" sz="2400" b="1" dirty="0" smtClean="0"/>
          </a:p>
          <a:p>
            <a:r>
              <a:rPr lang="it-IT" sz="2400" b="1" dirty="0" smtClean="0"/>
              <a:t>la </a:t>
            </a:r>
            <a:r>
              <a:rPr lang="it-IT" sz="2400" b="1" dirty="0"/>
              <a:t>sua famiglia</a:t>
            </a:r>
            <a:r>
              <a:rPr lang="it-IT" sz="2400" b="1" dirty="0" smtClean="0"/>
              <a:t>.</a:t>
            </a:r>
          </a:p>
          <a:p>
            <a:endParaRPr lang="it-IT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r>
              <a:rPr lang="it-IT" sz="2400" b="1" dirty="0" smtClean="0"/>
              <a:t>Aiutare  la persona con disabilità intellettive a considerare se stesso in tutti i vari aspetti descritti dall’ICF, senza trascurarne qualcuno.</a:t>
            </a:r>
            <a:endParaRPr lang="it-IT" sz="2400" dirty="0" smtClean="0"/>
          </a:p>
          <a:p>
            <a:pPr>
              <a:buNone/>
            </a:pPr>
            <a:endParaRPr lang="it-IT" sz="2400" dirty="0" smtClean="0"/>
          </a:p>
          <a:p>
            <a:r>
              <a:rPr lang="it-IT" sz="2400" b="1" dirty="0" smtClean="0"/>
              <a:t>Un’identità ben sviluppata e integrata dovrà inoltre </a:t>
            </a:r>
            <a:r>
              <a:rPr lang="it-IT" sz="2800" b="1" dirty="0" smtClean="0"/>
              <a:t>tener conto delle relazioni, delle interconnessioni e dei rapporti di reciproca influenza tra i vari aspetti.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Ogni aspetto non funziona da solo, interagisce con altri. </a:t>
            </a:r>
          </a:p>
          <a:p>
            <a:r>
              <a:rPr lang="it-IT" sz="2400" b="1" dirty="0" smtClean="0"/>
              <a:t>Un fattore contestuale ambientale positivo, come ad esempio una famiglia che sostiene e valorizza l’autonomia del figlio, favorisce lo sviluppo di capacità, la partecipazione sociale, il rafforzamento di fattori contestuali personali positivi (immagine di sé, sicurezza, identità autonoma) che, a loro volta, favoriranno una crescita degli altri fattori. </a:t>
            </a:r>
            <a:endParaRPr lang="it-IT" sz="2400" dirty="0" smtClean="0"/>
          </a:p>
          <a:p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/>
              <a:t>L’identità influenza molti aspetti ma ne viene a sua volta influenzata: </a:t>
            </a:r>
            <a:endParaRPr lang="it-IT" dirty="0"/>
          </a:p>
          <a:p>
            <a:r>
              <a:rPr lang="it-IT" b="1" dirty="0"/>
              <a:t>i successi/fallimenti in alcune capacità,</a:t>
            </a:r>
            <a:endParaRPr lang="it-IT" dirty="0"/>
          </a:p>
          <a:p>
            <a:r>
              <a:rPr lang="it-IT" b="1" dirty="0"/>
              <a:t> i limiti funzionali/strutturali del corpo,</a:t>
            </a:r>
            <a:endParaRPr lang="it-IT" dirty="0"/>
          </a:p>
          <a:p>
            <a:r>
              <a:rPr lang="it-IT" b="1" dirty="0"/>
              <a:t>le difficoltà di partecipazione sociale, </a:t>
            </a:r>
            <a:endParaRPr lang="it-IT" dirty="0"/>
          </a:p>
          <a:p>
            <a:r>
              <a:rPr lang="it-IT" b="1" dirty="0"/>
              <a:t>gli atteggiamenti sociali e familiari costituiscono parti significative del contenuto del Sé e dell’identità, attraverso il rispecchiarsi nell’Altro.</a:t>
            </a: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b="1" dirty="0" smtClean="0"/>
              <a:t>Come </a:t>
            </a:r>
            <a:r>
              <a:rPr lang="it-IT" b="1" dirty="0"/>
              <a:t>funziona psicologicamente l’identità</a:t>
            </a:r>
            <a:r>
              <a:rPr lang="it-IT" b="1" dirty="0" smtClean="0"/>
              <a:t>:</a:t>
            </a:r>
          </a:p>
          <a:p>
            <a:pPr>
              <a:buNone/>
            </a:pPr>
            <a:r>
              <a:rPr lang="it-IT" b="1" dirty="0" smtClean="0"/>
              <a:t> </a:t>
            </a:r>
            <a:r>
              <a:rPr lang="it-IT" b="1" u="sng" dirty="0">
                <a:solidFill>
                  <a:srgbClr val="FF0000"/>
                </a:solidFill>
              </a:rPr>
              <a:t>l’identità si sviluppa, si modifica attraverso il lavoro interconnesso di </a:t>
            </a:r>
            <a:r>
              <a:rPr lang="it-IT" b="1" i="1" u="sng" dirty="0">
                <a:solidFill>
                  <a:srgbClr val="FF0000"/>
                </a:solidFill>
              </a:rPr>
              <a:t>quattro dimensioni mentali</a:t>
            </a:r>
            <a:r>
              <a:rPr lang="it-IT" b="1" dirty="0">
                <a:solidFill>
                  <a:srgbClr val="FF0000"/>
                </a:solidFill>
              </a:rPr>
              <a:t>, a cui è utile dedicare un’attenzione specifica.</a:t>
            </a:r>
            <a:endParaRPr lang="it-IT" dirty="0">
              <a:solidFill>
                <a:srgbClr val="FF0000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br>
              <a:rPr lang="it-IT" sz="2400" b="1" dirty="0" smtClean="0"/>
            </a:br>
            <a:r>
              <a:rPr lang="it-IT" sz="2400" b="1" dirty="0" smtClean="0"/>
              <a:t>MODELLO ICF – Fattori personali</a:t>
            </a:r>
            <a:endParaRPr lang="it-IT" sz="2400" dirty="0"/>
          </a:p>
        </p:txBody>
      </p:sp>
      <p:pic>
        <p:nvPicPr>
          <p:cNvPr id="4" name="image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64" y="1000108"/>
            <a:ext cx="8715436" cy="585789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Aiutare  </a:t>
            </a:r>
            <a:r>
              <a:rPr lang="it-IT" sz="2800" b="1" dirty="0"/>
              <a:t>una persona disabile a sviluppare una buona identità autonoma </a:t>
            </a:r>
            <a:r>
              <a:rPr lang="it-IT" sz="2800" b="1" dirty="0" smtClean="0"/>
              <a:t>significa :</a:t>
            </a:r>
          </a:p>
          <a:p>
            <a:r>
              <a:rPr lang="it-IT" sz="2800" b="1" dirty="0" smtClean="0"/>
              <a:t> sostenere </a:t>
            </a:r>
            <a:r>
              <a:rPr lang="it-IT" sz="2800" b="1" dirty="0"/>
              <a:t>i suoi desideri, le sue motivazioni, </a:t>
            </a:r>
            <a:r>
              <a:rPr lang="it-IT" sz="2800" b="1" dirty="0" smtClean="0"/>
              <a:t> </a:t>
            </a:r>
          </a:p>
          <a:p>
            <a:r>
              <a:rPr lang="it-IT" sz="2800" b="1" dirty="0" smtClean="0"/>
              <a:t> aiutarlo a </a:t>
            </a:r>
            <a:r>
              <a:rPr lang="it-IT" sz="2800" b="1" dirty="0"/>
              <a:t>credere nella sua efficacia, nell’efficacia delle sue azioni </a:t>
            </a:r>
            <a:r>
              <a:rPr lang="it-IT" sz="2800" b="1" dirty="0" smtClean="0"/>
              <a:t> aiutarlo </a:t>
            </a:r>
            <a:r>
              <a:rPr lang="it-IT" sz="2800" b="1" dirty="0"/>
              <a:t>a coltivare una buona autostima </a:t>
            </a:r>
            <a:endParaRPr lang="it-IT" sz="2800" dirty="0"/>
          </a:p>
          <a:p>
            <a:pPr>
              <a:buNone/>
            </a:pPr>
            <a:endParaRPr lang="it-IT" sz="2800" dirty="0"/>
          </a:p>
          <a:p>
            <a:r>
              <a:rPr lang="it-IT" sz="2800" b="1" dirty="0"/>
              <a:t>L’autoconsapevolezza è particolarmente difficile per le persone con </a:t>
            </a:r>
            <a:r>
              <a:rPr lang="it-IT" sz="2800" b="1" dirty="0" smtClean="0"/>
              <a:t>disabilità intellettiva, </a:t>
            </a:r>
            <a:r>
              <a:rPr lang="it-IT" sz="2800" b="1" dirty="0"/>
              <a:t>perché nella costruzione della propria identità ci si deve guardare, osservare, </a:t>
            </a:r>
            <a:r>
              <a:rPr lang="it-IT" sz="2800" b="1" dirty="0" smtClean="0"/>
              <a:t>valutare.</a:t>
            </a:r>
          </a:p>
          <a:p>
            <a:endParaRPr lang="it-IT" sz="2000" b="1" dirty="0" smtClean="0"/>
          </a:p>
          <a:p>
            <a:endParaRPr lang="it-IT" sz="2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 </a:t>
            </a:r>
            <a:r>
              <a:rPr lang="it-IT" sz="2800" b="1" dirty="0" smtClean="0"/>
              <a:t>E’  un compito psicologico ed educativo importante aiutare la persona con ritardo mentale a guardarsi sempre più in profondità, </a:t>
            </a:r>
          </a:p>
          <a:p>
            <a:r>
              <a:rPr lang="it-IT" sz="2800" b="1" dirty="0" smtClean="0"/>
              <a:t>Riconoscersi nelle: </a:t>
            </a:r>
          </a:p>
          <a:p>
            <a:r>
              <a:rPr lang="it-IT" sz="2800" b="1" dirty="0" smtClean="0"/>
              <a:t>motivazioni, </a:t>
            </a:r>
          </a:p>
          <a:p>
            <a:r>
              <a:rPr lang="it-IT" sz="2800" b="1" dirty="0" smtClean="0"/>
              <a:t>autoefficacia, </a:t>
            </a:r>
          </a:p>
          <a:p>
            <a:r>
              <a:rPr lang="it-IT" sz="2800" b="1" dirty="0" smtClean="0"/>
              <a:t>attribuzioni, </a:t>
            </a:r>
          </a:p>
          <a:p>
            <a:r>
              <a:rPr lang="it-IT" sz="2800" b="1" dirty="0" smtClean="0"/>
              <a:t>autostima.</a:t>
            </a:r>
          </a:p>
          <a:p>
            <a:r>
              <a:rPr lang="it-IT" sz="2800" b="1" dirty="0" smtClean="0"/>
              <a:t>capacità di  ricordare quello che si era </a:t>
            </a:r>
          </a:p>
          <a:p>
            <a:r>
              <a:rPr lang="it-IT" sz="2800" b="1" dirty="0" smtClean="0"/>
              <a:t>e il desiderare  e progettare quello che si vorrebbe essere.</a:t>
            </a:r>
            <a:endParaRPr lang="it-IT" sz="2800" dirty="0" smtClean="0"/>
          </a:p>
          <a:p>
            <a:endParaRPr lang="it-IT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Molte delle «azioni» importanti per lo sviluppo dell’identità adulta sono «scelte», «decisioni autonome», forse talvolta ribellioni, cose sulle quali come genitori o educatori non siamo d’accordo. </a:t>
            </a:r>
            <a:endParaRPr lang="it-IT" sz="2400" b="1" dirty="0" smtClean="0">
              <a:solidFill>
                <a:srgbClr val="FF0000"/>
              </a:solidFill>
            </a:endParaRPr>
          </a:p>
          <a:p>
            <a:endParaRPr lang="it-IT" sz="2400" dirty="0"/>
          </a:p>
          <a:p>
            <a:r>
              <a:rPr lang="it-IT" sz="2400" dirty="0" smtClean="0"/>
              <a:t> </a:t>
            </a:r>
            <a:r>
              <a:rPr lang="it-IT" sz="2400" b="1" u="sng" dirty="0"/>
              <a:t>La persona con </a:t>
            </a:r>
            <a:r>
              <a:rPr lang="it-IT" sz="2400" b="1" u="sng" dirty="0" smtClean="0"/>
              <a:t>disabilità intellettiva </a:t>
            </a:r>
            <a:r>
              <a:rPr lang="it-IT" sz="2400" b="1" u="sng" dirty="0"/>
              <a:t>trova molte difficoltà nel fare </a:t>
            </a:r>
            <a:r>
              <a:rPr lang="it-IT" sz="2400" b="1" u="sng" dirty="0" smtClean="0"/>
              <a:t>scelte</a:t>
            </a:r>
            <a:r>
              <a:rPr lang="it-IT" sz="2400" b="1" dirty="0" smtClean="0"/>
              <a:t>,:</a:t>
            </a:r>
          </a:p>
          <a:p>
            <a:r>
              <a:rPr lang="it-IT" sz="2400" b="1" dirty="0" smtClean="0"/>
              <a:t>difficoltà </a:t>
            </a:r>
            <a:r>
              <a:rPr lang="it-IT" sz="2400" b="1" dirty="0"/>
              <a:t>cognitive, </a:t>
            </a:r>
            <a:endParaRPr lang="it-IT" sz="2400" b="1" dirty="0" smtClean="0"/>
          </a:p>
          <a:p>
            <a:r>
              <a:rPr lang="it-IT" sz="2400" b="1" dirty="0" smtClean="0"/>
              <a:t>emotive </a:t>
            </a:r>
            <a:r>
              <a:rPr lang="it-IT" sz="2400" b="1" dirty="0"/>
              <a:t>(scegliendo A bisogna a malincuore rinunciare a B) </a:t>
            </a:r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ambientali-familiari; c’è molto spesso qualcuno che sceglie (troppo) al posto suo.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Favorire </a:t>
            </a:r>
            <a:r>
              <a:rPr lang="it-IT" sz="2400" b="1" dirty="0"/>
              <a:t>l’autodeterminazione nelle scelte non è solo un necessario atteggiamento democratico nell’educazione, è anche un modo fondamentale per aiutare lo sviluppo di un’identità forte e adulta.</a:t>
            </a:r>
            <a:endParaRPr lang="it-IT" sz="2400" dirty="0"/>
          </a:p>
          <a:p>
            <a:pPr>
              <a:buNone/>
            </a:pPr>
            <a:endParaRPr lang="it-IT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715040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Un’identità, per crescere forte e autonoma, ha bisogno anche di </a:t>
            </a:r>
            <a:r>
              <a:rPr lang="it-IT" b="1" dirty="0" smtClean="0"/>
              <a:t>confini.</a:t>
            </a:r>
          </a:p>
          <a:p>
            <a:endParaRPr lang="it-IT" b="1" dirty="0" smtClean="0"/>
          </a:p>
          <a:p>
            <a:r>
              <a:rPr lang="it-IT" b="1" dirty="0" smtClean="0">
                <a:solidFill>
                  <a:srgbClr val="FF0000"/>
                </a:solidFill>
              </a:rPr>
              <a:t>confini </a:t>
            </a:r>
            <a:r>
              <a:rPr lang="it-IT" b="1" dirty="0">
                <a:solidFill>
                  <a:srgbClr val="FF0000"/>
                </a:solidFill>
              </a:rPr>
              <a:t>per separare e in questo modo proteggere</a:t>
            </a:r>
            <a:r>
              <a:rPr lang="it-IT" dirty="0"/>
              <a:t>. Confini nello spazio corporeo, nello spazio di vita, di decisione, di </a:t>
            </a:r>
            <a:r>
              <a:rPr lang="it-IT" dirty="0" smtClean="0"/>
              <a:t>relazione</a:t>
            </a:r>
          </a:p>
          <a:p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È difficile, in molti casi, per l’insegnante o il genitore, rispettare i confini della persona con </a:t>
            </a:r>
            <a:r>
              <a:rPr lang="it-IT" dirty="0" smtClean="0"/>
              <a:t>disabilità:</a:t>
            </a:r>
          </a:p>
          <a:p>
            <a:r>
              <a:rPr lang="it-IT" dirty="0" smtClean="0"/>
              <a:t> </a:t>
            </a:r>
            <a:r>
              <a:rPr lang="it-IT" dirty="0"/>
              <a:t>perché i suoi bisogni sono spesso enormi</a:t>
            </a:r>
            <a:r>
              <a:rPr lang="it-IT" dirty="0" smtClean="0"/>
              <a:t>,</a:t>
            </a:r>
          </a:p>
          <a:p>
            <a:r>
              <a:rPr lang="it-IT" dirty="0" smtClean="0"/>
              <a:t> </a:t>
            </a:r>
            <a:r>
              <a:rPr lang="it-IT" dirty="0"/>
              <a:t>perché </a:t>
            </a:r>
            <a:r>
              <a:rPr lang="it-IT" dirty="0" smtClean="0"/>
              <a:t>dobbiamo «invadere</a:t>
            </a:r>
            <a:r>
              <a:rPr lang="it-IT" dirty="0"/>
              <a:t>» il suo territorio per tanti buoni motivi (scarse capacità, necessità di sicurezza e protezione dai pericoli), </a:t>
            </a:r>
            <a:endParaRPr lang="it-IT" dirty="0" smtClean="0"/>
          </a:p>
          <a:p>
            <a:endParaRPr lang="it-IT" dirty="0" smtClean="0"/>
          </a:p>
          <a:p>
            <a:r>
              <a:rPr lang="it-IT" b="1" u="sng" dirty="0" smtClean="0"/>
              <a:t>Ma </a:t>
            </a:r>
            <a:r>
              <a:rPr lang="it-IT" sz="3800" b="1" dirty="0" smtClean="0">
                <a:solidFill>
                  <a:srgbClr val="FF0000"/>
                </a:solidFill>
              </a:rPr>
              <a:t>anche </a:t>
            </a:r>
            <a:r>
              <a:rPr lang="it-IT" sz="3800" b="1" dirty="0">
                <a:solidFill>
                  <a:srgbClr val="FF0000"/>
                </a:solidFill>
              </a:rPr>
              <a:t>il soggetto con maggiori limitazioni nella attività personali ha il </a:t>
            </a:r>
            <a:r>
              <a:rPr lang="it-IT" sz="3800" b="1" dirty="0">
                <a:solidFill>
                  <a:srgbClr val="CC0099"/>
                </a:solidFill>
              </a:rPr>
              <a:t>diritto all’inviolabilità di alcuni dei suoi confini</a:t>
            </a:r>
            <a:r>
              <a:rPr lang="it-IT" sz="3800" b="1" dirty="0">
                <a:solidFill>
                  <a:srgbClr val="FF0000"/>
                </a:solidFill>
              </a:rPr>
              <a:t>, perché al riparo di questi confini egli può far crescere la sua identità.</a:t>
            </a:r>
          </a:p>
          <a:p>
            <a:pPr>
              <a:buNone/>
            </a:pPr>
            <a:r>
              <a:rPr lang="it-IT" sz="3800" b="1" dirty="0">
                <a:solidFill>
                  <a:srgbClr val="FF0000"/>
                </a:solidFill>
              </a:rPr>
              <a:t> 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Spesso siamo </a:t>
            </a:r>
            <a:r>
              <a:rPr lang="it-IT" dirty="0"/>
              <a:t>tentati di proteggere le persone con </a:t>
            </a:r>
            <a:r>
              <a:rPr lang="it-IT" dirty="0" smtClean="0"/>
              <a:t>disabilità intellettive da </a:t>
            </a:r>
            <a:r>
              <a:rPr lang="it-IT" dirty="0"/>
              <a:t>una sofferenza che riteniamo troppo forte, in particolare per la più profonda e autentica presa di coscienza della loro situazione di vita; 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Bisogna, invece, cercare </a:t>
            </a:r>
            <a:r>
              <a:rPr lang="it-IT" dirty="0"/>
              <a:t>di avere più fiducia nelle loro risorse psicologiche e nelle nostre capacità di dare loro l’aiuto necessario. </a:t>
            </a:r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Non </a:t>
            </a:r>
            <a:r>
              <a:rPr lang="it-IT" b="1" dirty="0"/>
              <a:t>è possibile lavorare seriamente a un buon Progetto di vita se non dedicheremo una particolare e costante attenzione a queste dimensioni psicologiche, </a:t>
            </a:r>
            <a:r>
              <a:rPr lang="it-IT" b="1" dirty="0">
                <a:solidFill>
                  <a:srgbClr val="FF0000"/>
                </a:solidFill>
              </a:rPr>
              <a:t>nel contesto di una relazione di aiuto continuamente orientata allo sviluppo di competenze significative</a:t>
            </a:r>
            <a:r>
              <a:rPr lang="it-IT" dirty="0"/>
              <a:t>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4348" y="214290"/>
            <a:ext cx="7435839" cy="555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6700"/>
              </a:lnSpc>
              <a:spcBef>
                <a:spcPts val="100"/>
              </a:spcBef>
            </a:pPr>
            <a:r>
              <a:rPr sz="1200" b="1" spc="-85" dirty="0">
                <a:latin typeface="Georgia"/>
                <a:cs typeface="Georgia"/>
              </a:rPr>
              <a:t>Franta </a:t>
            </a:r>
            <a:r>
              <a:rPr sz="1200" b="1" spc="-50" dirty="0">
                <a:latin typeface="Georgia"/>
                <a:cs typeface="Georgia"/>
              </a:rPr>
              <a:t>e </a:t>
            </a:r>
            <a:r>
              <a:rPr sz="1200" b="1" spc="-80" dirty="0">
                <a:latin typeface="Georgia"/>
                <a:cs typeface="Georgia"/>
              </a:rPr>
              <a:t>Colasanti </a:t>
            </a:r>
            <a:r>
              <a:rPr sz="1200" b="1" spc="-75" dirty="0">
                <a:latin typeface="Georgia"/>
                <a:cs typeface="Georgia"/>
              </a:rPr>
              <a:t>(ibidem) </a:t>
            </a:r>
            <a:r>
              <a:rPr sz="1200" spc="-20" dirty="0">
                <a:latin typeface="Georgia"/>
                <a:cs typeface="Georgia"/>
              </a:rPr>
              <a:t>offrono</a:t>
            </a:r>
            <a:r>
              <a:rPr sz="1200" spc="245" dirty="0">
                <a:latin typeface="Georgia"/>
                <a:cs typeface="Georgia"/>
              </a:rPr>
              <a:t> </a:t>
            </a:r>
            <a:r>
              <a:rPr sz="1200" spc="-20" dirty="0">
                <a:latin typeface="Georgia"/>
                <a:cs typeface="Georgia"/>
              </a:rPr>
              <a:t>il </a:t>
            </a:r>
            <a:r>
              <a:rPr sz="1200" spc="-10" dirty="0">
                <a:latin typeface="Georgia"/>
                <a:cs typeface="Georgia"/>
              </a:rPr>
              <a:t>seguente </a:t>
            </a:r>
            <a:r>
              <a:rPr sz="1200" spc="-20" dirty="0">
                <a:latin typeface="Georgia"/>
                <a:cs typeface="Georgia"/>
              </a:rPr>
              <a:t>quadro </a:t>
            </a:r>
            <a:r>
              <a:rPr sz="1200" spc="-15" dirty="0">
                <a:latin typeface="Georgia"/>
                <a:cs typeface="Georgia"/>
              </a:rPr>
              <a:t>sintetico delle suddette </a:t>
            </a:r>
            <a:r>
              <a:rPr sz="1200" spc="-25" dirty="0">
                <a:latin typeface="Georgia"/>
                <a:cs typeface="Georgia"/>
              </a:rPr>
              <a:t>funzioni </a:t>
            </a:r>
            <a:r>
              <a:rPr sz="1200" spc="5" dirty="0">
                <a:latin typeface="Georgia"/>
                <a:cs typeface="Georgia"/>
              </a:rPr>
              <a:t>e  </a:t>
            </a:r>
            <a:r>
              <a:rPr sz="1200" spc="-20" dirty="0">
                <a:latin typeface="Georgia"/>
                <a:cs typeface="Georgia"/>
              </a:rPr>
              <a:t>dei </a:t>
            </a:r>
            <a:r>
              <a:rPr sz="1200" spc="-15" dirty="0">
                <a:latin typeface="Georgia"/>
                <a:cs typeface="Georgia"/>
              </a:rPr>
              <a:t>relativi </a:t>
            </a:r>
            <a:r>
              <a:rPr sz="1200" spc="-20" dirty="0">
                <a:latin typeface="Georgia"/>
                <a:cs typeface="Georgia"/>
              </a:rPr>
              <a:t>parametri d’</a:t>
            </a:r>
            <a:r>
              <a:rPr sz="1200" spc="-50" dirty="0">
                <a:latin typeface="Georgia"/>
                <a:cs typeface="Georgia"/>
              </a:rPr>
              <a:t> </a:t>
            </a:r>
            <a:r>
              <a:rPr sz="1200" spc="-25" dirty="0">
                <a:latin typeface="Georgia"/>
                <a:cs typeface="Georgia"/>
              </a:rPr>
              <a:t>integrità.</a:t>
            </a:r>
            <a:endParaRPr sz="1200">
              <a:latin typeface="Georgia"/>
              <a:cs typeface="Georgia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14282" y="785792"/>
          <a:ext cx="8715435" cy="6292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3074"/>
                <a:gridCol w="3500518"/>
                <a:gridCol w="3571843"/>
              </a:tblGrid>
              <a:tr h="197228">
                <a:tc gridSpan="3">
                  <a:txBody>
                    <a:bodyPr/>
                    <a:lstStyle/>
                    <a:p>
                      <a:pPr marL="1717039">
                        <a:lnSpc>
                          <a:spcPts val="1390"/>
                        </a:lnSpc>
                      </a:pPr>
                      <a:r>
                        <a:rPr sz="1200" b="1" spc="-80" dirty="0">
                          <a:latin typeface="Georgia"/>
                          <a:cs typeface="Georgia"/>
                        </a:rPr>
                        <a:t>Parametri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integrità: </a:t>
                      </a:r>
                      <a:r>
                        <a:rPr sz="1200" b="1" spc="-80" dirty="0">
                          <a:latin typeface="Georgia"/>
                          <a:cs typeface="Georgia"/>
                        </a:rPr>
                        <a:t>funzioni</a:t>
                      </a:r>
                      <a:r>
                        <a:rPr sz="1200" b="1" spc="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60" dirty="0">
                          <a:latin typeface="Georgia"/>
                          <a:cs typeface="Georgia"/>
                        </a:rPr>
                        <a:t>percettive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073482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90" dirty="0">
                          <a:latin typeface="Georgia"/>
                          <a:cs typeface="Georgia"/>
                        </a:rPr>
                        <a:t>Funzioni</a:t>
                      </a:r>
                      <a:r>
                        <a:rPr sz="1200" b="1" spc="-60" dirty="0">
                          <a:latin typeface="Georgia"/>
                          <a:cs typeface="Georgia"/>
                        </a:rPr>
                        <a:t> percettive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3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75" dirty="0">
                          <a:latin typeface="Georgia"/>
                          <a:cs typeface="Georgia"/>
                        </a:rPr>
                        <a:t>Presenza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qualità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924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b="1" spc="-70" dirty="0">
                          <a:latin typeface="Georgia"/>
                          <a:cs typeface="Georgia"/>
                        </a:rPr>
                        <a:t>processuali</a:t>
                      </a:r>
                      <a:r>
                        <a:rPr sz="1200" b="1" spc="-10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60" dirty="0">
                          <a:latin typeface="Georgia"/>
                          <a:cs typeface="Georgia"/>
                        </a:rPr>
                        <a:t>positive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5575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sz="1200" spc="-5" smtClean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L’allievo </a:t>
                      </a:r>
                      <a:r>
                        <a:rPr sz="1200" b="1" spc="-50" dirty="0">
                          <a:latin typeface="Georgia"/>
                          <a:cs typeface="Georgia"/>
                        </a:rPr>
                        <a:t>è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capace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5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90" dirty="0">
                          <a:latin typeface="Georgia"/>
                          <a:cs typeface="Georgia"/>
                        </a:rPr>
                        <a:t>Carenza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qualità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L’allievo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99547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10" dirty="0">
                          <a:latin typeface="Georgia"/>
                          <a:cs typeface="Georgia"/>
                        </a:rPr>
                        <a:t>Percepire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71120" marR="328930">
                        <a:lnSpc>
                          <a:spcPct val="14580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accuratamente</a:t>
                      </a:r>
                      <a:r>
                        <a:rPr sz="1200" b="1" spc="-9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dirty="0">
                          <a:latin typeface="Georgia"/>
                          <a:cs typeface="Georgia"/>
                        </a:rPr>
                        <a:t>se  </a:t>
                      </a:r>
                      <a:r>
                        <a:rPr sz="1200" b="1" spc="-5" dirty="0">
                          <a:latin typeface="Georgia"/>
                          <a:cs typeface="Georgia"/>
                        </a:rPr>
                        <a:t>stessi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1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formulare giudizi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realistici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9245" marR="266065">
                        <a:lnSpc>
                          <a:spcPct val="146200"/>
                        </a:lnSpc>
                        <a:spcBef>
                          <a:spcPts val="5"/>
                        </a:spcBef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su </a:t>
                      </a:r>
                      <a:r>
                        <a:rPr sz="1200" b="1" dirty="0">
                          <a:latin typeface="Georgia"/>
                          <a:cs typeface="Georgia"/>
                        </a:rPr>
                        <a:t>se </a:t>
                      </a:r>
                      <a:r>
                        <a:rPr sz="1200" b="1" spc="-5" dirty="0">
                          <a:latin typeface="Georgia"/>
                          <a:cs typeface="Georgia"/>
                        </a:rPr>
                        <a:t>stesso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nelle</a:t>
                      </a:r>
                      <a:r>
                        <a:rPr sz="1200" b="1" spc="-1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diverse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dimensioni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della 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personalità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9245" marR="338455" indent="-154305">
                        <a:lnSpc>
                          <a:spcPct val="14670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9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stimare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con </a:t>
                      </a:r>
                      <a:r>
                        <a:rPr sz="1200" b="1" spc="-5" dirty="0">
                          <a:latin typeface="Georgia"/>
                          <a:cs typeface="Georgia"/>
                        </a:rPr>
                        <a:t>esattezza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le  proprie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abilità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 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competenze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nei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vari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compiti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o</a:t>
                      </a:r>
                      <a:r>
                        <a:rPr sz="1200" b="1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circostanze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9245" marR="78740" indent="-154305">
                        <a:lnSpc>
                          <a:spcPct val="146200"/>
                        </a:lnSpc>
                        <a:spcBef>
                          <a:spcPts val="5"/>
                        </a:spcBef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autoregolarsi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rispetto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al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comportamento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altrui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alle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circo­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stanze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7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si sottovaluta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o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si sopravvaluta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7975" marR="186055">
                        <a:lnSpc>
                          <a:spcPct val="145800"/>
                        </a:lnSpc>
                        <a:spcBef>
                          <a:spcPts val="10"/>
                        </a:spcBef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nella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maggior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parte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delle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dimensioni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della sua</a:t>
                      </a:r>
                      <a:r>
                        <a:rPr sz="1200" b="1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personalità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 b="1">
                        <a:latin typeface="Times New Roman"/>
                        <a:cs typeface="Times New Roman"/>
                      </a:endParaRPr>
                    </a:p>
                    <a:p>
                      <a:pPr marL="307975" marR="212090" indent="-154305">
                        <a:lnSpc>
                          <a:spcPct val="146700"/>
                        </a:lnSpc>
                        <a:spcBef>
                          <a:spcPts val="5"/>
                        </a:spcBef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7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ha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un'idea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molto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globale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poco  differenziata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b="1" dirty="0">
                          <a:latin typeface="Georgia"/>
                          <a:cs typeface="Georgia"/>
                        </a:rPr>
                        <a:t>se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5" dirty="0">
                          <a:latin typeface="Georgia"/>
                          <a:cs typeface="Georgia"/>
                        </a:rPr>
                        <a:t>stesso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54814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10" dirty="0">
                          <a:latin typeface="Georgia"/>
                          <a:cs typeface="Georgia"/>
                        </a:rPr>
                        <a:t>Percepire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71120" marR="310515">
                        <a:lnSpc>
                          <a:spcPct val="146700"/>
                        </a:lnSpc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accuratamente</a:t>
                      </a:r>
                      <a:r>
                        <a:rPr sz="1200" b="1" spc="-8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gli 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altri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autoregolarsi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rispetto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al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9245" marR="78740">
                        <a:lnSpc>
                          <a:spcPct val="146700"/>
                        </a:lnSpc>
                      </a:pPr>
                      <a:r>
                        <a:rPr sz="1200" b="1" spc="-25" dirty="0">
                          <a:latin typeface="Georgia"/>
                          <a:cs typeface="Georgia"/>
                        </a:rPr>
                        <a:t>comportamento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altrui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alle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circo­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stanze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7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si sottovaluta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o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si sopravvaluta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7975" marR="186055">
                        <a:lnSpc>
                          <a:spcPct val="146700"/>
                        </a:lnSpc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nella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maggior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parte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delle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dimensioni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della sua</a:t>
                      </a:r>
                      <a:r>
                        <a:rPr sz="1200" b="1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personalità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7975" marR="212090" indent="-154305">
                        <a:lnSpc>
                          <a:spcPct val="14670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7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ha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un'idea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molto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globale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poco  differenziata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b="1" dirty="0">
                          <a:latin typeface="Georgia"/>
                          <a:cs typeface="Georgia"/>
                        </a:rPr>
                        <a:t>se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5" dirty="0">
                          <a:latin typeface="Georgia"/>
                          <a:cs typeface="Georgia"/>
                        </a:rPr>
                        <a:t>stesso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7136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30" dirty="0">
                          <a:latin typeface="Georgia"/>
                          <a:cs typeface="Georgia"/>
                        </a:rPr>
                        <a:t>Discriminare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71120" marR="370205">
                        <a:lnSpc>
                          <a:spcPct val="145800"/>
                        </a:lnSpc>
                        <a:spcBef>
                          <a:spcPts val="10"/>
                        </a:spcBef>
                      </a:pPr>
                      <a:r>
                        <a:rPr sz="1200" b="1" spc="-10" dirty="0">
                          <a:latin typeface="Georgia"/>
                          <a:cs typeface="Georgia"/>
                        </a:rPr>
                        <a:t>le esigenze</a:t>
                      </a:r>
                      <a:r>
                        <a:rPr sz="1200" b="1" spc="-10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poste 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dalla</a:t>
                      </a:r>
                      <a:r>
                        <a:rPr sz="1200" b="1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situazione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3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valutare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con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accuratezza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le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9245" marR="76200">
                        <a:lnSpc>
                          <a:spcPct val="146400"/>
                        </a:lnSpc>
                      </a:pPr>
                      <a:r>
                        <a:rPr sz="1200" b="1" spc="-20" dirty="0">
                          <a:latin typeface="Georgia"/>
                          <a:cs typeface="Georgia"/>
                        </a:rPr>
                        <a:t>abilità </a:t>
                      </a:r>
                      <a:r>
                        <a:rPr sz="1200" b="1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le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caratteristiche 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degli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altri,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fondandosi 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sull'evidenza piuttosto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che  su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pregiudizi,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stereotipi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ecc.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ts val="1390"/>
                        </a:lnSpc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3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percepisce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realtà 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in </a:t>
                      </a:r>
                      <a:r>
                        <a:rPr sz="1200" b="1" spc="-25" dirty="0">
                          <a:latin typeface="Georgia"/>
                          <a:cs typeface="Georgia"/>
                        </a:rPr>
                        <a:t>termini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30797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b="1" spc="-15" dirty="0">
                          <a:latin typeface="Georgia"/>
                          <a:cs typeface="Georgia"/>
                        </a:rPr>
                        <a:t>estremi</a:t>
                      </a:r>
                      <a:r>
                        <a:rPr sz="1200" b="1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15" dirty="0">
                          <a:latin typeface="Georgia"/>
                          <a:cs typeface="Georgia"/>
                        </a:rPr>
                        <a:t>(bianco/nero)</a:t>
                      </a:r>
                      <a:endParaRPr sz="1200" b="1">
                        <a:latin typeface="Georgia"/>
                        <a:cs typeface="Georgia"/>
                      </a:endParaRPr>
                    </a:p>
                    <a:p>
                      <a:pPr marL="154305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200" b="1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b="1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35" dirty="0">
                          <a:latin typeface="Georgia"/>
                          <a:cs typeface="Georgia"/>
                        </a:rPr>
                        <a:t>non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coglie </a:t>
                      </a:r>
                      <a:r>
                        <a:rPr sz="1200" b="1" spc="-10" dirty="0">
                          <a:latin typeface="Georgia"/>
                          <a:cs typeface="Georgia"/>
                        </a:rPr>
                        <a:t>le esigenze </a:t>
                      </a:r>
                      <a:r>
                        <a:rPr sz="1200" b="1" spc="-20" dirty="0">
                          <a:latin typeface="Georgia"/>
                          <a:cs typeface="Georgia"/>
                        </a:rPr>
                        <a:t>situazionali</a:t>
                      </a:r>
                      <a:endParaRPr sz="1200" b="1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7158" y="1661820"/>
            <a:ext cx="8429683" cy="3355727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0"/>
              </a:spcBef>
            </a:pPr>
            <a:r>
              <a:rPr sz="2400" b="1" dirty="0">
                <a:solidFill>
                  <a:srgbClr val="000000"/>
                </a:solidFill>
              </a:rPr>
              <a:t>E’ </a:t>
            </a:r>
            <a:r>
              <a:rPr sz="2400" b="1" spc="-5" dirty="0">
                <a:solidFill>
                  <a:srgbClr val="000000"/>
                </a:solidFill>
              </a:rPr>
              <a:t>negli </a:t>
            </a:r>
            <a:r>
              <a:rPr sz="2400" b="1" spc="-5" dirty="0">
                <a:solidFill>
                  <a:srgbClr val="FF0000"/>
                </a:solidFill>
              </a:rPr>
              <a:t>anni </a:t>
            </a:r>
            <a:r>
              <a:rPr sz="2400" b="1" dirty="0">
                <a:solidFill>
                  <a:srgbClr val="FF0000"/>
                </a:solidFill>
              </a:rPr>
              <a:t>‘90 </a:t>
            </a:r>
            <a:r>
              <a:rPr sz="2400" b="1" spc="-5" dirty="0">
                <a:solidFill>
                  <a:srgbClr val="000000"/>
                </a:solidFill>
              </a:rPr>
              <a:t>che finalmente l’approccio alla disabilità </a:t>
            </a:r>
            <a:r>
              <a:rPr sz="2400" b="1" dirty="0">
                <a:solidFill>
                  <a:srgbClr val="000000"/>
                </a:solidFill>
              </a:rPr>
              <a:t>si </a:t>
            </a:r>
            <a:r>
              <a:rPr sz="2400" b="1" spc="-5" dirty="0">
                <a:solidFill>
                  <a:srgbClr val="000000"/>
                </a:solidFill>
              </a:rPr>
              <a:t>trasforma  nell’approccio alla persona disabile </a:t>
            </a:r>
            <a:r>
              <a:rPr sz="2400" b="1" dirty="0">
                <a:solidFill>
                  <a:srgbClr val="000000"/>
                </a:solidFill>
              </a:rPr>
              <a:t>e </a:t>
            </a:r>
            <a:r>
              <a:rPr sz="2400" b="1" spc="-5" dirty="0">
                <a:solidFill>
                  <a:srgbClr val="000000"/>
                </a:solidFill>
              </a:rPr>
              <a:t>viene </a:t>
            </a:r>
            <a:r>
              <a:rPr sz="2400" b="1" dirty="0">
                <a:solidFill>
                  <a:srgbClr val="000000"/>
                </a:solidFill>
              </a:rPr>
              <a:t>a </a:t>
            </a:r>
            <a:r>
              <a:rPr sz="2400" b="1" spc="-5" dirty="0">
                <a:solidFill>
                  <a:srgbClr val="000000"/>
                </a:solidFill>
              </a:rPr>
              <a:t>nascere il </a:t>
            </a:r>
            <a:r>
              <a:rPr sz="2400" b="1" spc="-5" dirty="0">
                <a:solidFill>
                  <a:srgbClr val="FF0000"/>
                </a:solidFill>
              </a:rPr>
              <a:t>concetto di presa in carico  globale </a:t>
            </a:r>
            <a:r>
              <a:rPr sz="2400" b="1" dirty="0">
                <a:solidFill>
                  <a:srgbClr val="FF0000"/>
                </a:solidFill>
              </a:rPr>
              <a:t>e </a:t>
            </a:r>
            <a:r>
              <a:rPr sz="2400" b="1" spc="-5" dirty="0">
                <a:solidFill>
                  <a:srgbClr val="FF0000"/>
                </a:solidFill>
              </a:rPr>
              <a:t>di Progetto di </a:t>
            </a:r>
            <a:r>
              <a:rPr sz="2400" b="1" spc="-10">
                <a:solidFill>
                  <a:srgbClr val="FF0000"/>
                </a:solidFill>
              </a:rPr>
              <a:t>Vita</a:t>
            </a:r>
            <a:r>
              <a:rPr sz="2400" b="1" spc="-10" smtClean="0">
                <a:solidFill>
                  <a:srgbClr val="000000"/>
                </a:solidFill>
              </a:rPr>
              <a:t>.</a:t>
            </a: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dirty="0" smtClean="0"/>
              <a:t>La presa in  carico della persona disabile  avviene attraverso l’elaborazione di un piano  d’intervento e la stesura di un </a:t>
            </a:r>
            <a:r>
              <a:rPr lang="it-IT" sz="2400" b="1" dirty="0" smtClean="0"/>
              <a:t>progetto vita</a:t>
            </a:r>
            <a:r>
              <a:rPr lang="it-IT" sz="2400" dirty="0" smtClean="0"/>
              <a:t>,  che accompagna la persona in tutte le fasi  della sua vita, articolando una serie di  risposte ai diversi bisogni.</a:t>
            </a:r>
            <a:br>
              <a:rPr lang="it-IT" sz="2400" dirty="0" smtClean="0"/>
            </a:br>
            <a:endParaRPr sz="2400" b="1"/>
          </a:p>
        </p:txBody>
      </p:sp>
      <p:sp>
        <p:nvSpPr>
          <p:cNvPr id="7" name="object 7"/>
          <p:cNvSpPr txBox="1"/>
          <p:nvPr/>
        </p:nvSpPr>
        <p:spPr>
          <a:xfrm>
            <a:off x="285720" y="3143248"/>
            <a:ext cx="8643998" cy="26674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1900"/>
              </a:lnSpc>
              <a:spcBef>
                <a:spcPts val="180"/>
              </a:spcBef>
            </a:pP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85720" y="214290"/>
          <a:ext cx="8572559" cy="66465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0396"/>
                <a:gridCol w="4143404"/>
                <a:gridCol w="1428759"/>
              </a:tblGrid>
              <a:tr h="188057">
                <a:tc gridSpan="3">
                  <a:txBody>
                    <a:bodyPr/>
                    <a:lstStyle/>
                    <a:p>
                      <a:pPr marL="1666875">
                        <a:lnSpc>
                          <a:spcPts val="1405"/>
                        </a:lnSpc>
                      </a:pPr>
                      <a:r>
                        <a:rPr sz="1200" b="1" spc="40" dirty="0">
                          <a:latin typeface="Times New Roman"/>
                          <a:cs typeface="Times New Roman"/>
                        </a:rPr>
                        <a:t>Parametri</a:t>
                      </a:r>
                      <a:r>
                        <a:rPr sz="12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45" dirty="0">
                          <a:latin typeface="Times New Roman"/>
                          <a:cs typeface="Times New Roman"/>
                        </a:rPr>
                        <a:t>di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30" dirty="0">
                          <a:latin typeface="Times New Roman"/>
                          <a:cs typeface="Times New Roman"/>
                        </a:rPr>
                        <a:t>integrità: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40" dirty="0">
                          <a:latin typeface="Times New Roman"/>
                          <a:cs typeface="Times New Roman"/>
                        </a:rPr>
                        <a:t>funzioni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45" dirty="0">
                          <a:latin typeface="Times New Roman"/>
                          <a:cs typeface="Times New Roman"/>
                        </a:rPr>
                        <a:t>di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50" dirty="0">
                          <a:latin typeface="Times New Roman"/>
                          <a:cs typeface="Times New Roman"/>
                        </a:rPr>
                        <a:t>controllo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047732">
                <a:tc>
                  <a:txBody>
                    <a:bodyPr/>
                    <a:lstStyle/>
                    <a:p>
                      <a:pPr marL="71120">
                        <a:lnSpc>
                          <a:spcPts val="1405"/>
                        </a:lnSpc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Assumersi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 marR="94615">
                        <a:lnSpc>
                          <a:spcPts val="2110"/>
                        </a:lnSpc>
                        <a:spcBef>
                          <a:spcPts val="170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responsabilità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dei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propri stati 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emozionali anche </a:t>
                      </a:r>
                      <a:r>
                        <a:rPr sz="1200" dirty="0">
                          <a:latin typeface="Georgia"/>
                          <a:cs typeface="Georgia"/>
                        </a:rPr>
                        <a:t>se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spiacevoli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405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gestire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propri stati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 marR="304165">
                        <a:lnSpc>
                          <a:spcPts val="2110"/>
                        </a:lnSpc>
                        <a:spcBef>
                          <a:spcPts val="170"/>
                        </a:spcBef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emozionali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ed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esprimerli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al 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momento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opportuno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marL="154940">
                        <a:lnSpc>
                          <a:spcPts val="1405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ha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difficoltà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controllare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le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sue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reazioni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emotive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7206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Tollerare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 marR="414655">
                        <a:lnSpc>
                          <a:spcPct val="14670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frustrazione,  l'ambiguità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spc="-11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fatica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reagire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adeguatamente a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insuccesso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18192">
                <a:tc>
                  <a:txBody>
                    <a:bodyPr/>
                    <a:lstStyle/>
                    <a:p>
                      <a:pPr marL="71120">
                        <a:lnSpc>
                          <a:spcPts val="1405"/>
                        </a:lnSpc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Dilazionare</a:t>
                      </a:r>
                      <a:r>
                        <a:rPr sz="1200" spc="-9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soddisfazione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405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3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posporre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soddisfazione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 marR="189230">
                        <a:lnSpc>
                          <a:spcPts val="2110"/>
                        </a:lnSpc>
                        <a:spcBef>
                          <a:spcPts val="170"/>
                        </a:spcBef>
                      </a:pPr>
                      <a:r>
                        <a:rPr sz="1200" spc="-40" dirty="0">
                          <a:latin typeface="Georgia"/>
                          <a:cs typeface="Georgia"/>
                        </a:rPr>
                        <a:t>un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bisogno </a:t>
                      </a:r>
                      <a:r>
                        <a:rPr sz="1200" dirty="0">
                          <a:latin typeface="Georgia"/>
                          <a:cs typeface="Georgia"/>
                        </a:rPr>
                        <a:t>se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realtà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non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consente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4940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rinunciare a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una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gratificazione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3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 marR="203200">
                        <a:lnSpc>
                          <a:spcPct val="146400"/>
                        </a:lnSpc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Raggiungere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equilibrio tra 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aspettative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personali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spc="1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sociali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1222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predire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valutare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le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conseguenze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del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proprio</a:t>
                      </a:r>
                      <a:r>
                        <a:rPr sz="1200" spc="-8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agire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4940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pensare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prima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agire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4940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tollerare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circostanze </a:t>
                      </a:r>
                      <a:r>
                        <a:rPr sz="1200" dirty="0">
                          <a:latin typeface="Georgia"/>
                          <a:cs typeface="Georgia"/>
                        </a:rPr>
                        <a:t>avverse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08610" marR="231140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gestire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una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critica,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una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disapprovazione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o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</a:t>
                      </a:r>
                      <a:r>
                        <a:rPr sz="1200" spc="-10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rifiuto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9466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Disporre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2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 marR="155575">
                        <a:lnSpc>
                          <a:spcPct val="14670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sufficiente grado</a:t>
                      </a:r>
                      <a:r>
                        <a:rPr sz="1200" spc="-8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 autonomia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muoversi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una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relativa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861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-30" dirty="0">
                          <a:latin typeface="Georgia"/>
                          <a:cs typeface="Georgia"/>
                        </a:rPr>
                        <a:t>autonomia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08610" marR="347980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tollerare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separazione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da 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persone</a:t>
                      </a:r>
                      <a:r>
                        <a:rPr sz="1200" spc="229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significative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08610" marR="145415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concentrarsi,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mantenere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l'attenzione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spc="-5" dirty="0">
                          <a:latin typeface="Georgia"/>
                          <a:cs typeface="Georgia"/>
                        </a:rPr>
                        <a:t>persistere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in</a:t>
                      </a:r>
                      <a:r>
                        <a:rPr sz="1200" spc="-1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 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compito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7158" y="214289"/>
          <a:ext cx="8429685" cy="66227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86339"/>
                <a:gridCol w="3623732"/>
                <a:gridCol w="3319614"/>
              </a:tblGrid>
              <a:tr h="389766">
                <a:tc gridSpan="3">
                  <a:txBody>
                    <a:bodyPr/>
                    <a:lstStyle/>
                    <a:p>
                      <a:pPr marL="1544955">
                        <a:lnSpc>
                          <a:spcPts val="1405"/>
                        </a:lnSpc>
                      </a:pPr>
                      <a:r>
                        <a:rPr sz="1200" b="1" spc="-80" dirty="0">
                          <a:latin typeface="Georgia"/>
                          <a:cs typeface="Georgia"/>
                        </a:rPr>
                        <a:t>Parametri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integrità: </a:t>
                      </a:r>
                      <a:r>
                        <a:rPr sz="1200" b="1" spc="-80" dirty="0">
                          <a:latin typeface="Georgia"/>
                          <a:cs typeface="Georgia"/>
                        </a:rPr>
                        <a:t>funzioni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200" b="1" spc="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integrazione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5527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90" dirty="0">
                          <a:latin typeface="Georgia"/>
                          <a:cs typeface="Georgia"/>
                        </a:rPr>
                        <a:t>Funzioni</a:t>
                      </a:r>
                      <a:r>
                        <a:rPr sz="1200" b="1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b="1" spc="-70" dirty="0">
                          <a:latin typeface="Georgia"/>
                          <a:cs typeface="Georgia"/>
                        </a:rPr>
                        <a:t>integrazione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75" dirty="0">
                          <a:latin typeface="Georgia"/>
                          <a:cs typeface="Georgia"/>
                        </a:rPr>
                        <a:t>Presenza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qualità</a:t>
                      </a:r>
                      <a:r>
                        <a:rPr sz="1200" b="1" spc="1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70" dirty="0">
                          <a:latin typeface="Georgia"/>
                          <a:cs typeface="Georgia"/>
                        </a:rPr>
                        <a:t>processuali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b="1" spc="-60" dirty="0">
                          <a:latin typeface="Georgia"/>
                          <a:cs typeface="Georgia"/>
                        </a:rPr>
                        <a:t>positive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b="1" spc="-90" dirty="0">
                          <a:latin typeface="Georgia"/>
                          <a:cs typeface="Georgia"/>
                        </a:rPr>
                        <a:t>Carenza </a:t>
                      </a:r>
                      <a:r>
                        <a:rPr sz="1200" b="1" spc="-65" dirty="0">
                          <a:latin typeface="Georgia"/>
                          <a:cs typeface="Georgia"/>
                        </a:rPr>
                        <a:t>di qualità</a:t>
                      </a:r>
                      <a:r>
                        <a:rPr sz="1200" b="1" spc="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b="1" spc="-80" dirty="0">
                          <a:latin typeface="Georgia"/>
                          <a:cs typeface="Georgia"/>
                        </a:rPr>
                        <a:t>process.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b="1" spc="-60" dirty="0">
                          <a:latin typeface="Georgia"/>
                          <a:cs typeface="Georgia"/>
                        </a:rPr>
                        <a:t>positive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68024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Interagire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empatia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rispetto,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autorivelarsi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si inserisce bene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nel gruppo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23189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sperimenta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come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piacevole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lo 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scambio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interpersonale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07340" marR="119380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tende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ad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isolarsi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o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ricercare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l'attenzione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del gruppo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in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modo 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inadeguato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03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è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competitivo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81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5368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Avere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 marR="243840">
                        <a:lnSpc>
                          <a:spcPct val="146200"/>
                        </a:lnSpc>
                        <a:spcBef>
                          <a:spcPts val="5"/>
                        </a:spcBef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comportamenti</a:t>
                      </a:r>
                      <a:r>
                        <a:rPr sz="1200" spc="-7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reciprocità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solidarietà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 marR="160020">
                        <a:lnSpc>
                          <a:spcPct val="146700"/>
                        </a:lnSpc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Essere disposti</a:t>
                      </a:r>
                      <a:r>
                        <a:rPr sz="1200" spc="-114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allo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scherzo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7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ascolta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gli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altri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rispetta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466090" indent="-154305">
                        <a:lnSpc>
                          <a:spcPct val="146200"/>
                        </a:lnSpc>
                        <a:spcBef>
                          <a:spcPts val="5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ha 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un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buon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senso 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dell'umorismo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e</a:t>
                      </a:r>
                      <a:r>
                        <a:rPr sz="1200" spc="-10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scherza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volentieri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67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riconosce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 meriti degli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altri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670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2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si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mostra solidale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trattiene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le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informazioni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82245" indent="-154305">
                        <a:lnSpc>
                          <a:spcPct val="145800"/>
                        </a:lnSpc>
                        <a:spcBef>
                          <a:spcPts val="1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è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poco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disposto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condivide- </a:t>
                      </a:r>
                      <a:r>
                        <a:rPr sz="1200" dirty="0">
                          <a:latin typeface="Georgia"/>
                          <a:cs typeface="Georgia"/>
                        </a:rPr>
                        <a:t>re 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le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sue</a:t>
                      </a:r>
                      <a:r>
                        <a:rPr sz="12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cose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03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reagisce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permalosità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agli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03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1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scherzi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5314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25" dirty="0">
                          <a:latin typeface="Georgia"/>
                          <a:cs typeface="Georgia"/>
                        </a:rPr>
                        <a:t>Conoscere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</a:t>
                      </a:r>
                      <a:r>
                        <a:rPr sz="1200" spc="-6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desideri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5" dirty="0">
                          <a:latin typeface="Georgia"/>
                          <a:cs typeface="Georgia"/>
                        </a:rPr>
                        <a:t>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 bisogni degli</a:t>
                      </a:r>
                      <a:r>
                        <a:rPr sz="1200" spc="-1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altri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 marR="349250" indent="33020">
                        <a:lnSpc>
                          <a:spcPct val="14670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Cooperare</a:t>
                      </a:r>
                      <a:r>
                        <a:rPr sz="1200" spc="-9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nelle  attività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nel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lavoro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 gli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altri,chiede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84785">
                        <a:lnSpc>
                          <a:spcPct val="146200"/>
                        </a:lnSpc>
                        <a:spcBef>
                          <a:spcPts val="5"/>
                        </a:spcBef>
                      </a:pPr>
                      <a:r>
                        <a:rPr sz="1200" spc="-30" dirty="0">
                          <a:latin typeface="Georgia"/>
                          <a:cs typeface="Georgia"/>
                        </a:rPr>
                        <a:t>informazioni, fa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proposte,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dà  opinioni,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accetta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pareri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di- 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scordi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83820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7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ricerca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soluzioni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costruttive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al  conflitto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65735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6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cerca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introdurre nelle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atti-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vità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compagni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emarginati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o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isolati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65735" indent="-154305">
                        <a:lnSpc>
                          <a:spcPts val="2110"/>
                        </a:lnSpc>
                        <a:spcBef>
                          <a:spcPts val="17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6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cerca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introdurre nelle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atti-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vità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compagni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emarginati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o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isolati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4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manifesta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indifferenza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o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gelo-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349885">
                        <a:lnSpc>
                          <a:spcPct val="145800"/>
                        </a:lnSpc>
                        <a:spcBef>
                          <a:spcPts val="10"/>
                        </a:spcBef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sia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fronte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ai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successi</a:t>
                      </a:r>
                      <a:r>
                        <a:rPr sz="1200" spc="-9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degli 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altri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380365" indent="-154305">
                        <a:lnSpc>
                          <a:spcPct val="14670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3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ricerca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propria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autostima 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attraverso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competizione  anziché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la</a:t>
                      </a:r>
                      <a:r>
                        <a:rPr sz="12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cooperazione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75423">
                <a:tc>
                  <a:txBody>
                    <a:bodyPr/>
                    <a:lstStyle/>
                    <a:p>
                      <a:pPr marL="71120">
                        <a:lnSpc>
                          <a:spcPts val="1390"/>
                        </a:lnSpc>
                      </a:pPr>
                      <a:r>
                        <a:rPr sz="1200" spc="-20" dirty="0">
                          <a:latin typeface="Georgia"/>
                          <a:cs typeface="Georgia"/>
                        </a:rPr>
                        <a:t>Risolvere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conflitti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5" dirty="0">
                          <a:latin typeface="Georgia"/>
                          <a:cs typeface="Georgia"/>
                        </a:rPr>
                        <a:t>è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capace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di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compromessi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ts val="1390"/>
                        </a:lnSpc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55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quando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trova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in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situazione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307340" marR="155575">
                        <a:lnSpc>
                          <a:spcPct val="146700"/>
                        </a:lnSpc>
                      </a:pPr>
                      <a:r>
                        <a:rPr sz="1200" spc="-15" dirty="0">
                          <a:latin typeface="Georgia"/>
                          <a:cs typeface="Georgia"/>
                        </a:rPr>
                        <a:t>perdente </a:t>
                      </a:r>
                      <a:r>
                        <a:rPr sz="1200" spc="-30" dirty="0">
                          <a:latin typeface="Georgia"/>
                          <a:cs typeface="Georgia"/>
                        </a:rPr>
                        <a:t>fa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siche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anche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l'al-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tro 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perda</a:t>
                      </a:r>
                      <a:endParaRPr sz="1200">
                        <a:latin typeface="Georgia"/>
                        <a:cs typeface="Georgia"/>
                      </a:endParaRPr>
                    </a:p>
                    <a:p>
                      <a:pPr marL="15303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spc="7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200" spc="-20" dirty="0">
                          <a:solidFill>
                            <a:srgbClr val="1C1C1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Georgia"/>
                          <a:cs typeface="Georgia"/>
                        </a:rPr>
                        <a:t>non </a:t>
                      </a:r>
                      <a:r>
                        <a:rPr sz="1200" spc="-25" dirty="0">
                          <a:latin typeface="Georgia"/>
                          <a:cs typeface="Georgia"/>
                        </a:rPr>
                        <a:t>ammette </a:t>
                      </a:r>
                      <a:r>
                        <a:rPr sz="1200" spc="-20" dirty="0">
                          <a:latin typeface="Georgia"/>
                          <a:cs typeface="Georgia"/>
                        </a:rPr>
                        <a:t>i </a:t>
                      </a:r>
                      <a:r>
                        <a:rPr sz="1200" spc="-15" dirty="0">
                          <a:latin typeface="Georgia"/>
                          <a:cs typeface="Georgia"/>
                        </a:rPr>
                        <a:t>propri </a:t>
                      </a:r>
                      <a:r>
                        <a:rPr sz="1200" spc="-10" dirty="0">
                          <a:latin typeface="Georgia"/>
                          <a:cs typeface="Georgia"/>
                        </a:rPr>
                        <a:t>errori</a:t>
                      </a:r>
                      <a:endParaRPr sz="1200">
                        <a:latin typeface="Georgia"/>
                        <a:cs typeface="Georgia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296842"/>
          </a:xfrm>
        </p:spPr>
        <p:txBody>
          <a:bodyPr>
            <a:normAutofit fontScale="90000"/>
          </a:bodyPr>
          <a:lstStyle/>
          <a:p>
            <a:r>
              <a:rPr lang="it-IT" sz="2200" b="1" dirty="0"/>
              <a:t>IL PROGETTO </a:t>
            </a:r>
            <a:r>
              <a:rPr lang="it-IT" sz="2200" b="1" dirty="0" err="1"/>
              <a:t>DI</a:t>
            </a:r>
            <a:r>
              <a:rPr lang="it-IT" sz="2200" b="1" dirty="0"/>
              <a:t> VITA </a:t>
            </a:r>
            <a:r>
              <a:rPr lang="it-IT" sz="2200" b="1" dirty="0" smtClean="0"/>
              <a:t> E LE ALLEANZE</a:t>
            </a:r>
            <a:r>
              <a:rPr lang="it-IT" sz="2200" b="1" dirty="0"/>
              <a:t>: UN’AZIONE COLLETTIVA</a:t>
            </a: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pic>
        <p:nvPicPr>
          <p:cNvPr id="4" name="image3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857256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23897" y="4210393"/>
            <a:ext cx="6346761" cy="2236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90407" y="4231176"/>
            <a:ext cx="6217920" cy="2207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51989" y="4292307"/>
            <a:ext cx="6337300" cy="2227580"/>
          </a:xfrm>
          <a:prstGeom prst="rect">
            <a:avLst/>
          </a:prstGeom>
          <a:solidFill>
            <a:srgbClr val="D4FDD5"/>
          </a:solidFill>
        </p:spPr>
        <p:txBody>
          <a:bodyPr vert="horz" wrap="square" lIns="0" tIns="46990" rIns="0" bIns="0" rtlCol="0">
            <a:spAutoFit/>
          </a:bodyPr>
          <a:lstStyle/>
          <a:p>
            <a:pPr marL="90805" marR="70485" algn="just">
              <a:lnSpc>
                <a:spcPct val="99700"/>
              </a:lnSpc>
              <a:spcBef>
                <a:spcPts val="370"/>
              </a:spcBef>
            </a:pPr>
            <a:r>
              <a:rPr sz="2800" dirty="0">
                <a:latin typeface="Arial"/>
                <a:cs typeface="Arial"/>
              </a:rPr>
              <a:t>La presa in carico deve </a:t>
            </a:r>
            <a:r>
              <a:rPr sz="2800" spc="-5" dirty="0">
                <a:latin typeface="Arial"/>
                <a:cs typeface="Arial"/>
              </a:rPr>
              <a:t>tenere conto  </a:t>
            </a:r>
            <a:r>
              <a:rPr sz="2800" dirty="0">
                <a:latin typeface="Arial"/>
                <a:cs typeface="Arial"/>
              </a:rPr>
              <a:t>della </a:t>
            </a:r>
            <a:r>
              <a:rPr sz="2800" spc="-5" dirty="0">
                <a:latin typeface="Arial"/>
                <a:cs typeface="Arial"/>
              </a:rPr>
              <a:t>individualità </a:t>
            </a:r>
            <a:r>
              <a:rPr sz="2800" dirty="0">
                <a:latin typeface="Arial"/>
                <a:cs typeface="Arial"/>
              </a:rPr>
              <a:t>della persona, delle  </a:t>
            </a:r>
            <a:r>
              <a:rPr sz="2800" spc="-5" dirty="0">
                <a:latin typeface="Arial"/>
                <a:cs typeface="Arial"/>
              </a:rPr>
              <a:t>attività </a:t>
            </a:r>
            <a:r>
              <a:rPr sz="2800" dirty="0">
                <a:latin typeface="Arial"/>
                <a:cs typeface="Arial"/>
              </a:rPr>
              <a:t>e delle relazioni che danno  </a:t>
            </a:r>
            <a:r>
              <a:rPr sz="2800" spc="5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significatività </a:t>
            </a:r>
            <a:r>
              <a:rPr sz="2800" spc="4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alla </a:t>
            </a:r>
            <a:r>
              <a:rPr sz="2800" spc="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sua </a:t>
            </a:r>
            <a:r>
              <a:rPr sz="2800" spc="6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quotidianità, 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della </a:t>
            </a:r>
            <a:r>
              <a:rPr sz="2800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comunità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in cui</a:t>
            </a:r>
            <a:r>
              <a:rPr sz="2800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vive.</a:t>
            </a:r>
            <a:endParaRPr sz="280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56457" y="2061552"/>
            <a:ext cx="6991007" cy="22527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2960" y="2082330"/>
            <a:ext cx="6866305" cy="22028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3567" y="1988845"/>
            <a:ext cx="6985000" cy="2246630"/>
          </a:xfrm>
          <a:custGeom>
            <a:avLst/>
            <a:gdLst/>
            <a:ahLst/>
            <a:cxnLst/>
            <a:rect l="l" t="t" r="r" b="b"/>
            <a:pathLst>
              <a:path w="6985000" h="2246629">
                <a:moveTo>
                  <a:pt x="0" y="0"/>
                </a:moveTo>
                <a:lnTo>
                  <a:pt x="6984997" y="0"/>
                </a:lnTo>
                <a:lnTo>
                  <a:pt x="6984997" y="2246312"/>
                </a:lnTo>
                <a:lnTo>
                  <a:pt x="0" y="2246312"/>
                </a:lnTo>
                <a:lnTo>
                  <a:pt x="0" y="0"/>
                </a:lnTo>
                <a:close/>
              </a:path>
            </a:pathLst>
          </a:custGeom>
          <a:solidFill>
            <a:srgbClr val="FFFD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4348" y="1428736"/>
            <a:ext cx="6820534" cy="1935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lang="it-IT" sz="2800" spc="-5" dirty="0" smtClean="0">
                <a:latin typeface="Arial"/>
                <a:cs typeface="Arial"/>
              </a:rPr>
              <a:t>L. 328/00, art. 14</a:t>
            </a:r>
          </a:p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sz="2400" spc="-5" smtClean="0">
                <a:latin typeface="Arial"/>
                <a:cs typeface="Arial"/>
              </a:rPr>
              <a:t>La </a:t>
            </a:r>
            <a:r>
              <a:rPr sz="2400" b="1" dirty="0">
                <a:latin typeface="Arial"/>
                <a:cs typeface="Arial"/>
              </a:rPr>
              <a:t>Presa </a:t>
            </a:r>
            <a:r>
              <a:rPr sz="2400" b="1" spc="-5" dirty="0">
                <a:latin typeface="Arial"/>
                <a:cs typeface="Arial"/>
              </a:rPr>
              <a:t>in Carico </a:t>
            </a:r>
            <a:r>
              <a:rPr sz="2400" dirty="0">
                <a:latin typeface="Arial"/>
                <a:cs typeface="Arial"/>
              </a:rPr>
              <a:t>è </a:t>
            </a:r>
            <a:r>
              <a:rPr sz="2400" spc="-5" dirty="0">
                <a:latin typeface="Arial"/>
                <a:cs typeface="Arial"/>
              </a:rPr>
              <a:t>dunque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l’insieme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delle azioni</a:t>
            </a:r>
            <a:r>
              <a:rPr sz="2400" dirty="0">
                <a:latin typeface="Arial"/>
                <a:cs typeface="Arial"/>
              </a:rPr>
              <a:t> che </a:t>
            </a:r>
            <a:r>
              <a:rPr sz="2400" spc="-5" dirty="0">
                <a:latin typeface="Arial"/>
                <a:cs typeface="Arial"/>
              </a:rPr>
              <a:t>consente, nell’intero </a:t>
            </a:r>
            <a:r>
              <a:rPr sz="2400" dirty="0">
                <a:latin typeface="Arial"/>
                <a:cs typeface="Arial"/>
              </a:rPr>
              <a:t>arco  </a:t>
            </a:r>
            <a:r>
              <a:rPr sz="2400" b="1" spc="35" dirty="0">
                <a:latin typeface="Arial"/>
                <a:cs typeface="Arial"/>
              </a:rPr>
              <a:t>della vita</a:t>
            </a:r>
            <a:r>
              <a:rPr sz="2400" spc="35" dirty="0">
                <a:latin typeface="Arial"/>
                <a:cs typeface="Arial"/>
              </a:rPr>
              <a:t>, </a:t>
            </a:r>
            <a:r>
              <a:rPr sz="2400" spc="20" dirty="0">
                <a:latin typeface="Arial"/>
                <a:cs typeface="Arial"/>
              </a:rPr>
              <a:t>di </a:t>
            </a:r>
            <a:r>
              <a:rPr sz="2400" spc="40" dirty="0">
                <a:latin typeface="Arial"/>
                <a:cs typeface="Arial"/>
              </a:rPr>
              <a:t>programmare </a:t>
            </a:r>
            <a:r>
              <a:rPr sz="2400" spc="20" dirty="0">
                <a:latin typeface="Arial"/>
                <a:cs typeface="Arial"/>
              </a:rPr>
              <a:t>ed </a:t>
            </a:r>
            <a:r>
              <a:rPr sz="2400" spc="30" dirty="0">
                <a:latin typeface="Arial"/>
                <a:cs typeface="Arial"/>
              </a:rPr>
              <a:t>offrire  </a:t>
            </a:r>
            <a:r>
              <a:rPr sz="2400" spc="35" dirty="0">
                <a:latin typeface="Arial"/>
                <a:cs typeface="Arial"/>
              </a:rPr>
              <a:t>interventi </a:t>
            </a:r>
            <a:r>
              <a:rPr sz="2400" spc="30" dirty="0">
                <a:latin typeface="Arial"/>
                <a:cs typeface="Arial"/>
              </a:rPr>
              <a:t>sociali </a:t>
            </a:r>
            <a:r>
              <a:rPr sz="2400" dirty="0">
                <a:latin typeface="Arial"/>
                <a:cs typeface="Arial"/>
              </a:rPr>
              <a:t>e </a:t>
            </a:r>
            <a:r>
              <a:rPr sz="2400" spc="35" dirty="0">
                <a:latin typeface="Arial"/>
                <a:cs typeface="Arial"/>
              </a:rPr>
              <a:t>sanitari integrati </a:t>
            </a:r>
            <a:r>
              <a:rPr sz="2400" dirty="0">
                <a:latin typeface="Arial"/>
                <a:cs typeface="Arial"/>
              </a:rPr>
              <a:t>e  modulabili.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53688" y="307571"/>
            <a:ext cx="1745665" cy="8354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24351" y="357449"/>
            <a:ext cx="1587728" cy="75230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4680" y="6048462"/>
            <a:ext cx="748728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PRINCIPI </a:t>
            </a:r>
            <a:r>
              <a:rPr sz="2800" b="1" u="heavy" spc="-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ISPIRATORI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PROGETTO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DI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800" b="1" u="heavy" spc="-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VITA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0" y="1000108"/>
            <a:ext cx="8191502" cy="49910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it-IT" dirty="0" smtClean="0">
                <a:solidFill>
                  <a:srgbClr val="92D050"/>
                </a:solidFill>
              </a:rPr>
              <a:t>L</a:t>
            </a:r>
            <a:endParaRPr>
              <a:solidFill>
                <a:srgbClr val="92D050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8667" y="1790700"/>
            <a:ext cx="2362200" cy="0"/>
          </a:xfrm>
          <a:custGeom>
            <a:avLst/>
            <a:gdLst/>
            <a:ahLst/>
            <a:cxnLst/>
            <a:rect l="l" t="t" r="r" b="b"/>
            <a:pathLst>
              <a:path w="2362200">
                <a:moveTo>
                  <a:pt x="0" y="0"/>
                </a:moveTo>
                <a:lnTo>
                  <a:pt x="2362198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32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228600" y="0"/>
                </a:moveTo>
                <a:lnTo>
                  <a:pt x="0" y="114300"/>
                </a:lnTo>
                <a:lnTo>
                  <a:pt x="228600" y="228600"/>
                </a:lnTo>
                <a:lnTo>
                  <a:pt x="228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18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0" y="0"/>
                </a:moveTo>
                <a:lnTo>
                  <a:pt x="0" y="228600"/>
                </a:lnTo>
                <a:lnTo>
                  <a:pt x="228600" y="1143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08674" y="2520790"/>
            <a:ext cx="409575" cy="292735"/>
          </a:xfrm>
          <a:custGeom>
            <a:avLst/>
            <a:gdLst/>
            <a:ahLst/>
            <a:cxnLst/>
            <a:rect l="l" t="t" r="r" b="b"/>
            <a:pathLst>
              <a:path w="409575" h="292735">
                <a:moveTo>
                  <a:pt x="0" y="0"/>
                </a:moveTo>
                <a:lnTo>
                  <a:pt x="409387" y="292419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46667" y="2476500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0" y="0"/>
                </a:moveTo>
                <a:lnTo>
                  <a:pt x="119583" y="225882"/>
                </a:lnTo>
                <a:lnTo>
                  <a:pt x="252450" y="39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27604" y="2631617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132867" y="0"/>
                </a:moveTo>
                <a:lnTo>
                  <a:pt x="0" y="186016"/>
                </a:lnTo>
                <a:lnTo>
                  <a:pt x="252463" y="225882"/>
                </a:lnTo>
                <a:lnTo>
                  <a:pt x="132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43494" y="1670859"/>
            <a:ext cx="1724888" cy="324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86578" y="1357298"/>
            <a:ext cx="947651" cy="2493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15074" y="1857364"/>
            <a:ext cx="1928558" cy="2535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54679" y="2967643"/>
            <a:ext cx="2809697" cy="3241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6294" y="4721626"/>
            <a:ext cx="2734881" cy="2493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1767" y="5104020"/>
            <a:ext cx="2427312" cy="2535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462" y="4686300"/>
            <a:ext cx="2724447" cy="2439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9507" y="5070970"/>
            <a:ext cx="2418236" cy="2439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72937" y="4642657"/>
            <a:ext cx="2107272" cy="3574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44095" y="5178826"/>
            <a:ext cx="2369121" cy="38654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50728" y="4610100"/>
            <a:ext cx="2098505" cy="34684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23267" y="5145773"/>
            <a:ext cx="2362199" cy="3787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5569" y="853338"/>
            <a:ext cx="62153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QUALITA’ </a:t>
            </a:r>
            <a:r>
              <a:rPr sz="4400" dirty="0">
                <a:solidFill>
                  <a:srgbClr val="112455"/>
                </a:solidFill>
                <a:latin typeface="Times New Roman"/>
                <a:cs typeface="Times New Roman"/>
              </a:rPr>
              <a:t>DELLA</a:t>
            </a:r>
            <a:r>
              <a:rPr sz="4400" spc="-640" dirty="0">
                <a:solidFill>
                  <a:srgbClr val="112455"/>
                </a:solidFill>
                <a:latin typeface="Times New Roman"/>
                <a:cs typeface="Times New Roman"/>
              </a:rPr>
              <a:t> </a:t>
            </a: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VITA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4072" y="3287686"/>
            <a:ext cx="8437422" cy="1492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8105" y="3312617"/>
            <a:ext cx="8150631" cy="14422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7158" y="3786190"/>
            <a:ext cx="8423275" cy="1475105"/>
          </a:xfrm>
          <a:prstGeom prst="rect">
            <a:avLst/>
          </a:prstGeom>
          <a:solidFill>
            <a:srgbClr val="D4FDD5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247015">
              <a:lnSpc>
                <a:spcPct val="98800"/>
              </a:lnSpc>
              <a:spcBef>
                <a:spcPts val="385"/>
              </a:spcBef>
            </a:pPr>
            <a:r>
              <a:rPr sz="1800" b="1" dirty="0">
                <a:latin typeface="Times New Roman"/>
                <a:cs typeface="Times New Roman"/>
              </a:rPr>
              <a:t>IL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MIGLIORAMENTO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QUALITA’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3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VITA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CONSIDERABILE  COME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MISURA </a:t>
            </a:r>
            <a:r>
              <a:rPr sz="1800" b="1" spc="-15" dirty="0">
                <a:latin typeface="Times New Roman"/>
                <a:cs typeface="Times New Roman"/>
              </a:rPr>
              <a:t>FONDAMENTALE DELL’EFFICACIA </a:t>
            </a:r>
            <a:r>
              <a:rPr sz="1800" b="1" dirty="0">
                <a:latin typeface="Times New Roman"/>
                <a:cs typeface="Times New Roman"/>
              </a:rPr>
              <a:t>DEI</a:t>
            </a:r>
            <a:r>
              <a:rPr sz="1800" b="1" spc="-25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PROGRAMMI  </a:t>
            </a:r>
            <a:r>
              <a:rPr sz="1800" b="1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RIABILITAZIONE </a:t>
            </a:r>
            <a:r>
              <a:rPr sz="1800" b="1" dirty="0">
                <a:latin typeface="Times New Roman"/>
                <a:cs typeface="Times New Roman"/>
              </a:rPr>
              <a:t>E DI </a:t>
            </a:r>
            <a:r>
              <a:rPr sz="1800" b="1" spc="-5" dirty="0">
                <a:latin typeface="Times New Roman"/>
                <a:cs typeface="Times New Roman"/>
              </a:rPr>
              <a:t>SVILUPPO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COME </a:t>
            </a:r>
            <a:r>
              <a:rPr sz="1800" b="1" spc="-20" dirty="0">
                <a:latin typeface="Times New Roman"/>
                <a:cs typeface="Times New Roman"/>
              </a:rPr>
              <a:t>INDICATORE </a:t>
            </a:r>
            <a:r>
              <a:rPr sz="1800" b="1" dirty="0">
                <a:latin typeface="Times New Roman"/>
                <a:cs typeface="Times New Roman"/>
              </a:rPr>
              <a:t>DEL </a:t>
            </a:r>
            <a:r>
              <a:rPr sz="1800" b="1" spc="-5" dirty="0">
                <a:latin typeface="Times New Roman"/>
                <a:cs typeface="Times New Roman"/>
              </a:rPr>
              <a:t>GRADO  </a:t>
            </a:r>
            <a:r>
              <a:rPr sz="1800" b="1" dirty="0">
                <a:latin typeface="Times New Roman"/>
                <a:cs typeface="Times New Roman"/>
              </a:rPr>
              <a:t>DI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ADATTAMENTO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DELLE </a:t>
            </a:r>
            <a:r>
              <a:rPr sz="1800" b="1" spc="-5" dirty="0">
                <a:latin typeface="Times New Roman"/>
                <a:cs typeface="Times New Roman"/>
              </a:rPr>
              <a:t>PERSONE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LORO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AMBIENTE.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4072" y="4887881"/>
            <a:ext cx="8512225" cy="14921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8105" y="4912817"/>
            <a:ext cx="8163102" cy="14422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8887" y="1687487"/>
            <a:ext cx="8408327" cy="1492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7076" y="1712417"/>
            <a:ext cx="8212975" cy="14422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0999" y="1772818"/>
            <a:ext cx="8391525" cy="1475105"/>
          </a:xfrm>
          <a:prstGeom prst="rect">
            <a:avLst/>
          </a:prstGeom>
          <a:solidFill>
            <a:srgbClr val="E4E4E4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147955">
              <a:lnSpc>
                <a:spcPct val="98800"/>
              </a:lnSpc>
              <a:spcBef>
                <a:spcPts val="385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DEFINIZIONE</a:t>
            </a:r>
            <a:r>
              <a:rPr sz="1800" b="1" spc="-5" dirty="0">
                <a:latin typeface="Times New Roman"/>
                <a:cs typeface="Times New Roman"/>
              </a:rPr>
              <a:t>: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LA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“QUALITA’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DELLA </a:t>
            </a:r>
            <a:r>
              <a:rPr sz="1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VITA”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VIENE </a:t>
            </a:r>
            <a:r>
              <a:rPr sz="1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RIFERITA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AL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GRADO 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AUTONOMIA, REALIZZAZIONE PERSONALE,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 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INTEGRAZIONE  SOCIALE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DI UNA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PERSONA</a:t>
            </a:r>
            <a:r>
              <a:rPr sz="1800" b="1" spc="-5" dirty="0">
                <a:latin typeface="Times New Roman"/>
                <a:cs typeface="Times New Roman"/>
              </a:rPr>
              <a:t>,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COME</a:t>
            </a:r>
            <a:r>
              <a:rPr sz="1800" b="1" dirty="0">
                <a:latin typeface="Times New Roman"/>
                <a:cs typeface="Times New Roman"/>
              </a:rPr>
              <a:t> SI </a:t>
            </a:r>
            <a:r>
              <a:rPr sz="1800" b="1" spc="-5" dirty="0">
                <a:latin typeface="Times New Roman"/>
                <a:cs typeface="Times New Roman"/>
              </a:rPr>
              <a:t>PUO’</a:t>
            </a:r>
            <a:r>
              <a:rPr sz="1800" b="1" spc="-1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DEDURRE SIA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RESOCONTI  SOGGETTIVI </a:t>
            </a:r>
            <a:r>
              <a:rPr sz="1800" b="1" dirty="0">
                <a:latin typeface="Times New Roman"/>
                <a:cs typeface="Times New Roman"/>
              </a:rPr>
              <a:t>DELLA STESSA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29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VALUTAZIONI </a:t>
            </a:r>
            <a:r>
              <a:rPr sz="1800" b="1" spc="-5" dirty="0">
                <a:latin typeface="Times New Roman"/>
                <a:cs typeface="Times New Roman"/>
              </a:rPr>
              <a:t>OGGETTIVE.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95500" y="340969"/>
            <a:ext cx="4248150" cy="732155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240"/>
              </a:spcBef>
            </a:pPr>
            <a:r>
              <a:rPr sz="4400" spc="-5" dirty="0">
                <a:solidFill>
                  <a:srgbClr val="000066"/>
                </a:solidFill>
              </a:rPr>
              <a:t>CICLI di</a:t>
            </a:r>
            <a:r>
              <a:rPr sz="4400" spc="-40" dirty="0">
                <a:solidFill>
                  <a:srgbClr val="000066"/>
                </a:solidFill>
              </a:rPr>
              <a:t> </a:t>
            </a:r>
            <a:r>
              <a:rPr sz="4400" spc="-85" dirty="0">
                <a:solidFill>
                  <a:srgbClr val="000066"/>
                </a:solidFill>
              </a:rPr>
              <a:t>VITA</a:t>
            </a:r>
            <a:endParaRPr sz="4400"/>
          </a:p>
        </p:txBody>
      </p:sp>
      <p:sp>
        <p:nvSpPr>
          <p:cNvPr id="7" name="object 7"/>
          <p:cNvSpPr/>
          <p:nvPr/>
        </p:nvSpPr>
        <p:spPr>
          <a:xfrm>
            <a:off x="755649" y="3124200"/>
            <a:ext cx="7562850" cy="0"/>
          </a:xfrm>
          <a:custGeom>
            <a:avLst/>
            <a:gdLst/>
            <a:ahLst/>
            <a:cxnLst/>
            <a:rect l="l" t="t" r="r" b="b"/>
            <a:pathLst>
              <a:path w="7562850">
                <a:moveTo>
                  <a:pt x="0" y="0"/>
                </a:moveTo>
                <a:lnTo>
                  <a:pt x="7562844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204200" y="3038475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89449" y="2133600"/>
            <a:ext cx="0" cy="1828800"/>
          </a:xfrm>
          <a:custGeom>
            <a:avLst/>
            <a:gdLst/>
            <a:ahLst/>
            <a:cxnLst/>
            <a:rect l="l" t="t" r="r" b="b"/>
            <a:pathLst>
              <a:path h="1828800">
                <a:moveTo>
                  <a:pt x="0" y="0"/>
                </a:moveTo>
                <a:lnTo>
                  <a:pt x="1" y="1828798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55850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0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70649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1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28662" y="2357430"/>
            <a:ext cx="1287464" cy="503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71736" y="2428868"/>
            <a:ext cx="16338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Adolescenza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6314" y="2357430"/>
            <a:ext cx="3364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3264" algn="l"/>
              </a:tabLst>
            </a:pPr>
            <a:r>
              <a:rPr sz="2400" b="1" dirty="0">
                <a:solidFill>
                  <a:srgbClr val="663300"/>
                </a:solidFill>
                <a:latin typeface="Times New Roman"/>
                <a:cs typeface="Times New Roman"/>
              </a:rPr>
              <a:t>Età</a:t>
            </a:r>
            <a:r>
              <a:rPr sz="2400" b="1" spc="-13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663300"/>
                </a:solidFill>
                <a:latin typeface="Times New Roman"/>
                <a:cs typeface="Times New Roman"/>
              </a:rPr>
              <a:t>Adulta	</a:t>
            </a:r>
            <a:r>
              <a:rPr sz="2400" b="1" spc="-30" dirty="0">
                <a:solidFill>
                  <a:srgbClr val="663300"/>
                </a:solidFill>
                <a:latin typeface="Times New Roman"/>
                <a:cs typeface="Times New Roman"/>
              </a:rPr>
              <a:t>Vecchiaia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0100" y="3500438"/>
            <a:ext cx="3192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Fascia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recupero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funzioni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34000" y="3276600"/>
            <a:ext cx="272034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69850" marR="5080" indent="-57150">
              <a:lnSpc>
                <a:spcPts val="2100"/>
              </a:lnSpc>
              <a:spcBef>
                <a:spcPts val="219"/>
              </a:spcBef>
            </a:pPr>
            <a:r>
              <a:rPr dirty="0"/>
              <a:t>Fascia di mantenimento e  di riabilitazione preventiva</a:t>
            </a:r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11187" y="1412875"/>
            <a:ext cx="8069580" cy="40640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60"/>
              </a:spcBef>
            </a:pP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OGNI CICLO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2000" b="1" spc="-40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2000" b="1" spc="-15" dirty="0">
                <a:solidFill>
                  <a:srgbClr val="000066"/>
                </a:solidFill>
                <a:latin typeface="Arial"/>
                <a:cs typeface="Arial"/>
              </a:rPr>
              <a:t>CARATTERIZZA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PER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SPECIFICI</a:t>
            </a:r>
            <a:r>
              <a:rPr sz="2000" b="1" spc="-12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BISOGNI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6412" y="4219575"/>
            <a:ext cx="8296275" cy="92583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281940" marR="267335" indent="330200">
              <a:lnSpc>
                <a:spcPts val="2100"/>
              </a:lnSpc>
              <a:spcBef>
                <a:spcPts val="480"/>
              </a:spcBef>
            </a:pPr>
            <a:r>
              <a:rPr sz="1800" b="1" dirty="0">
                <a:latin typeface="Arial"/>
                <a:cs typeface="Arial"/>
              </a:rPr>
              <a:t>I </a:t>
            </a:r>
            <a:r>
              <a:rPr sz="1800" b="1" spc="-5" dirty="0">
                <a:latin typeface="Arial"/>
                <a:cs typeface="Arial"/>
              </a:rPr>
              <a:t>BISOGNI DEVONO </a:t>
            </a:r>
            <a:r>
              <a:rPr sz="1800" b="1" dirty="0">
                <a:latin typeface="Arial"/>
                <a:cs typeface="Arial"/>
              </a:rPr>
              <a:t>PREVEDERE </a:t>
            </a:r>
            <a:r>
              <a:rPr sz="1800" b="1" spc="-5" dirty="0">
                <a:latin typeface="Arial"/>
                <a:cs typeface="Arial"/>
              </a:rPr>
              <a:t>DELLE RISPOSTE </a:t>
            </a:r>
            <a:r>
              <a:rPr sz="1800" b="1" dirty="0">
                <a:latin typeface="Arial"/>
                <a:cs typeface="Arial"/>
              </a:rPr>
              <a:t>CHE </a:t>
            </a:r>
            <a:r>
              <a:rPr sz="1800" b="1" spc="-30" dirty="0">
                <a:latin typeface="Arial"/>
                <a:cs typeface="Arial"/>
              </a:rPr>
              <a:t>VANNO  </a:t>
            </a:r>
            <a:r>
              <a:rPr sz="1800" b="1" dirty="0">
                <a:latin typeface="Arial"/>
                <a:cs typeface="Arial"/>
              </a:rPr>
              <a:t>DAL </a:t>
            </a:r>
            <a:r>
              <a:rPr sz="1800" b="1" spc="-5" dirty="0">
                <a:latin typeface="Arial"/>
                <a:cs typeface="Arial"/>
              </a:rPr>
              <a:t>MASSIMO SFORZO </a:t>
            </a:r>
            <a:r>
              <a:rPr sz="1800" b="1" dirty="0">
                <a:latin typeface="Arial"/>
                <a:cs typeface="Arial"/>
              </a:rPr>
              <a:t>PER RECUPERARE O </a:t>
            </a:r>
            <a:r>
              <a:rPr sz="1800" b="1" spc="-15" dirty="0">
                <a:latin typeface="Arial"/>
                <a:cs typeface="Arial"/>
              </a:rPr>
              <a:t>SVILUPPARE </a:t>
            </a:r>
            <a:r>
              <a:rPr sz="1800" b="1" spc="-5" dirty="0">
                <a:latin typeface="Arial"/>
                <a:cs typeface="Arial"/>
              </a:rPr>
              <a:t>TUTTE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LE</a:t>
            </a:r>
            <a:endParaRPr sz="1800">
              <a:latin typeface="Arial"/>
              <a:cs typeface="Arial"/>
            </a:endParaRPr>
          </a:p>
          <a:p>
            <a:pPr marL="104139">
              <a:lnSpc>
                <a:spcPts val="2140"/>
              </a:lnSpc>
            </a:pPr>
            <a:r>
              <a:rPr sz="1800" b="1" spc="-5" dirty="0">
                <a:latin typeface="Arial"/>
                <a:cs typeface="Arial"/>
              </a:rPr>
              <a:t>FUNZIONI </a:t>
            </a:r>
            <a:r>
              <a:rPr sz="1800" b="1" dirty="0">
                <a:latin typeface="Arial"/>
                <a:cs typeface="Arial"/>
              </a:rPr>
              <a:t>AD UN </a:t>
            </a:r>
            <a:r>
              <a:rPr sz="1800" b="1" spc="-5" dirty="0">
                <a:latin typeface="Arial"/>
                <a:cs typeface="Arial"/>
              </a:rPr>
              <a:t>GRADUALE PROCESSO </a:t>
            </a:r>
            <a:r>
              <a:rPr sz="1800" b="1" dirty="0">
                <a:latin typeface="Arial"/>
                <a:cs typeface="Arial"/>
              </a:rPr>
              <a:t>DI </a:t>
            </a:r>
            <a:r>
              <a:rPr sz="1800" b="1" spc="-5" dirty="0">
                <a:latin typeface="Arial"/>
                <a:cs typeface="Arial"/>
              </a:rPr>
              <a:t>MANTENIMENTO </a:t>
            </a:r>
            <a:r>
              <a:rPr sz="1800" b="1" dirty="0">
                <a:latin typeface="Arial"/>
                <a:cs typeface="Arial"/>
              </a:rPr>
              <a:t>DI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QUESTE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7349" y="5443537"/>
            <a:ext cx="8677275" cy="925830"/>
          </a:xfrm>
          <a:prstGeom prst="rect">
            <a:avLst/>
          </a:prstGeom>
          <a:solidFill>
            <a:srgbClr val="FFFB00"/>
          </a:solidFill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129539" marR="123189" algn="ctr">
              <a:lnSpc>
                <a:spcPts val="2100"/>
              </a:lnSpc>
              <a:spcBef>
                <a:spcPts val="480"/>
              </a:spcBef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IN RELAZIONE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AL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CICLO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1800" b="1" spc="-35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20" dirty="0">
                <a:solidFill>
                  <a:srgbClr val="000066"/>
                </a:solidFill>
                <a:latin typeface="Arial"/>
                <a:cs typeface="Arial"/>
              </a:rPr>
              <a:t>SVILUPPA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UN </a:t>
            </a:r>
            <a:r>
              <a:rPr sz="1800" b="1" spc="-10" dirty="0">
                <a:solidFill>
                  <a:srgbClr val="000066"/>
                </a:solidFill>
                <a:latin typeface="Arial"/>
                <a:cs typeface="Arial"/>
              </a:rPr>
              <a:t>“PROGETTO</a:t>
            </a:r>
            <a:r>
              <a:rPr sz="1800" b="1" spc="-16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GENERALE”  IN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CUI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VENGONO 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EVIDENZIATE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LE </a:t>
            </a:r>
            <a:r>
              <a:rPr sz="1800" b="1" spc="-30" dirty="0">
                <a:solidFill>
                  <a:srgbClr val="000066"/>
                </a:solidFill>
                <a:latin typeface="Arial"/>
                <a:cs typeface="Arial"/>
              </a:rPr>
              <a:t>“FINALITA’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GLOBALI”,</a:t>
            </a:r>
            <a:r>
              <a:rPr sz="1800" b="1" spc="-4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DALLE</a:t>
            </a:r>
            <a:endParaRPr sz="1800">
              <a:latin typeface="Arial"/>
              <a:cs typeface="Arial"/>
            </a:endParaRPr>
          </a:p>
          <a:p>
            <a:pPr marL="52069" algn="ctr">
              <a:lnSpc>
                <a:spcPts val="2140"/>
              </a:lnSpc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QUALI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IDENTIFICANO GLI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OBIETTIVI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3870</Words>
  <Application>Microsoft Office PowerPoint</Application>
  <PresentationFormat>Presentazione su schermo (4:3)</PresentationFormat>
  <Paragraphs>469</Paragraphs>
  <Slides>52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52</vt:i4>
      </vt:variant>
    </vt:vector>
  </HeadingPairs>
  <TitlesOfParts>
    <vt:vector size="53" baseType="lpstr">
      <vt:lpstr>Tema di Office</vt:lpstr>
      <vt:lpstr>Diapositiva 1</vt:lpstr>
      <vt:lpstr>Diapositiva 2</vt:lpstr>
      <vt:lpstr>MODELLI</vt:lpstr>
      <vt:lpstr>Modello dell’ integrazione</vt:lpstr>
      <vt:lpstr>E’ negli anni ‘90 che finalmente l’approccio alla disabilità si trasforma  nell’approccio alla persona disabile e viene a nascere il concetto di presa in carico  globale e di Progetto di Vita.  La presa in  carico della persona disabile  avviene attraverso l’elaborazione di un piano  d’intervento e la stesura di un progetto vita,  che accompagna la persona in tutte le fasi  della sua vita, articolando una serie di  risposte ai diversi bisogni. </vt:lpstr>
      <vt:lpstr>Diapositiva 6</vt:lpstr>
      <vt:lpstr>Diapositiva 7</vt:lpstr>
      <vt:lpstr>QUALITA’ DELLA VITA</vt:lpstr>
      <vt:lpstr>CICLI di VITA</vt:lpstr>
      <vt:lpstr>Diapositiva 10</vt:lpstr>
      <vt:lpstr>LOGICA DI INTERVENTO ECOSISTEMICA</vt:lpstr>
      <vt:lpstr>Diapositiva 12</vt:lpstr>
      <vt:lpstr>PROGETTO DI VITA</vt:lpstr>
      <vt:lpstr>Variabili, oggettive e soggettive, che ruotano attorno alla persona con disabilità:</vt:lpstr>
      <vt:lpstr>Progetto personale</vt:lpstr>
      <vt:lpstr>Errori da evitare</vt:lpstr>
      <vt:lpstr>Errori da evitare</vt:lpstr>
      <vt:lpstr>Progetto di vita</vt:lpstr>
      <vt:lpstr>Diapositiva 19</vt:lpstr>
      <vt:lpstr>IL PROGETTO DI VITA DAL PUNTO DI VISTA TECNICO-DIDATTICO 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Attività e Partecipazione</vt:lpstr>
      <vt:lpstr>PEI – PROGETTO DI VITA MODELLO ICF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Qualità della vita e P.I.</vt:lpstr>
      <vt:lpstr>Qualità della vita e P.I.</vt:lpstr>
      <vt:lpstr>Qualità della vita e P.I.</vt:lpstr>
      <vt:lpstr>IL PROGETTO DI VITA DAL PUNTO DI VISTA PSICOLOGICO </vt:lpstr>
      <vt:lpstr>Adultità</vt:lpstr>
      <vt:lpstr>IL PROGETTO DI VITA DAL PUNTO DI VISTA PSICOLOGICO </vt:lpstr>
      <vt:lpstr>IL PROGETTO DI VITA DAL PUNTO DI VISTA PSICOLOGICO</vt:lpstr>
      <vt:lpstr>IL PROGETTO DI VITA DAL PUNTO DI VISTA PSICOLOGICO </vt:lpstr>
      <vt:lpstr>IL PROGETTO DI VITA DAL PUNTO DI VISTA PSICOLOGICO </vt:lpstr>
      <vt:lpstr>Identità globale</vt:lpstr>
      <vt:lpstr>IL PROGETTO DI VITA DAL PUNTO DI VISTA PSICOLOGICO </vt:lpstr>
      <vt:lpstr>IL PROGETTO DI VITA DAL PUNTO DI VISTA PSICOLOGICO</vt:lpstr>
      <vt:lpstr>IL PROGETTO DI VITA DAL PUNTO DI VISTA PSICOLOGICO</vt:lpstr>
      <vt:lpstr>IL PROGETTO DI VITA DAL PUNTO DI VISTA PSICOLOGICO MODELLO ICF – Fattori personali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Diapositiva 49</vt:lpstr>
      <vt:lpstr>Diapositiva 50</vt:lpstr>
      <vt:lpstr>Diapositiva 51</vt:lpstr>
      <vt:lpstr>IL PROGETTO DI VITA  E LE ALLEANZE: UN’AZIONE COLLETTIVA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Giancarlo</dc:creator>
  <cp:lastModifiedBy>Giancarlo</cp:lastModifiedBy>
  <cp:revision>31</cp:revision>
  <dcterms:created xsi:type="dcterms:W3CDTF">2019-08-21T14:28:18Z</dcterms:created>
  <dcterms:modified xsi:type="dcterms:W3CDTF">2019-11-28T09:38:35Z</dcterms:modified>
</cp:coreProperties>
</file>