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90" r:id="rId3"/>
    <p:sldId id="293" r:id="rId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E7563-48F1-45D9-A6B8-896D98ABB4FB}" type="datetimeFigureOut">
              <a:rPr lang="it-IT" smtClean="0"/>
              <a:pPr/>
              <a:t>19/09/2019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98DDF-79E2-4756-AA8E-95177D6717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E7563-48F1-45D9-A6B8-896D98ABB4FB}" type="datetimeFigureOut">
              <a:rPr lang="it-IT" smtClean="0"/>
              <a:pPr/>
              <a:t>19/09/2019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98DDF-79E2-4756-AA8E-95177D6717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E7563-48F1-45D9-A6B8-896D98ABB4FB}" type="datetimeFigureOut">
              <a:rPr lang="it-IT" smtClean="0"/>
              <a:pPr/>
              <a:t>19/09/2019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98DDF-79E2-4756-AA8E-95177D6717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E7563-48F1-45D9-A6B8-896D98ABB4FB}" type="datetimeFigureOut">
              <a:rPr lang="it-IT" smtClean="0"/>
              <a:pPr/>
              <a:t>19/09/2019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98DDF-79E2-4756-AA8E-95177D6717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E7563-48F1-45D9-A6B8-896D98ABB4FB}" type="datetimeFigureOut">
              <a:rPr lang="it-IT" smtClean="0"/>
              <a:pPr/>
              <a:t>19/09/2019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98DDF-79E2-4756-AA8E-95177D6717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E7563-48F1-45D9-A6B8-896D98ABB4FB}" type="datetimeFigureOut">
              <a:rPr lang="it-IT" smtClean="0"/>
              <a:pPr/>
              <a:t>19/09/2019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98DDF-79E2-4756-AA8E-95177D6717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E7563-48F1-45D9-A6B8-896D98ABB4FB}" type="datetimeFigureOut">
              <a:rPr lang="it-IT" smtClean="0"/>
              <a:pPr/>
              <a:t>19/09/2019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98DDF-79E2-4756-AA8E-95177D6717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E7563-48F1-45D9-A6B8-896D98ABB4FB}" type="datetimeFigureOut">
              <a:rPr lang="it-IT" smtClean="0"/>
              <a:pPr/>
              <a:t>19/09/2019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98DDF-79E2-4756-AA8E-95177D6717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E7563-48F1-45D9-A6B8-896D98ABB4FB}" type="datetimeFigureOut">
              <a:rPr lang="it-IT" smtClean="0"/>
              <a:pPr/>
              <a:t>19/09/2019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98DDF-79E2-4756-AA8E-95177D6717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E7563-48F1-45D9-A6B8-896D98ABB4FB}" type="datetimeFigureOut">
              <a:rPr lang="it-IT" smtClean="0"/>
              <a:pPr/>
              <a:t>19/09/2019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98DDF-79E2-4756-AA8E-95177D6717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E7563-48F1-45D9-A6B8-896D98ABB4FB}" type="datetimeFigureOut">
              <a:rPr lang="it-IT" smtClean="0"/>
              <a:pPr/>
              <a:t>19/09/2019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98DDF-79E2-4756-AA8E-95177D6717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FE7563-48F1-45D9-A6B8-896D98ABB4FB}" type="datetimeFigureOut">
              <a:rPr lang="it-IT" smtClean="0"/>
              <a:pPr/>
              <a:t>19/09/2019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98DDF-79E2-4756-AA8E-95177D671701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1"/>
            <a:ext cx="7772400" cy="692696"/>
          </a:xfrm>
        </p:spPr>
        <p:txBody>
          <a:bodyPr>
            <a:normAutofit fontScale="90000"/>
          </a:bodyPr>
          <a:lstStyle/>
          <a:p>
            <a:r>
              <a:rPr lang="it-IT" sz="2000" dirty="0" smtClean="0"/>
              <a:t>Compiti autentici – scuola  </a:t>
            </a:r>
            <a:r>
              <a:rPr lang="it-IT" sz="2000" dirty="0"/>
              <a:t>primaria scuola la secondaria di </a:t>
            </a:r>
            <a:r>
              <a:rPr lang="it-IT" sz="2000" dirty="0" smtClean="0"/>
              <a:t>secondo </a:t>
            </a:r>
            <a:r>
              <a:rPr lang="it-IT" sz="2000" dirty="0"/>
              <a:t>grado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9512" y="692696"/>
            <a:ext cx="8712968" cy="5832648"/>
          </a:xfrm>
        </p:spPr>
        <p:txBody>
          <a:bodyPr/>
          <a:lstStyle/>
          <a:p>
            <a:endParaRPr lang="it-IT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79512" y="620690"/>
          <a:ext cx="8784976" cy="6643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/>
                <a:gridCol w="6480720"/>
              </a:tblGrid>
              <a:tr h="360038">
                <a:tc>
                  <a:txBody>
                    <a:bodyPr/>
                    <a:lstStyle/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Traguardo</a:t>
                      </a:r>
                      <a:r>
                        <a:rPr lang="it-IT" sz="1600" spc="-6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6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competenza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42545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Produrre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testi </a:t>
                      </a:r>
                      <a:r>
                        <a:rPr lang="it-IT" sz="1600" spc="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 </a:t>
                      </a:r>
                      <a:r>
                        <a:rPr lang="it-IT" sz="1600" spc="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vario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5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tipo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in </a:t>
                      </a:r>
                      <a:r>
                        <a:rPr lang="it-IT" sz="1600" spc="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relazione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ai </a:t>
                      </a:r>
                      <a:r>
                        <a:rPr lang="it-IT" sz="1600" spc="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differenti </a:t>
                      </a:r>
                      <a:r>
                        <a:rPr lang="it-IT" sz="1600" spc="6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scopi </a:t>
                      </a:r>
                      <a:r>
                        <a:rPr lang="it-IT" sz="1600" spc="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comunicativi </a:t>
                      </a:r>
                      <a:r>
                        <a:rPr lang="it-IT" sz="1600" spc="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(Asse</a:t>
                      </a:r>
                      <a:r>
                        <a:rPr lang="it-IT" sz="1600" spc="41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linguaggi).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336036">
                <a:tc>
                  <a:txBody>
                    <a:bodyPr/>
                    <a:lstStyle/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Livello</a:t>
                      </a:r>
                      <a:r>
                        <a:rPr lang="it-IT" sz="1600" spc="-3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classe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Fine</a:t>
                      </a:r>
                      <a:r>
                        <a:rPr lang="it-IT" sz="1600" spc="-3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biennio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scuola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secondaria</a:t>
                      </a:r>
                      <a:r>
                        <a:rPr lang="it-IT" sz="1600" spc="-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secondo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grado</a:t>
                      </a: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2952328">
                <a:tc>
                  <a:txBody>
                    <a:bodyPr/>
                    <a:lstStyle/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Compito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it-IT" sz="16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Presentare una relazione al consiglio di classe in cui l’allievo chiede di essere inserito nella struttura prescelta per il tirocinio.</a:t>
                      </a:r>
                    </a:p>
                    <a:p>
                      <a:r>
                        <a:rPr lang="it-IT" sz="16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La relazione </a:t>
                      </a:r>
                      <a:r>
                        <a:rPr lang="it-IT" sz="1600" kern="1200" dirty="0" err="1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dev</a:t>
                      </a:r>
                      <a:r>
                        <a:rPr lang="it-IT" sz="16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’essere elaborata  secondo il seguente schema: </a:t>
                      </a:r>
                    </a:p>
                    <a:p>
                      <a:pPr lvl="0"/>
                      <a:r>
                        <a:rPr lang="it-IT" sz="16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Descrizione della struttura ( tipologia di struttura, ubicazione,  target, prodotti e  servizi erogati). </a:t>
                      </a:r>
                    </a:p>
                    <a:p>
                      <a:pPr lvl="0"/>
                      <a:r>
                        <a:rPr lang="it-IT" sz="16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Collegamenti  con il percorso didattico (specificare quali competenze e  quali aspetti del proprio percorso formativo si possono collegare all’esperienza di tirocinio nella struttura prescelta) </a:t>
                      </a:r>
                    </a:p>
                    <a:p>
                      <a:pPr lvl="0"/>
                      <a:r>
                        <a:rPr lang="it-IT" sz="16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Specificazione delle  ragioni personali (attitudini, interessi, esperienze precedenti, …)  che giustificano la scelta della struttura. </a:t>
                      </a:r>
                    </a:p>
                    <a:p>
                      <a:r>
                        <a:rPr lang="it-IT" sz="16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/>
                </a:tc>
              </a:tr>
              <a:tr h="864096">
                <a:tc>
                  <a:txBody>
                    <a:bodyPr/>
                    <a:lstStyle/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Prodotto</a:t>
                      </a:r>
                      <a:r>
                        <a:rPr lang="it-IT" sz="1600" spc="-6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atteso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50800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Relazione</a:t>
                      </a:r>
                      <a:r>
                        <a:rPr lang="it-IT" sz="1600" spc="2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che</a:t>
                      </a:r>
                      <a:r>
                        <a:rPr lang="it-IT" sz="1600" baseline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rispetti i vincoli preposti:</a:t>
                      </a:r>
                    </a:p>
                    <a:p>
                      <a:pPr marL="66040" marR="50800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24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struttura predefinita</a:t>
                      </a:r>
                    </a:p>
                    <a:p>
                      <a:pPr marL="66040" marR="50800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Formattazione concordata:</a:t>
                      </a:r>
                      <a:r>
                        <a:rPr lang="it-IT" sz="1600" spc="24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endParaRPr lang="it-IT" sz="1600" spc="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66040" marR="50800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Giustificazione</a:t>
                      </a:r>
                      <a:r>
                        <a:rPr lang="it-IT" sz="1600" spc="0" baseline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della scelta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629538">
                <a:tc>
                  <a:txBody>
                    <a:bodyPr/>
                    <a:lstStyle/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Risorse</a:t>
                      </a:r>
                      <a:r>
                        <a:rPr lang="it-IT" sz="1600" spc="-55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-45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disposizione</a:t>
                      </a:r>
                      <a:endParaRPr lang="it-IT" sz="160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4135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Aula</a:t>
                      </a:r>
                      <a:r>
                        <a:rPr lang="it-IT" sz="1600" spc="15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multimediale</a:t>
                      </a:r>
                      <a:r>
                        <a:rPr lang="it-IT" sz="1600" spc="17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eventuali</a:t>
                      </a:r>
                      <a:r>
                        <a:rPr lang="it-IT" sz="1600" spc="16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esperienze</a:t>
                      </a:r>
                      <a:r>
                        <a:rPr lang="it-IT" sz="1600" spc="17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formative</a:t>
                      </a:r>
                      <a:r>
                        <a:rPr lang="it-IT" sz="1600" spc="2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pregresse,</a:t>
                      </a:r>
                      <a:r>
                        <a:rPr lang="it-IT" sz="1600" spc="11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docente</a:t>
                      </a:r>
                      <a:r>
                        <a:rPr lang="it-IT" sz="1600" spc="16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tutor.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r>
                        <a:rPr lang="it-IT" dirty="0" smtClean="0"/>
                        <a:t>Fasi e tempi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1"/>
            <a:ext cx="7772400" cy="692696"/>
          </a:xfrm>
        </p:spPr>
        <p:txBody>
          <a:bodyPr>
            <a:normAutofit fontScale="90000"/>
          </a:bodyPr>
          <a:lstStyle/>
          <a:p>
            <a:r>
              <a:rPr lang="it-IT" sz="2000" dirty="0" smtClean="0"/>
              <a:t>Compiti autentici – scuola  </a:t>
            </a:r>
            <a:r>
              <a:rPr lang="it-IT" sz="2000" dirty="0"/>
              <a:t>primaria scuola la secondaria di </a:t>
            </a:r>
            <a:r>
              <a:rPr lang="it-IT" sz="2000" dirty="0" smtClean="0"/>
              <a:t>secondo </a:t>
            </a:r>
            <a:r>
              <a:rPr lang="it-IT" sz="2000" dirty="0"/>
              <a:t>grado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9512" y="692696"/>
            <a:ext cx="8712968" cy="5832648"/>
          </a:xfrm>
        </p:spPr>
        <p:txBody>
          <a:bodyPr/>
          <a:lstStyle/>
          <a:p>
            <a:endParaRPr lang="it-IT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79512" y="620690"/>
          <a:ext cx="8784976" cy="68373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6840760"/>
              </a:tblGrid>
              <a:tr h="960106">
                <a:tc>
                  <a:txBody>
                    <a:bodyPr/>
                    <a:lstStyle/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Traguardo</a:t>
                      </a:r>
                      <a:r>
                        <a:rPr lang="it-IT" sz="1600" spc="-6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6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competenza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Individuare</a:t>
                      </a:r>
                      <a:r>
                        <a:rPr lang="it-IT" sz="1600" spc="-4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strategie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appropriate</a:t>
                      </a:r>
                      <a:r>
                        <a:rPr lang="it-IT" sz="1600" spc="-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per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la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risoluzione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5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problemi</a:t>
                      </a:r>
                      <a:r>
                        <a:rPr lang="it-IT" sz="1600" spc="-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(Asse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matematico).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624068">
                <a:tc>
                  <a:txBody>
                    <a:bodyPr/>
                    <a:lstStyle/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Livello</a:t>
                      </a:r>
                      <a:r>
                        <a:rPr lang="it-IT" sz="1600" spc="-3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classe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5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Fine</a:t>
                      </a:r>
                      <a:r>
                        <a:rPr lang="it-IT" sz="1600" spc="-3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biennio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scuola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secondaria</a:t>
                      </a:r>
                      <a:r>
                        <a:rPr lang="it-IT" sz="1600" spc="-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secondo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grado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Compito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9215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La</a:t>
                      </a:r>
                      <a:r>
                        <a:rPr lang="it-IT" sz="1600" spc="17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17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scuola</a:t>
                      </a:r>
                      <a:r>
                        <a:rPr lang="it-IT" sz="1600" spc="170" baseline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deve</a:t>
                      </a:r>
                      <a:r>
                        <a:rPr lang="it-IT" sz="1600" spc="18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organizzare</a:t>
                      </a:r>
                      <a:r>
                        <a:rPr lang="it-IT" sz="1600" spc="18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il</a:t>
                      </a:r>
                      <a:r>
                        <a:rPr lang="it-IT" sz="1600" spc="19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viaggio</a:t>
                      </a:r>
                      <a:r>
                        <a:rPr lang="it-IT" sz="1600" spc="18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18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istruzione</a:t>
                      </a:r>
                      <a:r>
                        <a:rPr lang="it-IT" sz="1600" spc="19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175" baseline="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175" baseline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…</a:t>
                      </a:r>
                      <a:r>
                        <a:rPr lang="it-IT" sz="1600" spc="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.</a:t>
                      </a:r>
                      <a:r>
                        <a:rPr lang="it-IT" sz="1600" spc="17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Hai</a:t>
                      </a:r>
                      <a:r>
                        <a:rPr lang="it-IT" sz="1600" spc="19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3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disposizione</a:t>
                      </a:r>
                      <a:r>
                        <a:rPr lang="it-IT" sz="1600" spc="17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i</a:t>
                      </a:r>
                      <a:r>
                        <a:rPr lang="it-IT" sz="1600" spc="15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preventivi</a:t>
                      </a:r>
                      <a:r>
                        <a:rPr lang="it-IT" sz="1600" spc="15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delle</a:t>
                      </a:r>
                      <a:r>
                        <a:rPr lang="it-IT" sz="1600" spc="16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due</a:t>
                      </a:r>
                      <a:r>
                        <a:rPr lang="it-IT" sz="1600" spc="16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agenzie</a:t>
                      </a:r>
                      <a:r>
                        <a:rPr lang="it-IT" sz="1600" spc="17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alle</a:t>
                      </a:r>
                      <a:r>
                        <a:rPr lang="it-IT" sz="1600" spc="15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quali</a:t>
                      </a:r>
                      <a:r>
                        <a:rPr lang="it-IT" sz="1600" spc="15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solitamente</a:t>
                      </a:r>
                      <a:r>
                        <a:rPr lang="it-IT" sz="1600" spc="16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5" dirty="0">
                          <a:latin typeface="Arial Narrow" pitchFamily="34" charset="0"/>
                          <a:ea typeface="Times New Roman"/>
                          <a:cs typeface="Arial"/>
                        </a:rPr>
                        <a:t>si</a:t>
                      </a:r>
                      <a:r>
                        <a:rPr lang="it-IT" sz="1600" spc="15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appoggia</a:t>
                      </a:r>
                      <a:r>
                        <a:rPr lang="it-IT" sz="1600" spc="17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la</a:t>
                      </a:r>
                      <a:r>
                        <a:rPr lang="it-IT" sz="1600" spc="16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segreteria</a:t>
                      </a:r>
                      <a:r>
                        <a:rPr lang="it-IT" sz="1600" spc="19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della</a:t>
                      </a:r>
                      <a:r>
                        <a:rPr lang="it-IT" sz="1600" spc="19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scuola</a:t>
                      </a:r>
                      <a:r>
                        <a:rPr lang="it-IT" sz="1600" spc="20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oppure</a:t>
                      </a:r>
                      <a:r>
                        <a:rPr lang="it-IT" sz="1600" spc="20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puoi</a:t>
                      </a:r>
                      <a:r>
                        <a:rPr lang="it-IT" sz="1600" spc="19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scegliere</a:t>
                      </a:r>
                      <a:r>
                        <a:rPr lang="it-IT" sz="1600" spc="19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20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prenotare</a:t>
                      </a:r>
                      <a:r>
                        <a:rPr lang="it-IT" sz="1600" spc="20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direttamente</a:t>
                      </a:r>
                      <a:r>
                        <a:rPr lang="it-IT" sz="1600" spc="20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hotel</a:t>
                      </a:r>
                      <a:r>
                        <a:rPr lang="it-IT" sz="1600" spc="20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15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trasporto.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  <a:p>
                      <a:pPr marL="66040" marR="67310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Confronta</a:t>
                      </a:r>
                      <a:r>
                        <a:rPr lang="it-IT" sz="1600" spc="2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le</a:t>
                      </a:r>
                      <a:r>
                        <a:rPr lang="it-IT" sz="1600" spc="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varie</a:t>
                      </a:r>
                      <a:r>
                        <a:rPr lang="it-IT" sz="1600" spc="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opzioni</a:t>
                      </a:r>
                      <a:r>
                        <a:rPr lang="it-IT" sz="1600" spc="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scegli</a:t>
                      </a:r>
                      <a:r>
                        <a:rPr lang="it-IT" sz="1600" spc="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la</a:t>
                      </a:r>
                      <a:r>
                        <a:rPr lang="it-IT" sz="1600" spc="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soluzione</a:t>
                      </a:r>
                      <a:r>
                        <a:rPr lang="it-IT" sz="1600" spc="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più</a:t>
                      </a:r>
                      <a:r>
                        <a:rPr lang="it-IT" sz="1600" spc="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conveniente</a:t>
                      </a:r>
                      <a:r>
                        <a:rPr lang="it-IT" sz="1600" spc="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per</a:t>
                      </a:r>
                      <a:r>
                        <a:rPr lang="it-IT" sz="1600" spc="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ciascuna</a:t>
                      </a:r>
                      <a:r>
                        <a:rPr lang="it-IT" sz="1600" spc="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delle</a:t>
                      </a:r>
                      <a:r>
                        <a:rPr lang="it-IT" sz="1600" spc="11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situazioni</a:t>
                      </a:r>
                      <a:r>
                        <a:rPr lang="it-IT" sz="1600" spc="-8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proposte: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  <a:p>
                      <a:pPr marL="342900" lvl="0" indent="-342900" algn="just" eaLnBrk="0" hangingPunct="0">
                        <a:lnSpc>
                          <a:spcPts val="1225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  <a:buSzPts val="1000"/>
                        <a:buFont typeface="Wingdings"/>
                        <a:buChar char=""/>
                        <a:tabLst>
                          <a:tab pos="267970" algn="l"/>
                        </a:tabLst>
                      </a:pP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partecipa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solo</a:t>
                      </a:r>
                      <a:r>
                        <a:rPr lang="it-IT" sz="1600" spc="-1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la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tua</a:t>
                      </a:r>
                      <a:r>
                        <a:rPr lang="it-IT" sz="1600" spc="-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classe</a:t>
                      </a:r>
                      <a:r>
                        <a:rPr lang="it-IT" sz="1600" spc="22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(2B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formata</a:t>
                      </a:r>
                      <a:r>
                        <a:rPr lang="it-IT" sz="1600" spc="-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da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25</a:t>
                      </a:r>
                      <a:r>
                        <a:rPr lang="it-IT" sz="1600" spc="-1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studenti</a:t>
                      </a: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);</a:t>
                      </a:r>
                    </a:p>
                    <a:p>
                      <a:pPr marL="342900" lvl="0" indent="-342900" algn="just" eaLnBrk="0" hangingPunct="0">
                        <a:lnSpc>
                          <a:spcPts val="1225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  <a:buSzPts val="1000"/>
                        <a:buFont typeface="Wingdings"/>
                        <a:buChar char=""/>
                        <a:tabLst>
                          <a:tab pos="267970" algn="l"/>
                        </a:tabLst>
                      </a:pPr>
                      <a:endParaRPr lang="it-IT" sz="1600" dirty="0">
                        <a:latin typeface="Arial Narrow" pitchFamily="34" charset="0"/>
                        <a:ea typeface="Times New Roman"/>
                        <a:cs typeface="Symbol"/>
                      </a:endParaRPr>
                    </a:p>
                    <a:p>
                      <a:pPr marL="342900" lvl="0" indent="-342900" algn="just" eaLnBrk="0" hangingPunct="0">
                        <a:lnSpc>
                          <a:spcPts val="1220"/>
                        </a:lnSpc>
                        <a:spcAft>
                          <a:spcPts val="0"/>
                        </a:spcAft>
                        <a:buSzPts val="1000"/>
                        <a:buFont typeface="Wingdings"/>
                        <a:buChar char=""/>
                        <a:tabLst>
                          <a:tab pos="267970" algn="l"/>
                        </a:tabLst>
                      </a:pP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partecipa</a:t>
                      </a:r>
                      <a:r>
                        <a:rPr lang="it-IT" sz="1600" spc="-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anche</a:t>
                      </a:r>
                      <a:r>
                        <a:rPr lang="it-IT" sz="1600" spc="-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la</a:t>
                      </a:r>
                      <a:r>
                        <a:rPr lang="it-IT" sz="1600" spc="-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2D,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formata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da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20</a:t>
                      </a:r>
                      <a:r>
                        <a:rPr lang="it-IT" sz="1600" spc="-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studenti</a:t>
                      </a: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;</a:t>
                      </a:r>
                    </a:p>
                    <a:p>
                      <a:pPr marL="342900" lvl="0" indent="-342900" algn="just" eaLnBrk="0" hangingPunct="0">
                        <a:lnSpc>
                          <a:spcPts val="1220"/>
                        </a:lnSpc>
                        <a:spcAft>
                          <a:spcPts val="0"/>
                        </a:spcAft>
                        <a:buSzPts val="1000"/>
                        <a:buFont typeface="Wingdings"/>
                        <a:buChar char=""/>
                        <a:tabLst>
                          <a:tab pos="267970" algn="l"/>
                        </a:tabLst>
                      </a:pPr>
                      <a:endParaRPr lang="it-IT" sz="1600" dirty="0">
                        <a:latin typeface="Arial Narrow" pitchFamily="34" charset="0"/>
                        <a:ea typeface="Times New Roman"/>
                        <a:cs typeface="Symbol"/>
                      </a:endParaRPr>
                    </a:p>
                    <a:p>
                      <a:pPr marL="342900" lvl="0" indent="-342900" algn="just" eaLnBrk="0" hangingPunct="0">
                        <a:lnSpc>
                          <a:spcPts val="1210"/>
                        </a:lnSpc>
                        <a:spcAft>
                          <a:spcPts val="0"/>
                        </a:spcAft>
                        <a:buSzPts val="1000"/>
                        <a:buFont typeface="Wingdings"/>
                        <a:buChar char=""/>
                        <a:tabLst>
                          <a:tab pos="267970" algn="l"/>
                        </a:tabLst>
                      </a:pP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partecipano</a:t>
                      </a:r>
                      <a:r>
                        <a:rPr lang="it-IT" sz="1600" spc="-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anche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2C</a:t>
                      </a:r>
                      <a:r>
                        <a:rPr lang="it-IT" sz="1600" spc="-1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2E</a:t>
                      </a:r>
                      <a:r>
                        <a:rPr lang="it-IT" sz="1600" spc="-2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formate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rispettivamente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da</a:t>
                      </a:r>
                      <a:r>
                        <a:rPr lang="it-IT" sz="1600" spc="-2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20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-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22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studenti</a:t>
                      </a:r>
                    </a:p>
                    <a:p>
                      <a:pPr marL="342900" lvl="0" indent="-342900" algn="just" eaLnBrk="0" hangingPunct="0">
                        <a:lnSpc>
                          <a:spcPts val="1210"/>
                        </a:lnSpc>
                        <a:spcAft>
                          <a:spcPts val="0"/>
                        </a:spcAft>
                        <a:buSzPts val="1000"/>
                        <a:buFont typeface="Wingdings"/>
                        <a:buChar char=""/>
                        <a:tabLst>
                          <a:tab pos="267970" algn="l"/>
                        </a:tabLs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342900" lvl="0" indent="-342900" algn="just" eaLnBrk="0" hangingPunct="0">
                        <a:lnSpc>
                          <a:spcPts val="1210"/>
                        </a:lnSpc>
                        <a:spcAft>
                          <a:spcPts val="0"/>
                        </a:spcAft>
                        <a:buSzPts val="1000"/>
                        <a:buFont typeface="Wingdings"/>
                        <a:buChar char=""/>
                        <a:tabLst>
                          <a:tab pos="267970" algn="l"/>
                        </a:tabLst>
                      </a:pPr>
                      <a:endParaRPr lang="it-IT" sz="1600" dirty="0">
                        <a:latin typeface="Arial Narrow" pitchFamily="34" charset="0"/>
                        <a:ea typeface="Times New Roman"/>
                        <a:cs typeface="Symbol"/>
                      </a:endParaRPr>
                    </a:p>
                  </a:txBody>
                  <a:tcPr marL="0" marR="0" marT="0" marB="0"/>
                </a:tc>
              </a:tr>
              <a:tr h="864096">
                <a:tc>
                  <a:txBody>
                    <a:bodyPr/>
                    <a:lstStyle/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r>
                        <a:rPr lang="it-IT" sz="1600" spc="-5">
                          <a:latin typeface="Arial Narrow" pitchFamily="34" charset="0"/>
                          <a:ea typeface="Times New Roman"/>
                          <a:cs typeface="Arial"/>
                        </a:rPr>
                        <a:t>Prodotto</a:t>
                      </a:r>
                      <a:r>
                        <a:rPr lang="it-IT" sz="1600" spc="-65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>
                          <a:latin typeface="Arial Narrow" pitchFamily="34" charset="0"/>
                          <a:ea typeface="Times New Roman"/>
                          <a:cs typeface="Arial"/>
                        </a:rPr>
                        <a:t>atteso</a:t>
                      </a:r>
                      <a:endParaRPr lang="it-IT" sz="160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2865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Presentare</a:t>
                      </a:r>
                      <a:r>
                        <a:rPr lang="it-IT" sz="1600" spc="8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le</a:t>
                      </a:r>
                      <a:r>
                        <a:rPr lang="it-IT" sz="1600" spc="8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soluzioni</a:t>
                      </a:r>
                      <a:r>
                        <a:rPr lang="it-IT" sz="1600" spc="8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con</a:t>
                      </a:r>
                      <a:r>
                        <a:rPr lang="it-IT" sz="1600" spc="8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esplicitazione</a:t>
                      </a:r>
                      <a:r>
                        <a:rPr lang="it-IT" sz="1600" spc="8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della</a:t>
                      </a:r>
                      <a:r>
                        <a:rPr lang="it-IT" sz="1600" spc="8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spesa</a:t>
                      </a:r>
                      <a:r>
                        <a:rPr lang="it-IT" sz="1600" spc="8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pro-capite</a:t>
                      </a:r>
                      <a:r>
                        <a:rPr lang="it-IT" sz="1600" spc="8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in</a:t>
                      </a:r>
                      <a:r>
                        <a:rPr lang="it-IT" sz="1600" spc="8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modo</a:t>
                      </a:r>
                      <a:r>
                        <a:rPr lang="it-IT" sz="1600" spc="8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che</a:t>
                      </a:r>
                      <a:r>
                        <a:rPr lang="it-IT" sz="1600" spc="8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sia</a:t>
                      </a:r>
                      <a:r>
                        <a:rPr lang="it-IT" sz="1600" spc="29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possibile</a:t>
                      </a:r>
                      <a:r>
                        <a:rPr lang="it-IT" sz="1600" spc="-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la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comparazione</a:t>
                      </a:r>
                      <a:r>
                        <a:rPr lang="it-IT" sz="1600" spc="-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delle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tre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opzioni.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Risorse</a:t>
                      </a:r>
                      <a:r>
                        <a:rPr lang="it-IT" sz="1600" spc="-55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-45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disposizione</a:t>
                      </a:r>
                      <a:endParaRPr lang="it-IT" sz="160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9215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fax </a:t>
                      </a:r>
                      <a:r>
                        <a:rPr lang="it-IT" sz="1600" spc="15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con </a:t>
                      </a:r>
                      <a:r>
                        <a:rPr lang="it-IT" sz="1600" spc="1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preventivo </a:t>
                      </a:r>
                      <a:r>
                        <a:rPr lang="it-IT" sz="1600" spc="15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Agenzia </a:t>
                      </a:r>
                      <a:r>
                        <a:rPr lang="it-IT" sz="1600" spc="1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1, </a:t>
                      </a:r>
                      <a:r>
                        <a:rPr lang="it-IT" sz="1600" spc="15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fax </a:t>
                      </a:r>
                      <a:r>
                        <a:rPr lang="it-IT" sz="1600" spc="15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con </a:t>
                      </a:r>
                      <a:r>
                        <a:rPr lang="it-IT" sz="1600" spc="1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preventivo </a:t>
                      </a:r>
                      <a:r>
                        <a:rPr lang="it-IT" sz="1600" spc="1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Agenzia </a:t>
                      </a:r>
                      <a:r>
                        <a:rPr lang="it-IT" sz="1600" spc="15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2, </a:t>
                      </a:r>
                      <a:r>
                        <a:rPr lang="it-IT" sz="1600" spc="1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internet </a:t>
                      </a:r>
                      <a:r>
                        <a:rPr lang="it-IT" sz="1600" spc="1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per</a:t>
                      </a:r>
                      <a:r>
                        <a:rPr lang="it-IT" sz="1600" spc="15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determinare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i</a:t>
                      </a:r>
                      <a:r>
                        <a:rPr lang="it-IT" sz="1600" spc="-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prezzi</a:t>
                      </a:r>
                      <a:r>
                        <a:rPr lang="it-IT" sz="1600" spc="-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dei</a:t>
                      </a:r>
                      <a:r>
                        <a:rPr lang="it-IT" sz="1600" spc="-2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treni</a:t>
                      </a:r>
                      <a:r>
                        <a:rPr lang="it-IT" sz="1600" spc="-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-2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degli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hotel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1"/>
            <a:ext cx="7772400" cy="692696"/>
          </a:xfrm>
        </p:spPr>
        <p:txBody>
          <a:bodyPr>
            <a:normAutofit fontScale="90000"/>
          </a:bodyPr>
          <a:lstStyle/>
          <a:p>
            <a:r>
              <a:rPr lang="it-IT" sz="2000" dirty="0" smtClean="0"/>
              <a:t>Compiti autentici – scuola  </a:t>
            </a:r>
            <a:r>
              <a:rPr lang="it-IT" sz="2000" dirty="0"/>
              <a:t>primaria scuola la secondaria di </a:t>
            </a:r>
            <a:r>
              <a:rPr lang="it-IT" sz="2000" dirty="0" smtClean="0"/>
              <a:t>secondo </a:t>
            </a:r>
            <a:r>
              <a:rPr lang="it-IT" sz="2000" dirty="0"/>
              <a:t>grado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9512" y="692696"/>
            <a:ext cx="8712968" cy="5832648"/>
          </a:xfrm>
        </p:spPr>
        <p:txBody>
          <a:bodyPr/>
          <a:lstStyle/>
          <a:p>
            <a:endParaRPr lang="it-IT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79512" y="620690"/>
          <a:ext cx="8784976" cy="74076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  <a:gridCol w="6984776"/>
              </a:tblGrid>
              <a:tr h="960106">
                <a:tc>
                  <a:txBody>
                    <a:bodyPr/>
                    <a:lstStyle/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Traguardo</a:t>
                      </a:r>
                      <a:r>
                        <a:rPr lang="it-IT" sz="1600" spc="-6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6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competenza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3500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marR="63500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Produrre</a:t>
                      </a:r>
                      <a:r>
                        <a:rPr lang="it-IT" sz="1600" spc="9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testi</a:t>
                      </a:r>
                      <a:r>
                        <a:rPr lang="it-IT" sz="1600" spc="9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9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vario</a:t>
                      </a:r>
                      <a:r>
                        <a:rPr lang="it-IT" sz="1600" spc="9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tipo,</a:t>
                      </a:r>
                      <a:r>
                        <a:rPr lang="it-IT" sz="1600" spc="1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in</a:t>
                      </a:r>
                      <a:r>
                        <a:rPr lang="it-IT" sz="1600" spc="9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relazione</a:t>
                      </a:r>
                      <a:r>
                        <a:rPr lang="it-IT" sz="1600" spc="10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ai</a:t>
                      </a:r>
                      <a:r>
                        <a:rPr lang="it-IT" sz="1600" spc="10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differenti</a:t>
                      </a:r>
                      <a:r>
                        <a:rPr lang="it-IT" sz="1600" spc="9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scopi</a:t>
                      </a:r>
                      <a:r>
                        <a:rPr lang="it-IT" sz="1600" spc="9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comunicativi.</a:t>
                      </a:r>
                      <a:r>
                        <a:rPr lang="it-IT" sz="1600" spc="1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(Asse</a:t>
                      </a:r>
                      <a:r>
                        <a:rPr lang="it-IT" sz="1600" spc="10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dei</a:t>
                      </a:r>
                      <a:r>
                        <a:rPr lang="it-IT" sz="1600" spc="3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linguaggi).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552060">
                <a:tc>
                  <a:txBody>
                    <a:bodyPr/>
                    <a:lstStyle/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Livello</a:t>
                      </a:r>
                      <a:r>
                        <a:rPr lang="it-IT" sz="1600" spc="-3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classe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4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4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Fine</a:t>
                      </a:r>
                      <a:r>
                        <a:rPr lang="it-IT" sz="1600" spc="-3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biennio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scuola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secondaria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secondo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grado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mtClean="0">
                          <a:latin typeface="Arial Narrow"/>
                          <a:ea typeface="Times New Roman"/>
                          <a:cs typeface="Arial"/>
                        </a:rPr>
                        <a:t>Compito</a:t>
                      </a: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5405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Lettera</a:t>
                      </a:r>
                      <a:r>
                        <a:rPr lang="it-IT" sz="1600" spc="4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al</a:t>
                      </a:r>
                      <a:r>
                        <a:rPr lang="it-IT" sz="1600" spc="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Sindaco</a:t>
                      </a:r>
                      <a:r>
                        <a:rPr lang="it-IT" sz="1600" spc="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in</a:t>
                      </a:r>
                      <a:r>
                        <a:rPr lang="it-IT" sz="1600" spc="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cui</a:t>
                      </a:r>
                      <a:r>
                        <a:rPr lang="it-IT" sz="1600" spc="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evidenziare</a:t>
                      </a:r>
                      <a:r>
                        <a:rPr lang="it-IT" sz="1600" spc="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determinate</a:t>
                      </a:r>
                      <a:r>
                        <a:rPr lang="it-IT" sz="1600" spc="28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carenze</a:t>
                      </a:r>
                      <a:r>
                        <a:rPr lang="it-IT" sz="1600" spc="1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dei</a:t>
                      </a:r>
                      <a:r>
                        <a:rPr lang="it-IT" sz="1600" spc="1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mezzi</a:t>
                      </a:r>
                      <a:r>
                        <a:rPr lang="it-IT" sz="1600" spc="1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1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trasporto,</a:t>
                      </a:r>
                      <a:r>
                        <a:rPr lang="it-IT" sz="1600" spc="1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0" dirty="0" smtClean="0">
                          <a:latin typeface="Arial Narrow"/>
                          <a:ea typeface="Times New Roman"/>
                          <a:cs typeface="Arial"/>
                        </a:rPr>
                        <a:t>che</a:t>
                      </a:r>
                      <a:r>
                        <a:rPr lang="it-IT" sz="1600" spc="0" baseline="0" dirty="0" smtClean="0">
                          <a:latin typeface="Arial Narrow"/>
                          <a:ea typeface="Times New Roman"/>
                          <a:cs typeface="Arial"/>
                        </a:rPr>
                        <a:t> penalizzano molti studenti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,</a:t>
                      </a:r>
                      <a:r>
                        <a:rPr lang="it-IT" sz="1600" spc="12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1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suggerire</a:t>
                      </a:r>
                      <a:r>
                        <a:rPr lang="it-IT" sz="1600" spc="17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possibili</a:t>
                      </a:r>
                      <a:r>
                        <a:rPr lang="it-IT" sz="1600" spc="8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soluzioni:</a:t>
                      </a:r>
                    </a:p>
                    <a:p>
                      <a:pPr marL="66040" marR="65405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9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0" dirty="0" smtClean="0">
                          <a:latin typeface="Arial Narrow"/>
                          <a:ea typeface="Times New Roman"/>
                          <a:cs typeface="Arial"/>
                        </a:rPr>
                        <a:t>a)</a:t>
                      </a:r>
                      <a:r>
                        <a:rPr lang="it-IT" sz="1600" spc="0" baseline="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chiedere</a:t>
                      </a:r>
                      <a:r>
                        <a:rPr lang="it-IT" sz="1600" spc="9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un’integrazione</a:t>
                      </a:r>
                      <a:r>
                        <a:rPr lang="it-IT" sz="1600" spc="9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del</a:t>
                      </a:r>
                      <a:r>
                        <a:rPr lang="it-IT" sz="1600" spc="9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servizio</a:t>
                      </a:r>
                      <a:r>
                        <a:rPr lang="it-IT" sz="1600" spc="9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9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una</a:t>
                      </a:r>
                      <a:r>
                        <a:rPr lang="it-IT" sz="1600" spc="20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determinata</a:t>
                      </a:r>
                      <a:r>
                        <a:rPr lang="it-IT" sz="1600" spc="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linea</a:t>
                      </a:r>
                      <a:r>
                        <a:rPr lang="it-IT" sz="1600" spc="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autobus;</a:t>
                      </a:r>
                    </a:p>
                    <a:p>
                      <a:pPr marL="66040" marR="65405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35" dirty="0" smtClean="0">
                          <a:latin typeface="Arial Narrow"/>
                          <a:ea typeface="Times New Roman"/>
                          <a:cs typeface="Arial"/>
                        </a:rPr>
                        <a:t>b)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l’ampliamento</a:t>
                      </a:r>
                      <a:r>
                        <a:rPr lang="it-IT" sz="1600" spc="2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delle</a:t>
                      </a:r>
                      <a:r>
                        <a:rPr lang="it-IT" sz="1600" spc="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piste</a:t>
                      </a:r>
                      <a:r>
                        <a:rPr lang="it-IT" sz="1600" spc="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ciclabili;</a:t>
                      </a:r>
                    </a:p>
                    <a:p>
                      <a:pPr marL="408940" marR="65405" indent="-34290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lphaLcParenR" startAt="3"/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l’incremento</a:t>
                      </a:r>
                      <a:r>
                        <a:rPr lang="it-IT" sz="1600" spc="2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del</a:t>
                      </a:r>
                      <a:r>
                        <a:rPr lang="it-IT" sz="1600" spc="2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servizio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noleggio</a:t>
                      </a:r>
                      <a:r>
                        <a:rPr lang="it-IT" sz="1600" spc="-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biciclette.</a:t>
                      </a:r>
                    </a:p>
                    <a:p>
                      <a:pPr marL="408940" marR="65405" indent="-34290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lphaLcParenR" startAt="3"/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08940" marR="65405" indent="-34290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Argomentazione della scelta ritenuta prioritaria e/o più conveniente dal punto di vista economico o ecologico</a:t>
                      </a:r>
                    </a:p>
                    <a:p>
                      <a:pPr marL="408940" marR="65405" indent="-34290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endParaRPr lang="it-IT" sz="1600" dirty="0">
                        <a:latin typeface="Times New Roman"/>
                        <a:ea typeface="Times New Roman"/>
                      </a:endParaRPr>
                    </a:p>
                    <a:p>
                      <a:pPr marL="6604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 baseline="0" dirty="0" smtClean="0">
                          <a:latin typeface="Arial Narrow"/>
                          <a:ea typeface="Times New Roman"/>
                          <a:cs typeface="Arial"/>
                        </a:rPr>
                        <a:t> Allegata </a:t>
                      </a:r>
                      <a:r>
                        <a:rPr lang="it-IT" sz="1600" spc="-3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la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documentazione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5" dirty="0">
                          <a:latin typeface="Arial Narrow"/>
                          <a:ea typeface="Times New Roman"/>
                          <a:cs typeface="Arial"/>
                        </a:rPr>
                        <a:t>che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3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per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sostenere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le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tue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richieste dal punto di vista economico e/o ecologico</a:t>
                      </a:r>
                    </a:p>
                    <a:p>
                      <a:pPr marL="6604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610311">
                <a:tc>
                  <a:txBody>
                    <a:bodyPr/>
                    <a:lstStyle/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Prodotto</a:t>
                      </a:r>
                      <a:r>
                        <a:rPr lang="it-IT" sz="1600" spc="-6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atteso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Lettera</a:t>
                      </a:r>
                      <a:r>
                        <a:rPr lang="it-IT" sz="1600" spc="-4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-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relativa</a:t>
                      </a:r>
                      <a:r>
                        <a:rPr lang="it-IT" sz="1600" spc="-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documentazione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Risorse</a:t>
                      </a:r>
                      <a:r>
                        <a:rPr lang="it-IT" sz="1600" spc="-5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-4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disposizione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731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Tabelle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orarie</a:t>
                      </a:r>
                      <a:r>
                        <a:rPr lang="it-IT" sz="1600" spc="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delle</a:t>
                      </a:r>
                      <a:r>
                        <a:rPr lang="it-IT" sz="1600" spc="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principali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 linee</a:t>
                      </a:r>
                      <a:r>
                        <a:rPr lang="it-IT" sz="1600" spc="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 autobus,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dati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indagini,</a:t>
                      </a:r>
                      <a:r>
                        <a:rPr lang="it-IT" sz="1600" spc="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es.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Istat,</a:t>
                      </a:r>
                      <a:r>
                        <a:rPr lang="it-IT" sz="1600" spc="-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sull’uso</a:t>
                      </a:r>
                      <a:r>
                        <a:rPr lang="it-IT" sz="1600" spc="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dei</a:t>
                      </a:r>
                      <a:r>
                        <a:rPr lang="it-IT" sz="1600" spc="29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mezzi</a:t>
                      </a:r>
                      <a:r>
                        <a:rPr lang="it-IT" sz="1600" spc="1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pubblici,</a:t>
                      </a:r>
                      <a:r>
                        <a:rPr lang="it-IT" sz="1600" spc="1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dati</a:t>
                      </a:r>
                      <a:r>
                        <a:rPr lang="it-IT" sz="1600" spc="1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1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indagini</a:t>
                      </a:r>
                      <a:r>
                        <a:rPr lang="it-IT" sz="1600" spc="1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condotte</a:t>
                      </a:r>
                      <a:r>
                        <a:rPr lang="it-IT" sz="1600" spc="1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nell’Istituto,</a:t>
                      </a:r>
                      <a:r>
                        <a:rPr lang="it-IT" sz="1600" spc="1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articoli</a:t>
                      </a:r>
                      <a:r>
                        <a:rPr lang="it-IT" sz="1600" spc="1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1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giornale</a:t>
                      </a:r>
                      <a:r>
                        <a:rPr lang="it-IT" sz="1600" spc="1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pertinenti</a:t>
                      </a:r>
                      <a:r>
                        <a:rPr lang="it-IT" sz="1600" spc="20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all’argomento,</a:t>
                      </a:r>
                      <a:r>
                        <a:rPr lang="it-IT" sz="1600" spc="-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dizionario</a:t>
                      </a:r>
                      <a:r>
                        <a:rPr lang="it-IT" sz="1600" spc="-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Italiano.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</TotalTime>
  <Words>508</Words>
  <Application>Microsoft Office PowerPoint</Application>
  <PresentationFormat>Presentazione su schermo (4:3)</PresentationFormat>
  <Paragraphs>77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4" baseType="lpstr">
      <vt:lpstr>Tema di Office</vt:lpstr>
      <vt:lpstr>Compiti autentici – scuola  primaria scuola la secondaria di secondo grado</vt:lpstr>
      <vt:lpstr>Compiti autentici – scuola  primaria scuola la secondaria di secondo grado</vt:lpstr>
      <vt:lpstr>Compiti autentici – scuola  primaria scuola la secondaria di secondo grado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Compiti autentici</dc:title>
  <dc:creator>Giancarlo</dc:creator>
  <cp:lastModifiedBy>Giancarlo</cp:lastModifiedBy>
  <cp:revision>8</cp:revision>
  <dcterms:created xsi:type="dcterms:W3CDTF">2017-03-15T09:07:38Z</dcterms:created>
  <dcterms:modified xsi:type="dcterms:W3CDTF">2019-09-19T16:47:56Z</dcterms:modified>
</cp:coreProperties>
</file>