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7569200" cy="10699750"/>
  <p:notesSz cx="7569200" cy="1069975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148" d="100"/>
          <a:sy n="148" d="100"/>
        </p:scale>
        <p:origin x="126" y="510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690" y="3316922"/>
            <a:ext cx="6433820" cy="22469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5380" y="5991860"/>
            <a:ext cx="5298440" cy="26749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3/23/2019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3/23/2019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460" y="2460942"/>
            <a:ext cx="3292602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8138" y="2460942"/>
            <a:ext cx="3292602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3/23/2019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3/23/2019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3/23/2019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460" y="427990"/>
            <a:ext cx="6812280" cy="17119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460" y="2460942"/>
            <a:ext cx="6812280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3528" y="9950768"/>
            <a:ext cx="2422144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460" y="9950768"/>
            <a:ext cx="1740916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3/23/2019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9824" y="9950768"/>
            <a:ext cx="1740916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046784" y="680719"/>
            <a:ext cx="5480685" cy="7099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2000" b="1" spc="-5" dirty="0">
                <a:latin typeface="Trebuchet MS"/>
                <a:cs typeface="Trebuchet MS"/>
              </a:rPr>
              <a:t>GRIGLIA</a:t>
            </a:r>
            <a:r>
              <a:rPr sz="2000" b="1" spc="-345" dirty="0">
                <a:latin typeface="Trebuchet MS"/>
                <a:cs typeface="Trebuchet MS"/>
              </a:rPr>
              <a:t> </a:t>
            </a:r>
            <a:r>
              <a:rPr sz="2000" b="1" spc="-5" dirty="0">
                <a:latin typeface="Trebuchet MS"/>
                <a:cs typeface="Trebuchet MS"/>
              </a:rPr>
              <a:t>D’OSSERVAZIONE</a:t>
            </a:r>
            <a:r>
              <a:rPr sz="2000" b="1" spc="-330" dirty="0">
                <a:latin typeface="Trebuchet MS"/>
                <a:cs typeface="Trebuchet MS"/>
              </a:rPr>
              <a:t> </a:t>
            </a:r>
            <a:r>
              <a:rPr sz="2000" b="1" spc="-5" dirty="0">
                <a:latin typeface="Trebuchet MS"/>
                <a:cs typeface="Trebuchet MS"/>
              </a:rPr>
              <a:t>ALUNNO</a:t>
            </a:r>
            <a:r>
              <a:rPr sz="2000" b="1" spc="-350" dirty="0">
                <a:latin typeface="Trebuchet MS"/>
                <a:cs typeface="Trebuchet MS"/>
              </a:rPr>
              <a:t> </a:t>
            </a:r>
            <a:r>
              <a:rPr sz="2000" b="1" spc="-5" dirty="0">
                <a:latin typeface="Trebuchet MS"/>
                <a:cs typeface="Trebuchet MS"/>
              </a:rPr>
              <a:t>SU</a:t>
            </a:r>
            <a:r>
              <a:rPr sz="2000" b="1" spc="-335" dirty="0">
                <a:latin typeface="Trebuchet MS"/>
                <a:cs typeface="Trebuchet MS"/>
              </a:rPr>
              <a:t> </a:t>
            </a:r>
            <a:r>
              <a:rPr sz="2000" b="1" dirty="0">
                <a:latin typeface="Trebuchet MS"/>
                <a:cs typeface="Trebuchet MS"/>
              </a:rPr>
              <a:t>BASE</a:t>
            </a:r>
            <a:r>
              <a:rPr sz="2000" b="1" spc="-350" dirty="0">
                <a:latin typeface="Trebuchet MS"/>
                <a:cs typeface="Trebuchet MS"/>
              </a:rPr>
              <a:t> </a:t>
            </a:r>
            <a:r>
              <a:rPr sz="2000" b="1" spc="-5" dirty="0">
                <a:latin typeface="Trebuchet MS"/>
                <a:cs typeface="Trebuchet MS"/>
              </a:rPr>
              <a:t>ICF</a:t>
            </a:r>
            <a:r>
              <a:rPr sz="1950" b="1" spc="-7" baseline="29914" dirty="0">
                <a:latin typeface="Trebuchet MS"/>
                <a:cs typeface="Trebuchet MS"/>
              </a:rPr>
              <a:t>*</a:t>
            </a:r>
            <a:endParaRPr sz="1950" baseline="29914">
              <a:latin typeface="Trebuchet MS"/>
              <a:cs typeface="Trebuchet MS"/>
            </a:endParaRPr>
          </a:p>
          <a:p>
            <a:pPr algn="ctr">
              <a:lnSpc>
                <a:spcPct val="100000"/>
              </a:lnSpc>
              <a:spcBef>
                <a:spcPts val="1125"/>
              </a:spcBef>
            </a:pPr>
            <a:r>
              <a:rPr sz="1550" b="1" spc="-5" dirty="0">
                <a:latin typeface="Trebuchet MS"/>
                <a:cs typeface="Trebuchet MS"/>
              </a:rPr>
              <a:t>(Base per definizione obiettivi </a:t>
            </a:r>
            <a:r>
              <a:rPr sz="1550" b="1" dirty="0">
                <a:latin typeface="Trebuchet MS"/>
                <a:cs typeface="Trebuchet MS"/>
              </a:rPr>
              <a:t>PDF </a:t>
            </a:r>
            <a:r>
              <a:rPr sz="1550" b="1" spc="-5" dirty="0">
                <a:latin typeface="Trebuchet MS"/>
                <a:cs typeface="Trebuchet MS"/>
              </a:rPr>
              <a:t>e</a:t>
            </a:r>
            <a:r>
              <a:rPr sz="1550" b="1" spc="-15" dirty="0">
                <a:latin typeface="Trebuchet MS"/>
                <a:cs typeface="Trebuchet MS"/>
              </a:rPr>
              <a:t> </a:t>
            </a:r>
            <a:r>
              <a:rPr sz="1550" b="1" spc="-5" dirty="0">
                <a:latin typeface="Trebuchet MS"/>
                <a:cs typeface="Trebuchet MS"/>
              </a:rPr>
              <a:t>PEI)</a:t>
            </a:r>
            <a:endParaRPr sz="1550">
              <a:latin typeface="Trebuchet MS"/>
              <a:cs typeface="Trebuchet MS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2891" y="1884933"/>
            <a:ext cx="6422390" cy="1528445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1050" spc="-5" dirty="0">
                <a:latin typeface="Trebuchet MS"/>
                <a:cs typeface="Trebuchet MS"/>
              </a:rPr>
              <a:t>Legenda: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sz="1000">
              <a:latin typeface="Times New Roman"/>
              <a:cs typeface="Times New Roman"/>
            </a:endParaRPr>
          </a:p>
          <a:p>
            <a:pPr marL="12700" marR="1102995">
              <a:lnSpc>
                <a:spcPct val="106700"/>
              </a:lnSpc>
              <a:tabLst>
                <a:tab pos="462280" algn="l"/>
              </a:tabLst>
            </a:pPr>
            <a:r>
              <a:rPr sz="1050" dirty="0">
                <a:latin typeface="Trebuchet MS"/>
                <a:cs typeface="Trebuchet MS"/>
              </a:rPr>
              <a:t>2</a:t>
            </a:r>
            <a:r>
              <a:rPr sz="1050" spc="-5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=	</a:t>
            </a:r>
            <a:r>
              <a:rPr sz="1050" spc="-30" dirty="0">
                <a:latin typeface="Trebuchet MS"/>
                <a:cs typeface="Trebuchet MS"/>
              </a:rPr>
              <a:t>L’elemento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descritto</a:t>
            </a:r>
            <a:r>
              <a:rPr sz="1050" spc="-100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dal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criterio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spc="-35" dirty="0">
                <a:latin typeface="Trebuchet MS"/>
                <a:cs typeface="Trebuchet MS"/>
              </a:rPr>
              <a:t>mette</a:t>
            </a:r>
            <a:r>
              <a:rPr sz="1050" spc="-100" dirty="0">
                <a:latin typeface="Trebuchet MS"/>
                <a:cs typeface="Trebuchet MS"/>
              </a:rPr>
              <a:t> </a:t>
            </a:r>
            <a:r>
              <a:rPr sz="1050" spc="-25" dirty="0">
                <a:latin typeface="Trebuchet MS"/>
                <a:cs typeface="Trebuchet MS"/>
              </a:rPr>
              <a:t>in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evidenza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u="sng" spc="-3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problematicità</a:t>
            </a:r>
            <a:r>
              <a:rPr sz="1050" u="sng" spc="-114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 </a:t>
            </a:r>
            <a:r>
              <a:rPr sz="1050" u="sng" spc="-2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rilevanti</a:t>
            </a:r>
            <a:r>
              <a:rPr sz="1050" u="sng" spc="-114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 </a:t>
            </a:r>
            <a:r>
              <a:rPr sz="1050" u="sng" spc="-3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o</a:t>
            </a:r>
            <a:r>
              <a:rPr sz="1050" u="sng" spc="-114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 </a:t>
            </a:r>
            <a:r>
              <a:rPr sz="1050" u="sng" spc="-3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reiterate </a:t>
            </a:r>
            <a:r>
              <a:rPr sz="1050" spc="-30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1</a:t>
            </a:r>
            <a:r>
              <a:rPr sz="1050" spc="-5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=	</a:t>
            </a:r>
            <a:r>
              <a:rPr sz="1050" spc="-5" dirty="0">
                <a:latin typeface="Trebuchet MS"/>
                <a:cs typeface="Trebuchet MS"/>
              </a:rPr>
              <a:t>L’elemento descritto dal criterio mette in evidenza </a:t>
            </a:r>
            <a:r>
              <a:rPr sz="1050" u="sng" spc="-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problematicità lievi </a:t>
            </a:r>
            <a:r>
              <a:rPr sz="1050" u="sng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o </a:t>
            </a:r>
            <a:r>
              <a:rPr sz="1050" dirty="0">
                <a:latin typeface="Trebuchet MS"/>
                <a:cs typeface="Trebuchet MS"/>
              </a:rPr>
              <a:t> </a:t>
            </a:r>
            <a:r>
              <a:rPr sz="1050" u="sng" spc="-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occasionali</a:t>
            </a:r>
            <a:endParaRPr sz="1050">
              <a:latin typeface="Trebuchet MS"/>
              <a:cs typeface="Trebuchet MS"/>
            </a:endParaRPr>
          </a:p>
          <a:p>
            <a:pPr marL="12700" marR="365125">
              <a:lnSpc>
                <a:spcPts val="1360"/>
              </a:lnSpc>
              <a:spcBef>
                <a:spcPts val="35"/>
              </a:spcBef>
              <a:tabLst>
                <a:tab pos="462280" algn="l"/>
              </a:tabLst>
            </a:pPr>
            <a:r>
              <a:rPr sz="1050" dirty="0">
                <a:latin typeface="Trebuchet MS"/>
                <a:cs typeface="Trebuchet MS"/>
              </a:rPr>
              <a:t>0</a:t>
            </a:r>
            <a:r>
              <a:rPr sz="1050" spc="-5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=	</a:t>
            </a:r>
            <a:r>
              <a:rPr sz="1050" spc="-30" dirty="0">
                <a:latin typeface="Trebuchet MS"/>
                <a:cs typeface="Trebuchet MS"/>
              </a:rPr>
              <a:t>L’elemento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descritto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dal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25" dirty="0">
                <a:latin typeface="Trebuchet MS"/>
                <a:cs typeface="Trebuchet MS"/>
              </a:rPr>
              <a:t>criterio</a:t>
            </a:r>
            <a:r>
              <a:rPr sz="1050" spc="-100" dirty="0">
                <a:latin typeface="Trebuchet MS"/>
                <a:cs typeface="Trebuchet MS"/>
              </a:rPr>
              <a:t> </a:t>
            </a:r>
            <a:r>
              <a:rPr sz="1050" u="sng" spc="-3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non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35" dirty="0">
                <a:latin typeface="Trebuchet MS"/>
                <a:cs typeface="Trebuchet MS"/>
              </a:rPr>
              <a:t>mette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20" dirty="0">
                <a:latin typeface="Trebuchet MS"/>
                <a:cs typeface="Trebuchet MS"/>
              </a:rPr>
              <a:t>in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evidenza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u="sng" spc="-2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particolari</a:t>
            </a:r>
            <a:r>
              <a:rPr sz="1050" u="sng" spc="-10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 </a:t>
            </a:r>
            <a:r>
              <a:rPr sz="1050" u="sng" spc="-3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problematicità.</a:t>
            </a:r>
            <a:r>
              <a:rPr sz="1050" spc="-100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Lo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sviluppo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25" dirty="0">
                <a:latin typeface="Trebuchet MS"/>
                <a:cs typeface="Trebuchet MS"/>
              </a:rPr>
              <a:t>della  </a:t>
            </a:r>
            <a:r>
              <a:rPr sz="1050" spc="-5" dirty="0">
                <a:latin typeface="Trebuchet MS"/>
                <a:cs typeface="Trebuchet MS"/>
              </a:rPr>
              <a:t>capacità</a:t>
            </a:r>
            <a:r>
              <a:rPr sz="1050" spc="-8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descritta</a:t>
            </a:r>
            <a:r>
              <a:rPr sz="1050" spc="-6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appare</a:t>
            </a:r>
            <a:r>
              <a:rPr sz="1050" spc="-8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nella</a:t>
            </a:r>
            <a:r>
              <a:rPr sz="1050" spc="-7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norma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10"/>
              </a:spcBef>
              <a:tabLst>
                <a:tab pos="462280" algn="l"/>
              </a:tabLst>
            </a:pPr>
            <a:r>
              <a:rPr sz="1050" dirty="0">
                <a:latin typeface="Trebuchet MS"/>
                <a:cs typeface="Trebuchet MS"/>
              </a:rPr>
              <a:t>F</a:t>
            </a:r>
            <a:r>
              <a:rPr sz="1050" spc="-80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=	L’elementodescritto</a:t>
            </a:r>
            <a:r>
              <a:rPr sz="1050" spc="-21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non</a:t>
            </a:r>
            <a:r>
              <a:rPr sz="1050" spc="-22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solo</a:t>
            </a:r>
            <a:r>
              <a:rPr sz="1050" spc="-210" dirty="0">
                <a:latin typeface="Trebuchet MS"/>
                <a:cs typeface="Trebuchet MS"/>
              </a:rPr>
              <a:t> </a:t>
            </a:r>
            <a:r>
              <a:rPr sz="1050" spc="5" dirty="0">
                <a:latin typeface="Trebuchet MS"/>
                <a:cs typeface="Trebuchet MS"/>
              </a:rPr>
              <a:t>nonmette</a:t>
            </a:r>
            <a:r>
              <a:rPr sz="1050" spc="-204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in</a:t>
            </a:r>
            <a:r>
              <a:rPr sz="1050" spc="-22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evidenza</a:t>
            </a:r>
            <a:r>
              <a:rPr sz="1050" spc="-21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problematicità,</a:t>
            </a:r>
            <a:r>
              <a:rPr sz="1050" spc="-22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ma</a:t>
            </a:r>
            <a:r>
              <a:rPr sz="1050" spc="-204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rappresenta</a:t>
            </a:r>
            <a:r>
              <a:rPr sz="1050" spc="-220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un</a:t>
            </a:r>
            <a:r>
              <a:rPr sz="1050" spc="-220" dirty="0">
                <a:latin typeface="Trebuchet MS"/>
                <a:cs typeface="Trebuchet MS"/>
              </a:rPr>
              <a:t> </a:t>
            </a:r>
            <a:r>
              <a:rPr sz="1050" u="sng" spc="-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“punto</a:t>
            </a:r>
            <a:r>
              <a:rPr sz="1050" spc="-220" dirty="0">
                <a:latin typeface="Trebuchet MS"/>
                <a:cs typeface="Trebuchet MS"/>
              </a:rPr>
              <a:t> </a:t>
            </a:r>
            <a:r>
              <a:rPr sz="1050" u="sng" spc="1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diforza”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70"/>
              </a:spcBef>
            </a:pPr>
            <a:r>
              <a:rPr sz="1050" u="sng" spc="-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dell’alunno</a:t>
            </a:r>
            <a:r>
              <a:rPr sz="1050" spc="-5" dirty="0">
                <a:latin typeface="Trebuchet MS"/>
                <a:cs typeface="Trebuchet MS"/>
              </a:rPr>
              <a:t>,</a:t>
            </a:r>
            <a:r>
              <a:rPr sz="1050" spc="-9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su</a:t>
            </a:r>
            <a:r>
              <a:rPr sz="1050" spc="-80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cui</a:t>
            </a:r>
            <a:r>
              <a:rPr sz="1050" spc="-8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fare</a:t>
            </a:r>
            <a:r>
              <a:rPr sz="1050" spc="-6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leva</a:t>
            </a:r>
            <a:r>
              <a:rPr sz="1050" spc="-7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nell’intervento.</a:t>
            </a:r>
            <a:endParaRPr sz="1050">
              <a:latin typeface="Trebuchet MS"/>
              <a:cs typeface="Trebuchet MS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45591" y="3397122"/>
            <a:ext cx="1798955" cy="186690"/>
          </a:xfrm>
          <a:prstGeom prst="rect">
            <a:avLst/>
          </a:prstGeom>
          <a:solidFill>
            <a:srgbClr val="D2D2D2"/>
          </a:solidFill>
        </p:spPr>
        <p:txBody>
          <a:bodyPr vert="horz" wrap="square" lIns="0" tIns="13335" rIns="0" bIns="0" rtlCol="0">
            <a:spAutoFit/>
          </a:bodyPr>
          <a:lstStyle/>
          <a:p>
            <a:pPr>
              <a:lnSpc>
                <a:spcPct val="100000"/>
              </a:lnSpc>
              <a:spcBef>
                <a:spcPts val="105"/>
              </a:spcBef>
            </a:pPr>
            <a:r>
              <a:rPr sz="1050" dirty="0">
                <a:latin typeface="Trebuchet MS"/>
                <a:cs typeface="Trebuchet MS"/>
              </a:rPr>
              <a:t>Grigio = Area </a:t>
            </a:r>
            <a:r>
              <a:rPr sz="1050" spc="-5" dirty="0">
                <a:latin typeface="Trebuchet MS"/>
                <a:cs typeface="Trebuchet MS"/>
              </a:rPr>
              <a:t>target per</a:t>
            </a:r>
            <a:r>
              <a:rPr sz="1050" spc="-5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l’AEC</a:t>
            </a:r>
            <a:endParaRPr sz="1050">
              <a:latin typeface="Trebuchet MS"/>
              <a:cs typeface="Trebuchet MS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532891" y="3567810"/>
            <a:ext cx="1893570" cy="186690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1050" i="1" dirty="0">
                <a:latin typeface="Trebuchet MS"/>
                <a:cs typeface="Trebuchet MS"/>
              </a:rPr>
              <a:t>Corsivo </a:t>
            </a:r>
            <a:r>
              <a:rPr sz="1050" dirty="0">
                <a:latin typeface="Trebuchet MS"/>
                <a:cs typeface="Trebuchet MS"/>
              </a:rPr>
              <a:t>= </a:t>
            </a:r>
            <a:r>
              <a:rPr sz="1050" spc="-5" dirty="0">
                <a:latin typeface="Trebuchet MS"/>
                <a:cs typeface="Trebuchet MS"/>
              </a:rPr>
              <a:t>Item target per</a:t>
            </a:r>
            <a:r>
              <a:rPr sz="1050" spc="-7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l’AEC</a:t>
            </a:r>
            <a:endParaRPr sz="1050">
              <a:latin typeface="Trebuchet MS"/>
              <a:cs typeface="Trebuchet MS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2322702" y="4732146"/>
            <a:ext cx="2931795" cy="239395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1400" b="1" spc="-5" dirty="0">
                <a:latin typeface="Trebuchet MS"/>
                <a:cs typeface="Trebuchet MS"/>
              </a:rPr>
              <a:t>FUNZIONI </a:t>
            </a:r>
            <a:r>
              <a:rPr sz="1400" b="1" dirty="0">
                <a:latin typeface="Trebuchet MS"/>
                <a:cs typeface="Trebuchet MS"/>
              </a:rPr>
              <a:t>E </a:t>
            </a:r>
            <a:r>
              <a:rPr sz="1400" b="1" spc="-5" dirty="0">
                <a:latin typeface="Trebuchet MS"/>
                <a:cs typeface="Trebuchet MS"/>
              </a:rPr>
              <a:t>STRUTTURE</a:t>
            </a:r>
            <a:r>
              <a:rPr sz="1400" b="1" spc="-35" dirty="0">
                <a:latin typeface="Trebuchet MS"/>
                <a:cs typeface="Trebuchet MS"/>
              </a:rPr>
              <a:t> </a:t>
            </a:r>
            <a:r>
              <a:rPr sz="1400" b="1" spc="-5" dirty="0">
                <a:latin typeface="Trebuchet MS"/>
                <a:cs typeface="Trebuchet MS"/>
              </a:rPr>
              <a:t>CORPOREE</a:t>
            </a:r>
            <a:endParaRPr sz="1400">
              <a:latin typeface="Trebuchet MS"/>
              <a:cs typeface="Trebuchet MS"/>
            </a:endParaRPr>
          </a:p>
        </p:txBody>
      </p:sp>
      <p:graphicFrame>
        <p:nvGraphicFramePr>
          <p:cNvPr id="7" name="object 7"/>
          <p:cNvGraphicFramePr>
            <a:graphicFrameLocks noGrp="1"/>
          </p:cNvGraphicFramePr>
          <p:nvPr/>
        </p:nvGraphicFramePr>
        <p:xfrm>
          <a:off x="469391" y="5136514"/>
          <a:ext cx="6477000" cy="41490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652135"/>
                <a:gridCol w="207010"/>
                <a:gridCol w="210185"/>
                <a:gridCol w="207010"/>
                <a:gridCol w="200660"/>
              </a:tblGrid>
              <a:tr h="34734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FUNZIONI MENTALI</a:t>
                      </a:r>
                      <a:r>
                        <a:rPr sz="1050" b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SPECIFICHE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1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0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Focalizzazione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dell’attenzione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Mantenimento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dell’attenzione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Memoria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breve</a:t>
                      </a:r>
                      <a:r>
                        <a:rPr sz="1050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termine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542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Memoria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lungo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termine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Controllo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psicomotorio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Gamma di</a:t>
                      </a:r>
                      <a:r>
                        <a:rPr sz="1050" spc="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emozioni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701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Regolazione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delle emozioni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Acquisizione della</a:t>
                      </a:r>
                      <a:r>
                        <a:rPr sz="1050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dominanza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Linguaggio verbale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(comprensione)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Linguaggio verbale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(produzione)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7165">
                <a:tc>
                  <a:txBody>
                    <a:bodyPr/>
                    <a:lstStyle/>
                    <a:p>
                      <a:pPr marL="75565">
                        <a:lnSpc>
                          <a:spcPts val="123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visiva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uditiva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tattile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gustativa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olfattiva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Gestione del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tempo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Risoluzione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dei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problemi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Immagine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corporea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Pensiero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(forma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contenuto)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621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Astrazione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81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Metacognizione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880486" y="680719"/>
            <a:ext cx="181483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b="1" spc="-5" dirty="0">
                <a:latin typeface="Trebuchet MS"/>
                <a:cs typeface="Trebuchet MS"/>
              </a:rPr>
              <a:t>ATTIVITA’</a:t>
            </a:r>
            <a:r>
              <a:rPr sz="1400" b="1" spc="-60" dirty="0">
                <a:latin typeface="Trebuchet MS"/>
                <a:cs typeface="Trebuchet MS"/>
              </a:rPr>
              <a:t> </a:t>
            </a:r>
            <a:r>
              <a:rPr sz="1400" b="1" spc="-5" dirty="0">
                <a:latin typeface="Trebuchet MS"/>
                <a:cs typeface="Trebuchet MS"/>
              </a:rPr>
              <a:t>PERSONALI</a:t>
            </a:r>
            <a:endParaRPr sz="1400">
              <a:latin typeface="Trebuchet MS"/>
              <a:cs typeface="Trebuchet MS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545591" y="7226172"/>
            <a:ext cx="1028065" cy="151130"/>
          </a:xfrm>
          <a:custGeom>
            <a:avLst/>
            <a:gdLst/>
            <a:ahLst/>
            <a:cxnLst/>
            <a:rect l="l" t="t" r="r" b="b"/>
            <a:pathLst>
              <a:path w="1028065" h="151129">
                <a:moveTo>
                  <a:pt x="0" y="150875"/>
                </a:moveTo>
                <a:lnTo>
                  <a:pt x="1027480" y="150875"/>
                </a:lnTo>
                <a:lnTo>
                  <a:pt x="1027480" y="0"/>
                </a:lnTo>
                <a:lnTo>
                  <a:pt x="0" y="0"/>
                </a:lnTo>
                <a:lnTo>
                  <a:pt x="0" y="150875"/>
                </a:lnTo>
                <a:close/>
              </a:path>
            </a:pathLst>
          </a:custGeom>
          <a:solidFill>
            <a:srgbClr val="D2D2D2"/>
          </a:solidFill>
        </p:spPr>
        <p:txBody>
          <a:bodyPr wrap="square" lIns="0" tIns="0" rIns="0" bIns="0" rtlCol="0"/>
          <a:lstStyle/>
          <a:p>
            <a:endParaRPr/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469391" y="1086865"/>
          <a:ext cx="6350634" cy="879982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527040"/>
                <a:gridCol w="207010"/>
                <a:gridCol w="210185"/>
                <a:gridCol w="207010"/>
                <a:gridCol w="199389"/>
              </a:tblGrid>
              <a:tr h="51625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APPRENDIMENTO</a:t>
                      </a:r>
                      <a:r>
                        <a:rPr sz="1050" b="1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APPLICAZIONE 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DELLE</a:t>
                      </a:r>
                      <a:r>
                        <a:rPr sz="1050" b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CONOSCENZE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17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1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0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dirigere intenzionalmente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sguardo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su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cose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persone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Guarda negli occhi l’interlocutore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ascoltare intenzionalmente (es.: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voce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dell’adulto,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musica)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scrivere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scrivere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leggere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leggere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calcolare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calcolare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pensare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ignorare rumori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distraenti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Mantiene l’attenzione sul</a:t>
                      </a:r>
                      <a:r>
                        <a:rPr sz="1050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compito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imitare un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gesto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copiare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un segno</a:t>
                      </a:r>
                      <a:r>
                        <a:rPr sz="1050" spc="-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grafico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fare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un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gioco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simbolico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4734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COMPITI E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RICHIESTE</a:t>
                      </a:r>
                      <a:r>
                        <a:rPr sz="1050" b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GENERALI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compiere azioni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859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compiere azioni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complesse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intraprendere singoli compiti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intraprendere compiti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articolati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415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Porta 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termine compiti articolati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in</a:t>
                      </a:r>
                      <a:r>
                        <a:rPr sz="1050" i="1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autonomia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81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859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seguire una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routine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capacità di seguire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050" i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routine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494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Sa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gestire cambiamenti della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routine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partecipare alle attività di classe solo </a:t>
                      </a:r>
                      <a:r>
                        <a:rPr sz="1050" i="1" spc="5" dirty="0">
                          <a:latin typeface="Trebuchet MS"/>
                          <a:cs typeface="Trebuchet MS"/>
                        </a:rPr>
                        <a:t>se</a:t>
                      </a:r>
                      <a:r>
                        <a:rPr sz="1050" i="1" spc="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sollecitato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lavorare con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piccolo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gruppo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5104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coinvolgersi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attività con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gruppo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classe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81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066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gestire la tensione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o la</a:t>
                      </a:r>
                      <a:r>
                        <a:rPr sz="1050" i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frustrazione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controllare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proprio</a:t>
                      </a:r>
                      <a:r>
                        <a:rPr sz="1050" i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comportamento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4734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COMUNICAZIONE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7165">
                <a:tc>
                  <a:txBody>
                    <a:bodyPr/>
                    <a:lstStyle/>
                    <a:p>
                      <a:pPr marL="75565">
                        <a:lnSpc>
                          <a:spcPts val="123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comprendere messaggi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verbali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comprendere messaggi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scritti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comprendere messaggi nella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lingua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dei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segni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parlare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parlare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produrre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parole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cantare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cantare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produrre messaggi non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verbali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produrre messaggi non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verbali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iniziare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tenere una conversazione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persona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mantenere una conversazione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persona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701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avviare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mantenere un dibattito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più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persona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469391" y="711707"/>
          <a:ext cx="6347456" cy="72605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3025"/>
                <a:gridCol w="636905"/>
                <a:gridCol w="744855"/>
                <a:gridCol w="4070985"/>
                <a:gridCol w="102870"/>
                <a:gridCol w="102870"/>
                <a:gridCol w="106045"/>
                <a:gridCol w="103504"/>
                <a:gridCol w="103504"/>
                <a:gridCol w="103504"/>
                <a:gridCol w="100329"/>
                <a:gridCol w="99060"/>
              </a:tblGrid>
              <a:tr h="17462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>
                        <a:lnSpc>
                          <a:spcPts val="124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M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OB</a:t>
                      </a:r>
                      <a:r>
                        <a:rPr sz="1050" b="1" spc="-10" dirty="0">
                          <a:latin typeface="Trebuchet MS"/>
                          <a:cs typeface="Trebuchet MS"/>
                        </a:rPr>
                        <a:t>I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L</a:t>
                      </a:r>
                      <a:r>
                        <a:rPr sz="1050" b="1" spc="-20" dirty="0">
                          <a:latin typeface="Trebuchet MS"/>
                          <a:cs typeface="Trebuchet MS"/>
                        </a:rPr>
                        <a:t>I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TA’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D2D2D2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3175">
                        <a:lnSpc>
                          <a:spcPts val="124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,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USO DELLO SPAZIO 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ORIENTAMENTO</a:t>
                      </a:r>
                      <a:r>
                        <a:rPr sz="1050" b="1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TEMPORALE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55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cambiare posizione corporea di base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(in piedi</a:t>
                      </a:r>
                      <a:r>
                        <a:rPr sz="1050" spc="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/seduto)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mantenere una posizione (es.: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seduto)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trasferirsi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spostare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oggetti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camminare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347345">
                <a:tc gridSpan="4">
                  <a:txBody>
                    <a:bodyPr/>
                    <a:lstStyle/>
                    <a:p>
                      <a:pPr marL="75565" marR="88900">
                        <a:lnSpc>
                          <a:spcPts val="1320"/>
                        </a:lnSpc>
                      </a:pPr>
                      <a:r>
                        <a:rPr sz="1050" spc="-30" dirty="0">
                          <a:latin typeface="Trebuchet MS"/>
                          <a:cs typeface="Trebuchet MS"/>
                        </a:rPr>
                        <a:t>Sviluppo</a:t>
                      </a:r>
                      <a:r>
                        <a:rPr sz="1050" spc="-114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motricità</a:t>
                      </a:r>
                      <a:r>
                        <a:rPr sz="1050" spc="-114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fine</a:t>
                      </a:r>
                      <a:r>
                        <a:rPr sz="1050" spc="-1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della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mano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(es.: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infilare</a:t>
                      </a:r>
                      <a:r>
                        <a:rPr sz="1050" spc="-114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perline,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costruire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puzzle,</a:t>
                      </a:r>
                      <a:r>
                        <a:rPr sz="1050" spc="-1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ritagliare</a:t>
                      </a:r>
                      <a:r>
                        <a:rPr sz="1050" spc="-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figure,</a:t>
                      </a:r>
                      <a:r>
                        <a:rPr sz="1050" spc="-1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usare  pennelli, 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Sviluppo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motricità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fine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piede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20701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aprire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chiudere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lo zaino, la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cartella,</a:t>
                      </a:r>
                      <a:r>
                        <a:rPr sz="1050" i="1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l’astuccio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20701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calciare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strisciare,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saltare,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rotolarsi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spostarsi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modo autonomo negli ambienti</a:t>
                      </a:r>
                      <a:r>
                        <a:rPr sz="1050" i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scolastici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716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5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Sa dove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procurarsi, all’interno dell’aula,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materiale per svolgere</a:t>
                      </a:r>
                      <a:r>
                        <a:rPr sz="1050" i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un’attività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prendere il materiale per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lavorare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8542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55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Rimette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posto il materiale dopo aver terminato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un’attività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definire rapporti topologici (dentro/fuori, sopra/sotto, vicino/lontano,</a:t>
                      </a:r>
                      <a:r>
                        <a:rPr sz="1050" spc="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8542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leggere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l’orologio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cognizione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della durata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frazione 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tempo (es.: mezzora, un’ora,</a:t>
                      </a:r>
                      <a:r>
                        <a:rPr sz="1050" spc="-7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8542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5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Sa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orientarsi sul calendario indicando mese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giorno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01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2540">
                        <a:lnSpc>
                          <a:spcPts val="1195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CURA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DELLA</a:t>
                      </a:r>
                      <a:r>
                        <a:rPr sz="1050" b="1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PERSONA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D2D2D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lavarsi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sciugarsi le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lavarsi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asciugarsi le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526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prendersi cura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singole parti del</a:t>
                      </a:r>
                      <a:r>
                        <a:rPr sz="1050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corpo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9812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prendersi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cura 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singole parti del</a:t>
                      </a:r>
                      <a:r>
                        <a:rPr sz="1050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corpo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254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8224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manifestare bisogno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minzione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defecazione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mettere, allacciare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togliere le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scarpe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970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mangiare da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solo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bere da</a:t>
                      </a:r>
                      <a:r>
                        <a:rPr sz="1050" i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solo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25146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riconoscere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un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pericolo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badare alla propria</a:t>
                      </a:r>
                      <a:r>
                        <a:rPr sz="1050" i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sicurezza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349885">
                <a:tc gridSpan="5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51435">
                        <a:lnSpc>
                          <a:spcPct val="100000"/>
                        </a:lnSpc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INTERAZIONI INTERPERSONALI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5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interazioni personali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interazioni personali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complesse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Gioca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</a:t>
                      </a:r>
                      <a:r>
                        <a:rPr sz="1050" i="1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pari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7165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Interagisce con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l’adulto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entrare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interazione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con gli</a:t>
                      </a:r>
                      <a:r>
                        <a:rPr sz="1050" spc="-7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estranei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intrattenere relazioni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familiari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2565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intrattenere relazioni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intime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2714879" y="8307069"/>
            <a:ext cx="2146300" cy="207645"/>
          </a:xfrm>
          <a:prstGeom prst="rect">
            <a:avLst/>
          </a:prstGeom>
          <a:solidFill>
            <a:srgbClr val="D2D2D2"/>
          </a:solidFill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00"/>
              </a:lnSpc>
            </a:pPr>
            <a:r>
              <a:rPr sz="1400" b="1" spc="-5" dirty="0">
                <a:latin typeface="Trebuchet MS"/>
                <a:cs typeface="Trebuchet MS"/>
              </a:rPr>
              <a:t>PARTECIPAZIONE</a:t>
            </a:r>
            <a:r>
              <a:rPr sz="1400" b="1" spc="-30" dirty="0">
                <a:latin typeface="Trebuchet MS"/>
                <a:cs typeface="Trebuchet MS"/>
              </a:rPr>
              <a:t> </a:t>
            </a:r>
            <a:r>
              <a:rPr sz="1400" b="1" spc="-5" dirty="0">
                <a:latin typeface="Trebuchet MS"/>
                <a:cs typeface="Trebuchet MS"/>
              </a:rPr>
              <a:t>SOCIALE</a:t>
            </a:r>
            <a:endParaRPr sz="1400">
              <a:latin typeface="Trebuchet MS"/>
              <a:cs typeface="Trebuchet MS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469391" y="8688069"/>
          <a:ext cx="6423024" cy="123380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560695"/>
                <a:gridCol w="210185"/>
                <a:gridCol w="240664"/>
                <a:gridCol w="210185"/>
                <a:gridCol w="201295"/>
              </a:tblGrid>
              <a:tr h="1765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9271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1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0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effettuare transazioni economiche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effettuare transazioni economiche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coinvolgersi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in un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gioco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coinvolgersi nel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gioco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impegnarsi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attività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ricreazione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tempo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libero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</a:t>
                      </a:r>
                      <a:r>
                        <a:rPr sz="1050" spc="-20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la</a:t>
                      </a:r>
                      <a:r>
                        <a:rPr sz="1050" spc="-2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2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impegnarsi</a:t>
                      </a:r>
                      <a:r>
                        <a:rPr sz="1050" spc="-204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in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attività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20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ricreazione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tempo</a:t>
                      </a:r>
                      <a:r>
                        <a:rPr sz="1050" spc="-2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libero</a:t>
                      </a:r>
                      <a:r>
                        <a:rPr sz="1050" spc="-2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(es.:</a:t>
                      </a:r>
                      <a:r>
                        <a:rPr sz="1050" spc="-2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prende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iniziativa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469391" y="711707"/>
          <a:ext cx="6423024" cy="70421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560695"/>
                <a:gridCol w="210185"/>
                <a:gridCol w="240664"/>
                <a:gridCol w="210185"/>
                <a:gridCol w="201295"/>
              </a:tblGrid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durante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ricreazione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scuola, pratica sport, scout,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5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cogliere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aspetti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religiosi e</a:t>
                      </a:r>
                      <a:r>
                        <a:rPr sz="1050" spc="-8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spirituali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cogliere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aspetti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etica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diritti</a:t>
                      </a:r>
                      <a:r>
                        <a:rPr sz="1050" spc="-9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umani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2818002" y="1717293"/>
            <a:ext cx="194056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b="1" spc="-5" dirty="0">
                <a:latin typeface="Trebuchet MS"/>
                <a:cs typeface="Trebuchet MS"/>
              </a:rPr>
              <a:t>FATTORI</a:t>
            </a:r>
            <a:r>
              <a:rPr sz="1400" b="1" spc="-40" dirty="0">
                <a:latin typeface="Trebuchet MS"/>
                <a:cs typeface="Trebuchet MS"/>
              </a:rPr>
              <a:t> </a:t>
            </a:r>
            <a:r>
              <a:rPr sz="1400" b="1" spc="-5" dirty="0">
                <a:latin typeface="Trebuchet MS"/>
                <a:cs typeface="Trebuchet MS"/>
              </a:rPr>
              <a:t>CONTESTUALI</a:t>
            </a:r>
            <a:endParaRPr sz="1400">
              <a:latin typeface="Trebuchet MS"/>
              <a:cs typeface="Trebuchet MS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469391" y="2121661"/>
          <a:ext cx="6370950" cy="380746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3025"/>
                <a:gridCol w="1260475"/>
                <a:gridCol w="59055"/>
                <a:gridCol w="4167504"/>
                <a:gridCol w="182879"/>
                <a:gridCol w="268604"/>
                <a:gridCol w="179704"/>
                <a:gridCol w="179704"/>
              </a:tblGrid>
              <a:tr h="1765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FATTORI</a:t>
                      </a:r>
                      <a:r>
                        <a:rPr sz="1050" b="1" spc="-7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PERSONALI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D2D2D2"/>
                    </a:solidFill>
                  </a:tcPr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0160" algn="ctr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1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0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Autostima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Motivazione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Curiosità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Tendenza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all’isolamento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Aggressività o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comportamenti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incontrollati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 gridSpan="4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676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2540">
                        <a:lnSpc>
                          <a:spcPts val="116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FATTORI</a:t>
                      </a:r>
                      <a:r>
                        <a:rPr sz="1050" b="1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AMBIENTALI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D2D2D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Utilizzo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tecnologie per educazione speciale (tastiere, pc,</a:t>
                      </a:r>
                      <a:r>
                        <a:rPr sz="1050" spc="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LIM)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256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Utilizzo</a:t>
                      </a:r>
                      <a:r>
                        <a:rPr sz="1050" spc="-18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20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strumenti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o</a:t>
                      </a:r>
                      <a:r>
                        <a:rPr sz="1050" spc="-17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attrezzature</a:t>
                      </a:r>
                      <a:r>
                        <a:rPr sz="1050" spc="-17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</a:t>
                      </a:r>
                      <a:r>
                        <a:rPr sz="1050" spc="-17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attività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19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ricreazione</a:t>
                      </a:r>
                      <a:r>
                        <a:rPr sz="1050" spc="-18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o</a:t>
                      </a:r>
                      <a:r>
                        <a:rPr sz="1050" spc="-20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sport</a:t>
                      </a:r>
                      <a:r>
                        <a:rPr sz="1050" spc="-18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(es.:</a:t>
                      </a:r>
                      <a:r>
                        <a:rPr sz="1050" spc="-19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sci,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chitarra,</a:t>
                      </a:r>
                      <a:r>
                        <a:rPr sz="1050" spc="-19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748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Utilizzo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supporti per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mobilità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comunicazione (deambulazione, vista,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Relazione con i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compagni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Ha una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relazione significativa con compagno/a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in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classe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25" dirty="0">
                          <a:latin typeface="Trebuchet MS"/>
                          <a:cs typeface="Trebuchet MS"/>
                        </a:rPr>
                        <a:t>Ha una 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relazione 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significativa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amico/a 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contesto</a:t>
                      </a:r>
                      <a:r>
                        <a:rPr sz="1050" spc="-18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90" dirty="0">
                          <a:latin typeface="Trebuchet MS"/>
                          <a:cs typeface="Trebuchet MS"/>
                        </a:rPr>
                        <a:t>extra-•‐scolastico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In</a:t>
                      </a:r>
                      <a:r>
                        <a:rPr sz="1050" i="1" spc="-1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classe</a:t>
                      </a:r>
                      <a:r>
                        <a:rPr sz="1050" i="1" spc="-1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ha</a:t>
                      </a:r>
                      <a:r>
                        <a:rPr sz="1050" i="1" spc="-1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un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piccolo</a:t>
                      </a:r>
                      <a:r>
                        <a:rPr sz="1050" i="1" spc="-1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gruppo</a:t>
                      </a:r>
                      <a:r>
                        <a:rPr sz="1050" i="1" spc="-1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compagni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che</a:t>
                      </a:r>
                      <a:r>
                        <a:rPr sz="1050" i="1" spc="-1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svolge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spontaneamente</a:t>
                      </a:r>
                      <a:r>
                        <a:rPr sz="1050" i="1" spc="-1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funzione</a:t>
                      </a:r>
                      <a:r>
                        <a:rPr sz="1050" i="1" spc="-1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supporto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701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Relazione con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animali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domestici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542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Usufruisce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servizi assistenziali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riabilitativi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extrascolastici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Relazione con gli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insegnanti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812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Qualità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della relazione 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con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AEC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81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Qualità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della relazione 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insegnante di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sostegno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5" name="object 5"/>
          <p:cNvSpPr txBox="1"/>
          <p:nvPr/>
        </p:nvSpPr>
        <p:spPr>
          <a:xfrm>
            <a:off x="532891" y="6253352"/>
            <a:ext cx="6500495" cy="3358515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065" algn="ctr">
              <a:lnSpc>
                <a:spcPct val="100000"/>
              </a:lnSpc>
              <a:spcBef>
                <a:spcPts val="105"/>
              </a:spcBef>
            </a:pPr>
            <a:r>
              <a:rPr sz="1050" b="1" spc="-5" dirty="0">
                <a:latin typeface="Trebuchet MS"/>
                <a:cs typeface="Trebuchet MS"/>
              </a:rPr>
              <a:t>In</a:t>
            </a:r>
            <a:r>
              <a:rPr sz="1050" b="1" dirty="0">
                <a:latin typeface="Trebuchet MS"/>
                <a:cs typeface="Trebuchet MS"/>
              </a:rPr>
              <a:t> </a:t>
            </a:r>
            <a:r>
              <a:rPr sz="1050" b="1" spc="-5" dirty="0">
                <a:latin typeface="Trebuchet MS"/>
                <a:cs typeface="Trebuchet MS"/>
              </a:rPr>
              <a:t>sintesi: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5" dirty="0">
                <a:latin typeface="Trebuchet MS"/>
                <a:cs typeface="Trebuchet MS"/>
              </a:rPr>
              <a:t>CONDIZIONI FISICHE (funzioni </a:t>
            </a:r>
            <a:r>
              <a:rPr sz="1050" dirty="0">
                <a:latin typeface="Trebuchet MS"/>
                <a:cs typeface="Trebuchet MS"/>
              </a:rPr>
              <a:t>corporee e </a:t>
            </a:r>
            <a:r>
              <a:rPr sz="1050" spc="-5" dirty="0">
                <a:latin typeface="Trebuchet MS"/>
                <a:cs typeface="Trebuchet MS"/>
              </a:rPr>
              <a:t>strutture corporee): 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………………………………………………………………………………………………………………………………………………………………………….……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  <a:p>
            <a:pPr marL="12700" marR="5080">
              <a:lnSpc>
                <a:spcPct val="121900"/>
              </a:lnSpc>
              <a:spcBef>
                <a:spcPts val="1010"/>
              </a:spcBef>
            </a:pPr>
            <a:r>
              <a:rPr sz="1050" dirty="0">
                <a:latin typeface="Trebuchet MS"/>
                <a:cs typeface="Trebuchet MS"/>
              </a:rPr>
              <a:t>ATTIVITA’</a:t>
            </a:r>
            <a:r>
              <a:rPr sz="1050" spc="-17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PERSONALI</a:t>
            </a:r>
            <a:r>
              <a:rPr sz="1050" spc="-15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(apprendimento,</a:t>
            </a:r>
            <a:r>
              <a:rPr sz="1050" spc="-15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applicazione</a:t>
            </a:r>
            <a:r>
              <a:rPr sz="1050" spc="-16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conoscenze,</a:t>
            </a:r>
            <a:r>
              <a:rPr sz="1050" spc="-17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compiti</a:t>
            </a:r>
            <a:r>
              <a:rPr sz="1050" spc="-16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e</a:t>
            </a:r>
            <a:r>
              <a:rPr sz="1050" spc="-15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richieste,</a:t>
            </a:r>
            <a:r>
              <a:rPr sz="1050" spc="-16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comunicazione,</a:t>
            </a:r>
            <a:r>
              <a:rPr sz="1050" spc="-17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mobilità,  </a:t>
            </a:r>
            <a:r>
              <a:rPr sz="1050" dirty="0">
                <a:latin typeface="Trebuchet MS"/>
                <a:cs typeface="Trebuchet MS"/>
              </a:rPr>
              <a:t>cura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della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persona,</a:t>
            </a:r>
            <a:r>
              <a:rPr sz="1050" spc="-12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interazione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personale):</a:t>
            </a:r>
            <a:r>
              <a:rPr sz="1050" spc="-13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35" dirty="0">
                <a:latin typeface="Trebuchet MS"/>
                <a:cs typeface="Trebuchet MS"/>
              </a:rPr>
              <a:t>PARTECIPAZIONE</a:t>
            </a:r>
            <a:r>
              <a:rPr sz="1050" spc="155" dirty="0">
                <a:latin typeface="Trebuchet MS"/>
                <a:cs typeface="Trebuchet MS"/>
              </a:rPr>
              <a:t> </a:t>
            </a:r>
            <a:r>
              <a:rPr sz="1050" spc="-40" dirty="0">
                <a:latin typeface="Trebuchet MS"/>
                <a:cs typeface="Trebuchet MS"/>
              </a:rPr>
              <a:t>SOCIALE:…………………………………………………………………………………………………………………………….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55"/>
              </a:spcBef>
            </a:pPr>
            <a:endParaRPr sz="10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285"/>
              </a:spcBef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sz="1050" spc="-30" dirty="0">
                <a:latin typeface="Trebuchet MS"/>
                <a:cs typeface="Trebuchet MS"/>
              </a:rPr>
              <a:t>FATTORI </a:t>
            </a:r>
            <a:r>
              <a:rPr sz="1050" spc="-35" dirty="0">
                <a:latin typeface="Trebuchet MS"/>
                <a:cs typeface="Trebuchet MS"/>
              </a:rPr>
              <a:t>CONTESTUALI </a:t>
            </a:r>
            <a:r>
              <a:rPr sz="1050" spc="-30" dirty="0">
                <a:latin typeface="Trebuchet MS"/>
                <a:cs typeface="Trebuchet MS"/>
              </a:rPr>
              <a:t>(ambientali e</a:t>
            </a:r>
            <a:r>
              <a:rPr sz="1050" spc="40" dirty="0">
                <a:latin typeface="Trebuchet MS"/>
                <a:cs typeface="Trebuchet MS"/>
              </a:rPr>
              <a:t> </a:t>
            </a:r>
            <a:r>
              <a:rPr sz="1050" spc="-40" dirty="0">
                <a:latin typeface="Trebuchet MS"/>
                <a:cs typeface="Trebuchet MS"/>
              </a:rPr>
              <a:t>personali):……………………………………………………………………………………………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2891" y="658520"/>
            <a:ext cx="6254115" cy="422275"/>
          </a:xfrm>
          <a:prstGeom prst="rect">
            <a:avLst/>
          </a:prstGeom>
        </p:spPr>
        <p:txBody>
          <a:bodyPr vert="horz" wrap="square" lIns="0" tIns="508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00"/>
              </a:spcBef>
            </a:pP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2891" y="1540509"/>
            <a:ext cx="6308090" cy="1155700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1050" b="1" spc="-40" dirty="0">
                <a:latin typeface="Trebuchet MS"/>
                <a:cs typeface="Trebuchet MS"/>
              </a:rPr>
              <a:t>PUNTI </a:t>
            </a:r>
            <a:r>
              <a:rPr sz="1050" b="1" spc="-30" dirty="0">
                <a:latin typeface="Trebuchet MS"/>
                <a:cs typeface="Trebuchet MS"/>
              </a:rPr>
              <a:t>DI </a:t>
            </a:r>
            <a:r>
              <a:rPr sz="1050" b="1" spc="-40" dirty="0">
                <a:latin typeface="Trebuchet MS"/>
                <a:cs typeface="Trebuchet MS"/>
              </a:rPr>
              <a:t>FORZA:</a:t>
            </a:r>
            <a:r>
              <a:rPr sz="1050" b="1" spc="-20" dirty="0">
                <a:latin typeface="Trebuchet MS"/>
                <a:cs typeface="Trebuchet MS"/>
              </a:rPr>
              <a:t> </a:t>
            </a: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………………………………………………………………………………………………………………………………………...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……………………………………………………………………………………………………………………………………………………………………..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sz="1050" b="1" dirty="0">
                <a:latin typeface="Trebuchet MS"/>
                <a:cs typeface="Trebuchet MS"/>
              </a:rPr>
              <a:t>PUNTI DI </a:t>
            </a:r>
            <a:r>
              <a:rPr sz="1050" b="1" spc="-5" dirty="0">
                <a:latin typeface="Trebuchet MS"/>
                <a:cs typeface="Trebuchet MS"/>
              </a:rPr>
              <a:t>DEBOLEZZA</a:t>
            </a:r>
            <a:r>
              <a:rPr sz="1050" spc="-5" dirty="0">
                <a:latin typeface="Trebuchet MS"/>
                <a:cs typeface="Trebuchet MS"/>
              </a:rPr>
              <a:t>:</a:t>
            </a:r>
            <a:r>
              <a:rPr sz="1050" spc="2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32891" y="9264192"/>
            <a:ext cx="6410960" cy="413384"/>
          </a:xfrm>
          <a:prstGeom prst="rect">
            <a:avLst/>
          </a:prstGeom>
        </p:spPr>
        <p:txBody>
          <a:bodyPr vert="horz" wrap="square" lIns="0" tIns="4635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365"/>
              </a:spcBef>
            </a:pPr>
            <a:r>
              <a:rPr sz="1050" dirty="0">
                <a:latin typeface="Trebuchet MS"/>
                <a:cs typeface="Trebuchet MS"/>
              </a:rPr>
              <a:t>*La </a:t>
            </a:r>
            <a:r>
              <a:rPr sz="1050" spc="-5" dirty="0">
                <a:latin typeface="Trebuchet MS"/>
                <a:cs typeface="Trebuchet MS"/>
              </a:rPr>
              <a:t>griglia </a:t>
            </a:r>
            <a:r>
              <a:rPr sz="1050" dirty="0">
                <a:latin typeface="Trebuchet MS"/>
                <a:cs typeface="Trebuchet MS"/>
              </a:rPr>
              <a:t>è </a:t>
            </a:r>
            <a:r>
              <a:rPr sz="1050" spc="-5" dirty="0">
                <a:latin typeface="Trebuchet MS"/>
                <a:cs typeface="Trebuchet MS"/>
              </a:rPr>
              <a:t>stata realizzata utilizzando items </a:t>
            </a:r>
            <a:r>
              <a:rPr sz="1050" dirty="0">
                <a:latin typeface="Trebuchet MS"/>
                <a:cs typeface="Trebuchet MS"/>
              </a:rPr>
              <a:t>(la </a:t>
            </a:r>
            <a:r>
              <a:rPr sz="1050" spc="-5" dirty="0">
                <a:latin typeface="Trebuchet MS"/>
                <a:cs typeface="Trebuchet MS"/>
              </a:rPr>
              <a:t>maggior parte) </a:t>
            </a:r>
            <a:r>
              <a:rPr sz="1050" dirty="0">
                <a:latin typeface="Trebuchet MS"/>
                <a:cs typeface="Trebuchet MS"/>
              </a:rPr>
              <a:t>che fanno </a:t>
            </a:r>
            <a:r>
              <a:rPr sz="1050" spc="-5" dirty="0">
                <a:latin typeface="Trebuchet MS"/>
                <a:cs typeface="Trebuchet MS"/>
              </a:rPr>
              <a:t>riferimento </a:t>
            </a:r>
            <a:r>
              <a:rPr sz="1050" dirty="0">
                <a:latin typeface="Trebuchet MS"/>
                <a:cs typeface="Trebuchet MS"/>
              </a:rPr>
              <a:t>in </a:t>
            </a:r>
            <a:r>
              <a:rPr sz="1050" spc="-5" dirty="0">
                <a:latin typeface="Trebuchet MS"/>
                <a:cs typeface="Trebuchet MS"/>
              </a:rPr>
              <a:t>modo diretto</a:t>
            </a:r>
            <a:r>
              <a:rPr sz="1050" spc="4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ad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265"/>
              </a:spcBef>
            </a:pPr>
            <a:r>
              <a:rPr sz="1050" spc="-5" dirty="0">
                <a:latin typeface="Trebuchet MS"/>
                <a:cs typeface="Trebuchet MS"/>
              </a:rPr>
              <a:t>indicatori della classificazione ICF, </a:t>
            </a:r>
            <a:r>
              <a:rPr sz="1050" dirty="0">
                <a:latin typeface="Trebuchet MS"/>
                <a:cs typeface="Trebuchet MS"/>
              </a:rPr>
              <a:t>con </a:t>
            </a:r>
            <a:r>
              <a:rPr sz="1050" spc="-5" dirty="0">
                <a:latin typeface="Trebuchet MS"/>
                <a:cs typeface="Trebuchet MS"/>
              </a:rPr>
              <a:t>l’integrazione </a:t>
            </a:r>
            <a:r>
              <a:rPr sz="1050" dirty="0">
                <a:latin typeface="Trebuchet MS"/>
                <a:cs typeface="Trebuchet MS"/>
              </a:rPr>
              <a:t>di </a:t>
            </a:r>
            <a:r>
              <a:rPr sz="1050" spc="-5" dirty="0">
                <a:latin typeface="Trebuchet MS"/>
                <a:cs typeface="Trebuchet MS"/>
              </a:rPr>
              <a:t>altri items ideati invece </a:t>
            </a:r>
            <a:r>
              <a:rPr sz="1050" dirty="0">
                <a:latin typeface="Trebuchet MS"/>
                <a:cs typeface="Trebuchet MS"/>
              </a:rPr>
              <a:t>ad</a:t>
            </a:r>
            <a:r>
              <a:rPr sz="1050" spc="1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hoc.</a:t>
            </a:r>
            <a:endParaRPr sz="1050">
              <a:latin typeface="Trebuchet MS"/>
              <a:cs typeface="Trebuchet M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1140</Words>
  <Application>Microsoft Office PowerPoint</Application>
  <PresentationFormat>Personalizzato</PresentationFormat>
  <Paragraphs>209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</vt:vector>
  </HeadingPairs>
  <TitlesOfParts>
    <vt:vector size="6" baseType="lpstr">
      <vt:lpstr>Office Theme</vt:lpstr>
      <vt:lpstr>Diapositiva 1</vt:lpstr>
      <vt:lpstr>Diapositiva 2</vt:lpstr>
      <vt:lpstr>Diapositiva 3</vt:lpstr>
      <vt:lpstr>Diapositiva 4</vt:lpstr>
      <vt:lpstr>Diapositiva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Giancarlo</dc:creator>
  <cp:lastModifiedBy>Giancarlo</cp:lastModifiedBy>
  <cp:revision>1</cp:revision>
  <dcterms:created xsi:type="dcterms:W3CDTF">2019-03-23T17:48:19Z</dcterms:created>
  <dcterms:modified xsi:type="dcterms:W3CDTF">2019-03-23T17:50:38Z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2019-03-23T00:00:00Z</vt:filetime>
  </property>
  <property fmtid="{D5CDD505-2E9C-101B-9397-08002B2CF9AE}" pid="3" name="Creator">
    <vt:lpwstr>Microsoft® Word for Office 365</vt:lpwstr>
  </property>
  <property fmtid="{D5CDD505-2E9C-101B-9397-08002B2CF9AE}" pid="4" name="LastSaved">
    <vt:filetime>2019-03-23T00:00:00Z</vt:filetime>
  </property>
</Properties>
</file>