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02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7" name="Sottotito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30" name="Segnaposto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E3EFA-E63F-4081-B19A-99E97CC1D409}" type="datetimeFigureOut">
              <a:rPr lang="it-IT" smtClean="0"/>
              <a:pPr/>
              <a:t>23/09/2019</a:t>
            </a:fld>
            <a:endParaRPr lang="it-IT"/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B3AFD-467E-4CFC-A36D-84EF627E855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E3EFA-E63F-4081-B19A-99E97CC1D409}" type="datetimeFigureOut">
              <a:rPr lang="it-IT" smtClean="0"/>
              <a:pPr/>
              <a:t>23/09/2019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B3AFD-467E-4CFC-A36D-84EF627E855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E3EFA-E63F-4081-B19A-99E97CC1D409}" type="datetimeFigureOut">
              <a:rPr lang="it-IT" smtClean="0"/>
              <a:pPr/>
              <a:t>23/09/2019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B3AFD-467E-4CFC-A36D-84EF627E855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E3EFA-E63F-4081-B19A-99E97CC1D409}" type="datetimeFigureOut">
              <a:rPr lang="it-IT" smtClean="0"/>
              <a:pPr/>
              <a:t>23/09/2019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B3AFD-467E-4CFC-A36D-84EF627E855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E3EFA-E63F-4081-B19A-99E97CC1D409}" type="datetimeFigureOut">
              <a:rPr lang="it-IT" smtClean="0"/>
              <a:pPr/>
              <a:t>23/09/2019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B3AFD-467E-4CFC-A36D-84EF627E855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E3EFA-E63F-4081-B19A-99E97CC1D409}" type="datetimeFigureOut">
              <a:rPr lang="it-IT" smtClean="0"/>
              <a:pPr/>
              <a:t>23/09/2019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B3AFD-467E-4CFC-A36D-84EF627E855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E3EFA-E63F-4081-B19A-99E97CC1D409}" type="datetimeFigureOut">
              <a:rPr lang="it-IT" smtClean="0"/>
              <a:pPr/>
              <a:t>23/09/2019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B3AFD-467E-4CFC-A36D-84EF627E855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E3EFA-E63F-4081-B19A-99E97CC1D409}" type="datetimeFigureOut">
              <a:rPr lang="it-IT" smtClean="0"/>
              <a:pPr/>
              <a:t>23/09/2019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B3AFD-467E-4CFC-A36D-84EF627E855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E3EFA-E63F-4081-B19A-99E97CC1D409}" type="datetimeFigureOut">
              <a:rPr lang="it-IT" smtClean="0"/>
              <a:pPr/>
              <a:t>23/09/2019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B3AFD-467E-4CFC-A36D-84EF627E855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E3EFA-E63F-4081-B19A-99E97CC1D409}" type="datetimeFigureOut">
              <a:rPr lang="it-IT" smtClean="0"/>
              <a:pPr/>
              <a:t>23/09/2019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B3AFD-467E-4CFC-A36D-84EF627E855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taglia e arrotonda singolo angolo rettangol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olo rettango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E3EFA-E63F-4081-B19A-99E97CC1D409}" type="datetimeFigureOut">
              <a:rPr lang="it-IT" smtClean="0"/>
              <a:pPr/>
              <a:t>23/09/2019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82B3AFD-467E-4CFC-A36D-84EF627E855B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10" name="Figura a mano libera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igura a mano libera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igura a mano libera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Segnaposto tito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0" name="Segnaposto tes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80E3EFA-E63F-4081-B19A-99E97CC1D409}" type="datetimeFigureOut">
              <a:rPr lang="it-IT" smtClean="0"/>
              <a:pPr/>
              <a:t>23/09/2019</a:t>
            </a:fld>
            <a:endParaRPr lang="it-IT"/>
          </a:p>
        </p:txBody>
      </p:sp>
      <p:sp>
        <p:nvSpPr>
          <p:cNvPr id="22" name="Segnaposto piè di pagina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82B3AFD-467E-4CFC-A36D-84EF627E855B}" type="slidenum">
              <a:rPr lang="it-IT" smtClean="0"/>
              <a:pPr/>
              <a:t>‹N›</a:t>
            </a:fld>
            <a:endParaRPr lang="it-IT"/>
          </a:p>
        </p:txBody>
      </p:sp>
      <p:grpSp>
        <p:nvGrpSpPr>
          <p:cNvPr id="2" name="Grup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igura a mano libera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igura a mano libera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Laboratorio di attività motorie e sportive adattate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 smtClean="0"/>
              <a:t>Quinta lezione</a:t>
            </a:r>
          </a:p>
          <a:p>
            <a:r>
              <a:rPr lang="it-IT" dirty="0" smtClean="0"/>
              <a:t>Esempi di attività ,motorie adattate</a:t>
            </a:r>
          </a:p>
          <a:p>
            <a:r>
              <a:rPr lang="it-IT" smtClean="0"/>
              <a:t>Disabilità sensoriale</a:t>
            </a:r>
            <a:endParaRPr lang="it-IT" dirty="0" smtClean="0"/>
          </a:p>
          <a:p>
            <a:r>
              <a:rPr lang="it-IT" dirty="0" err="1" smtClean="0"/>
              <a:t>Prof.a</a:t>
            </a:r>
            <a:r>
              <a:rPr lang="it-IT" dirty="0" smtClean="0"/>
              <a:t> Turchi Paola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Segnaposto contenuto 3" descr="IMG_068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480" y="285728"/>
            <a:ext cx="5857916" cy="657227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Segnaposto contenuto 3" descr="IMG_068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357166"/>
            <a:ext cx="6715171" cy="650083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Segnaposto contenuto 3" descr="IMG_068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5852" y="357166"/>
            <a:ext cx="6929486" cy="650083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Segnaposto contenuto 3" descr="IMG_068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285728"/>
            <a:ext cx="7000924" cy="657227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Segnaposto contenuto 3" descr="IMG_069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357166"/>
            <a:ext cx="6286544" cy="650083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Disabilità: non vedenti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L’apprendimento motorio di un ragazzo non vedente non differisce, nella struttura e nei mezzi impiegati da quello di un coetaneo normodotato</a:t>
            </a:r>
          </a:p>
          <a:p>
            <a:r>
              <a:rPr lang="it-IT" dirty="0" smtClean="0"/>
              <a:t>L’alunno è </a:t>
            </a:r>
            <a:r>
              <a:rPr lang="it-IT" dirty="0" smtClean="0"/>
              <a:t>in </a:t>
            </a:r>
            <a:r>
              <a:rPr lang="it-IT" dirty="0" smtClean="0"/>
              <a:t>grado potenzialmente di   compiere qualsiasi gesto atletico</a:t>
            </a:r>
          </a:p>
          <a:p>
            <a:r>
              <a:rPr lang="it-IT" dirty="0" smtClean="0"/>
              <a:t>E’ però indispensabile che egli abbia avuto la possibilità di apprendere i presupposti motori</a:t>
            </a:r>
          </a:p>
          <a:p>
            <a:r>
              <a:rPr lang="it-IT" dirty="0" smtClean="0"/>
              <a:t>Per fare questo le capacità senso percettive e la conoscenza degli schemi motori di base sono importanti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538806"/>
          </a:xfrm>
        </p:spPr>
        <p:txBody>
          <a:bodyPr>
            <a:normAutofit/>
          </a:bodyPr>
          <a:lstStyle/>
          <a:p>
            <a:r>
              <a:rPr lang="it-IT" dirty="0" smtClean="0"/>
              <a:t>L’handicap della vista inibisce la spinta spontanea del bambino all’esplorazione del mondo circostante</a:t>
            </a:r>
          </a:p>
          <a:p>
            <a:r>
              <a:rPr lang="it-IT" dirty="0" smtClean="0"/>
              <a:t>Il bambino non vedente tenderà a muoversi meno e le sue esperienze motorie iniziali saranno quindi limitate e scarsamente spinte dalla curiosità di quanto accade intorno a lui.</a:t>
            </a:r>
          </a:p>
          <a:p>
            <a:r>
              <a:rPr lang="it-IT" dirty="0" smtClean="0"/>
              <a:t>Una volta raggiunta la stazione eretta il bambino facilmente urterà e ciò provocherà frustrazione ed inibizione la movimento.</a:t>
            </a:r>
          </a:p>
          <a:p>
            <a:r>
              <a:rPr lang="it-IT" dirty="0" smtClean="0"/>
              <a:t>Egli non potrà realizzare un’immagine ideomotoria attraverso l’osservazione dell’insegnante ma dovrà strutturare il gesto attraverso sensazioni tattili con la scomposizione </a:t>
            </a:r>
            <a:r>
              <a:rPr lang="it-IT" smtClean="0"/>
              <a:t>del </a:t>
            </a:r>
            <a:r>
              <a:rPr lang="it-IT" smtClean="0"/>
              <a:t>gesto </a:t>
            </a:r>
            <a:r>
              <a:rPr lang="it-IT" dirty="0" smtClean="0"/>
              <a:t>in movimenti frammentari.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681682"/>
          </a:xfrm>
        </p:spPr>
        <p:txBody>
          <a:bodyPr>
            <a:normAutofit/>
          </a:bodyPr>
          <a:lstStyle/>
          <a:p>
            <a:r>
              <a:rPr lang="it-IT" dirty="0" smtClean="0"/>
              <a:t>E’ dunque auspicabile che durante le fasi evolutive in cui si attua la strutturazione dello schema corporeo (rappresentazione mentale del nostro corpo e delle posizioni che assume nello spazio)  il non vedente possa, attraverso l’attività motoria, compiere un normale sviluppo psicomotorio.</a:t>
            </a:r>
          </a:p>
          <a:p>
            <a:r>
              <a:rPr lang="it-IT" dirty="0" smtClean="0"/>
              <a:t>L’educazione psicomotoria dovrà basarsi sull’utilizzo e sviluppo degli altri sensi in modo da fornire stimoli al movimento.</a:t>
            </a:r>
          </a:p>
          <a:p>
            <a:r>
              <a:rPr lang="it-IT" dirty="0" smtClean="0"/>
              <a:t>Il successivo passaggio dovrà essere l’acquisizione dei riferimenti topologici, punto culmine sarà la lateralità, partendo dall’arto dominante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538806"/>
          </a:xfrm>
        </p:spPr>
        <p:txBody>
          <a:bodyPr/>
          <a:lstStyle/>
          <a:p>
            <a:r>
              <a:rPr lang="it-IT" dirty="0" smtClean="0"/>
              <a:t>L’esiguità del campo di apprendimento tattile, il suo carattere frammentario, la necessità di una sintesi finale per ricostruire a livello mentale gli oggetti nella loro totalità , rendono difficile l’apprendimento delle relazioni spaziali e la strutturazione dei dati percettivi.</a:t>
            </a:r>
          </a:p>
          <a:p>
            <a:r>
              <a:rPr lang="it-IT" dirty="0" smtClean="0"/>
              <a:t>Nella programmazione di un progetto motorio per non vedenti si deve riservare grande importanza ad una educazione percettiva basata </a:t>
            </a:r>
            <a:r>
              <a:rPr lang="it-IT" b="1" dirty="0" smtClean="0"/>
              <a:t>sull’azione.</a:t>
            </a:r>
          </a:p>
          <a:p>
            <a:r>
              <a:rPr lang="it-IT" dirty="0" smtClean="0"/>
              <a:t>Spesso gli alunni non vedenti tendono a fingere di aver capito, per evitare la frustrazione e l’accettazione del loro stato</a:t>
            </a:r>
            <a:r>
              <a:rPr lang="it-IT" b="1" dirty="0" smtClean="0"/>
              <a:t>; </a:t>
            </a:r>
            <a:r>
              <a:rPr lang="it-IT" dirty="0" smtClean="0"/>
              <a:t>simulando la normalità si adoperano in improvvisazioni in cui la percentuale di errore risulta elevata.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610244"/>
          </a:xfrm>
        </p:spPr>
        <p:txBody>
          <a:bodyPr/>
          <a:lstStyle/>
          <a:p>
            <a:r>
              <a:rPr lang="it-IT" dirty="0" smtClean="0"/>
              <a:t>Il metodo da utilizzare deve saper sfruttare sia l’approccio globale, relativamente a ciò che il ragazzo vede (ipovedenti), sia quello analitico sintetico, per la percezione di ciò che non vede.</a:t>
            </a:r>
          </a:p>
          <a:p>
            <a:r>
              <a:rPr lang="it-IT" dirty="0" smtClean="0"/>
              <a:t>Diversità con un vedente:</a:t>
            </a:r>
          </a:p>
          <a:p>
            <a:r>
              <a:rPr lang="it-IT" dirty="0" smtClean="0"/>
              <a:t>Si muove con rigidità per la continua paura di cadere o di urtare </a:t>
            </a:r>
          </a:p>
          <a:p>
            <a:r>
              <a:rPr lang="it-IT" dirty="0" smtClean="0"/>
              <a:t>Ha generalmente un bagaglio motorio limitato</a:t>
            </a:r>
          </a:p>
          <a:p>
            <a:r>
              <a:rPr lang="it-IT" dirty="0" smtClean="0"/>
              <a:t>Spesso non ha strutturato lo schema corporeo</a:t>
            </a:r>
          </a:p>
          <a:p>
            <a:r>
              <a:rPr lang="it-IT" dirty="0" smtClean="0"/>
              <a:t>Ha bisogno di poter contare su riferimenti nello spazio circostante che gli diano la consapevolezza di essere in un ambiente conosciuto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b="1" dirty="0" smtClean="0"/>
              <a:t>E’ indispensabile</a:t>
            </a:r>
            <a:r>
              <a:rPr lang="it-IT" dirty="0" smtClean="0"/>
              <a:t>: fornire il maggior numero di esperienze motorie</a:t>
            </a:r>
          </a:p>
          <a:p>
            <a:r>
              <a:rPr lang="it-IT" dirty="0" smtClean="0"/>
              <a:t>Fare molta ginnastica prediligendo movimenti in ampiezza e ricercando la massima mobilità articolare</a:t>
            </a:r>
          </a:p>
          <a:p>
            <a:r>
              <a:rPr lang="it-IT" dirty="0" smtClean="0"/>
              <a:t>È necessario che il ragazzo non </a:t>
            </a:r>
            <a:r>
              <a:rPr lang="it-IT" smtClean="0"/>
              <a:t>vedente possa </a:t>
            </a:r>
            <a:r>
              <a:rPr lang="it-IT" dirty="0" smtClean="0"/>
              <a:t>contare su un continuo scambio di informazioni (voce narrante) con il proprio insegnante, rapportate al riscontro ottico dell’altro.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71570"/>
          </a:xfrm>
        </p:spPr>
        <p:txBody>
          <a:bodyPr>
            <a:normAutofit/>
          </a:bodyPr>
          <a:lstStyle/>
          <a:p>
            <a:r>
              <a:rPr lang="it-IT" dirty="0" smtClean="0"/>
              <a:t>La Corsa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824426"/>
          </a:xfrm>
        </p:spPr>
        <p:txBody>
          <a:bodyPr>
            <a:normAutofit lnSpcReduction="10000"/>
          </a:bodyPr>
          <a:lstStyle/>
          <a:p>
            <a:r>
              <a:rPr lang="it-IT" dirty="0" smtClean="0"/>
              <a:t>Ricerca di una esecuzione corretta e disinvolta</a:t>
            </a:r>
          </a:p>
          <a:p>
            <a:r>
              <a:rPr lang="it-IT" dirty="0" smtClean="0"/>
              <a:t>Lo spazio circostante non deve costituire un blocco psicologico</a:t>
            </a:r>
          </a:p>
          <a:p>
            <a:r>
              <a:rPr lang="it-IT" dirty="0" smtClean="0"/>
              <a:t>Le caratteristiche della corsa, nella quale sono presenti fasi di volo, con perdita di contatto con il suolo, accentua i timori.</a:t>
            </a:r>
          </a:p>
          <a:p>
            <a:r>
              <a:rPr lang="it-IT" dirty="0" smtClean="0"/>
              <a:t>Per questo è necessario in ogni lezione fare:</a:t>
            </a:r>
          </a:p>
          <a:p>
            <a:r>
              <a:rPr lang="it-IT" dirty="0" smtClean="0"/>
              <a:t>Balzi</a:t>
            </a:r>
          </a:p>
          <a:p>
            <a:r>
              <a:rPr lang="it-IT" dirty="0" smtClean="0"/>
              <a:t>Corsa in ampiezza</a:t>
            </a:r>
          </a:p>
          <a:p>
            <a:r>
              <a:rPr lang="it-IT" dirty="0" smtClean="0"/>
              <a:t>Superamento di ostacoli  bassi sonori</a:t>
            </a:r>
          </a:p>
          <a:p>
            <a:r>
              <a:rPr lang="it-IT" dirty="0" smtClean="0"/>
              <a:t>Esercitazioni </a:t>
            </a:r>
            <a:r>
              <a:rPr lang="it-IT" dirty="0" err="1" smtClean="0"/>
              <a:t>pliometriche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610244"/>
          </a:xfrm>
        </p:spPr>
        <p:txBody>
          <a:bodyPr>
            <a:normAutofit/>
          </a:bodyPr>
          <a:lstStyle/>
          <a:p>
            <a:r>
              <a:rPr lang="it-IT" dirty="0" smtClean="0"/>
              <a:t>Esercitazioni tendenti ad ampliare il passo dell’atleta:</a:t>
            </a:r>
          </a:p>
          <a:p>
            <a:r>
              <a:rPr lang="it-IT" dirty="0" err="1" smtClean="0"/>
              <a:t>Skip</a:t>
            </a:r>
            <a:r>
              <a:rPr lang="it-IT" dirty="0" smtClean="0"/>
              <a:t> a 45°</a:t>
            </a:r>
          </a:p>
          <a:p>
            <a:r>
              <a:rPr lang="it-IT" dirty="0" smtClean="0"/>
              <a:t>Corsa in salita</a:t>
            </a:r>
          </a:p>
          <a:p>
            <a:r>
              <a:rPr lang="it-IT" dirty="0" smtClean="0"/>
              <a:t>Corsa con traino</a:t>
            </a:r>
          </a:p>
          <a:p>
            <a:r>
              <a:rPr lang="it-IT" dirty="0" smtClean="0"/>
              <a:t>Affondi</a:t>
            </a:r>
          </a:p>
          <a:p>
            <a:r>
              <a:rPr lang="it-IT" dirty="0" smtClean="0"/>
              <a:t>Esercizi ritmici:</a:t>
            </a:r>
          </a:p>
          <a:p>
            <a:r>
              <a:rPr lang="it-IT" dirty="0" smtClean="0"/>
              <a:t>Accompagnare  </a:t>
            </a:r>
            <a:r>
              <a:rPr lang="it-IT" dirty="0" err="1" smtClean="0"/>
              <a:t>vocalmente</a:t>
            </a:r>
            <a:r>
              <a:rPr lang="it-IT" dirty="0" smtClean="0"/>
              <a:t> le andature (op </a:t>
            </a:r>
            <a:r>
              <a:rPr lang="it-IT" dirty="0" err="1" smtClean="0"/>
              <a:t>op</a:t>
            </a:r>
            <a:r>
              <a:rPr lang="it-IT" dirty="0" smtClean="0"/>
              <a:t>)</a:t>
            </a:r>
          </a:p>
          <a:p>
            <a:r>
              <a:rPr lang="it-IT" dirty="0" smtClean="0"/>
              <a:t>Variare la velocità</a:t>
            </a:r>
          </a:p>
          <a:p>
            <a:r>
              <a:rPr lang="it-IT" dirty="0" smtClean="0"/>
              <a:t>Far ascoltare amplificandole con la voce le </a:t>
            </a:r>
            <a:r>
              <a:rPr lang="it-IT" dirty="0" err="1" smtClean="0"/>
              <a:t>esecuzini</a:t>
            </a:r>
            <a:r>
              <a:rPr lang="it-IT" dirty="0" smtClean="0"/>
              <a:t> dei compagni</a:t>
            </a:r>
          </a:p>
          <a:p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nozio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Equinozi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nozi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73</TotalTime>
  <Words>607</Words>
  <Application>Microsoft Office PowerPoint</Application>
  <PresentationFormat>Presentazione su schermo (4:3)</PresentationFormat>
  <Paragraphs>47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15" baseType="lpstr">
      <vt:lpstr>Equinozio</vt:lpstr>
      <vt:lpstr>Laboratorio di attività motorie e sportive adattate</vt:lpstr>
      <vt:lpstr>Disabilità: non vedenti</vt:lpstr>
      <vt:lpstr>Diapositiva 3</vt:lpstr>
      <vt:lpstr>Diapositiva 4</vt:lpstr>
      <vt:lpstr>Diapositiva 5</vt:lpstr>
      <vt:lpstr>Diapositiva 6</vt:lpstr>
      <vt:lpstr>Diapositiva 7</vt:lpstr>
      <vt:lpstr>La Corsa</vt:lpstr>
      <vt:lpstr>Diapositiva 9</vt:lpstr>
      <vt:lpstr>Diapositiva 10</vt:lpstr>
      <vt:lpstr>Diapositiva 11</vt:lpstr>
      <vt:lpstr>Diapositiva 12</vt:lpstr>
      <vt:lpstr>Diapositiva 13</vt:lpstr>
      <vt:lpstr>Diapositiva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Laboratorio di attività motorie e sportive adattate</dc:title>
  <dc:creator>paola</dc:creator>
  <cp:lastModifiedBy>paola</cp:lastModifiedBy>
  <cp:revision>13</cp:revision>
  <dcterms:created xsi:type="dcterms:W3CDTF">2019-09-18T13:26:18Z</dcterms:created>
  <dcterms:modified xsi:type="dcterms:W3CDTF">2019-09-23T13:04:25Z</dcterms:modified>
</cp:coreProperties>
</file>