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9BE2-8FCB-4BA0-8800-76315E353C5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6EB85-C5B5-422A-BE58-F7F629DD704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DIDATTICA INCLUSIVA</a:t>
            </a:r>
            <a:br>
              <a:rPr lang="it-IT" dirty="0" smtClean="0"/>
            </a:br>
            <a:r>
              <a:rPr lang="it-IT" dirty="0" err="1" smtClean="0"/>
              <a:t>PROF.SSA</a:t>
            </a:r>
            <a:r>
              <a:rPr lang="it-IT" dirty="0" smtClean="0"/>
              <a:t> GUAITI ORNELLA</a:t>
            </a:r>
            <a:br>
              <a:rPr lang="it-IT" dirty="0" smtClean="0"/>
            </a:br>
            <a:r>
              <a:rPr lang="it-IT" dirty="0" smtClean="0"/>
              <a:t>2919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LE TIPOLOGIE </a:t>
            </a:r>
            <a:r>
              <a:rPr lang="it-IT" dirty="0" err="1" smtClean="0"/>
              <a:t>DI</a:t>
            </a:r>
            <a:r>
              <a:rPr lang="it-IT" dirty="0" smtClean="0"/>
              <a:t> DIDATTICA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SCOMPOSIZIONE IN NUCLEI FONDANTI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Mirare ad ottenere un minimo di competenze di base sia nella scrittura che nella lettura(</a:t>
            </a:r>
            <a:r>
              <a:rPr lang="it-IT" dirty="0" err="1" smtClean="0"/>
              <a:t>lettura</a:t>
            </a:r>
            <a:r>
              <a:rPr lang="it-IT" dirty="0" smtClean="0"/>
              <a:t> funzionale)</a:t>
            </a:r>
          </a:p>
          <a:p>
            <a:r>
              <a:rPr lang="it-IT" dirty="0" smtClean="0"/>
              <a:t>-matematica pratica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 </a:t>
            </a:r>
            <a:r>
              <a:rPr lang="it-IT" dirty="0" err="1" smtClean="0"/>
              <a:t>DI</a:t>
            </a:r>
            <a:r>
              <a:rPr lang="it-IT" dirty="0" smtClean="0"/>
              <a:t> OBIETTIVI E ATTIVITA’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Nella SOSTITUZIONE :ACCESSIBILITA’</a:t>
            </a:r>
            <a:r>
              <a:rPr lang="it-IT" dirty="0" err="1" smtClean="0"/>
              <a:t>=uso</a:t>
            </a:r>
            <a:r>
              <a:rPr lang="it-IT" dirty="0" smtClean="0"/>
              <a:t> di varie metodologie</a:t>
            </a:r>
          </a:p>
          <a:p>
            <a:r>
              <a:rPr lang="it-IT" dirty="0" smtClean="0"/>
              <a:t>Obiettivo:comprendere un testo</a:t>
            </a:r>
          </a:p>
          <a:p>
            <a:r>
              <a:rPr lang="it-IT" dirty="0" smtClean="0"/>
              <a:t>-x alunno </a:t>
            </a:r>
            <a:r>
              <a:rPr lang="it-IT" dirty="0" err="1" smtClean="0"/>
              <a:t>nn</a:t>
            </a:r>
            <a:r>
              <a:rPr lang="it-IT" dirty="0" smtClean="0"/>
              <a:t> vedente uso del Braille</a:t>
            </a:r>
          </a:p>
          <a:p>
            <a:r>
              <a:rPr lang="it-IT" dirty="0" smtClean="0"/>
              <a:t>-x alunno </a:t>
            </a:r>
            <a:r>
              <a:rPr lang="it-IT" dirty="0" err="1" smtClean="0"/>
              <a:t>dsa</a:t>
            </a:r>
            <a:r>
              <a:rPr lang="it-IT" dirty="0" smtClean="0"/>
              <a:t> uso dell’audio idem x alunno straniero</a:t>
            </a:r>
          </a:p>
          <a:p>
            <a:r>
              <a:rPr lang="it-IT" dirty="0" smtClean="0"/>
              <a:t>-uso di immagini x alunno sordo</a:t>
            </a:r>
          </a:p>
          <a:p>
            <a:r>
              <a:rPr lang="it-IT" dirty="0" smtClean="0"/>
              <a:t>STRUMENTI X RISPONDERE A DOMANDE:</a:t>
            </a:r>
            <a:r>
              <a:rPr lang="it-IT" dirty="0" err="1" smtClean="0"/>
              <a:t>-dattilobraille</a:t>
            </a:r>
            <a:r>
              <a:rPr lang="it-IT" dirty="0" smtClean="0"/>
              <a:t>,video scrittura x alunno </a:t>
            </a:r>
            <a:r>
              <a:rPr lang="it-IT" dirty="0" err="1" smtClean="0"/>
              <a:t>dsa</a:t>
            </a:r>
            <a:endParaRPr lang="it-IT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FACILITAZIONE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Si mira ad un apprendimento significativo.</a:t>
            </a:r>
          </a:p>
          <a:p>
            <a:r>
              <a:rPr lang="it-IT" dirty="0" smtClean="0"/>
              <a:t>OBIETTIVO NN DIVERSIFICATO</a:t>
            </a:r>
          </a:p>
          <a:p>
            <a:r>
              <a:rPr lang="it-IT" dirty="0" smtClean="0"/>
              <a:t>-apprendimento ottenuto mediante vari stimoli:MAPPE,COLORI,FIGURE,DISEGNI ECC</a:t>
            </a:r>
          </a:p>
          <a:p>
            <a:r>
              <a:rPr lang="it-IT" dirty="0" smtClean="0"/>
              <a:t>ESEMPI:MATEMATICA:eseguire operazioni x risolvere problemi legati ad un contesto di vita</a:t>
            </a:r>
          </a:p>
          <a:p>
            <a:r>
              <a:rPr lang="it-IT" dirty="0" smtClean="0"/>
              <a:t>Quotidiana(calcolare il resto x certe spese)</a:t>
            </a:r>
          </a:p>
          <a:p>
            <a:r>
              <a:rPr lang="it-IT" dirty="0" smtClean="0"/>
              <a:t>ITALIANO :rafforzare l’ortografia(uso di software)</a:t>
            </a:r>
          </a:p>
          <a:p>
            <a:r>
              <a:rPr lang="it-IT" dirty="0" smtClean="0"/>
              <a:t>X ALTRE DISCIPLINE:saper organizzare un </a:t>
            </a:r>
            <a:r>
              <a:rPr lang="it-IT" dirty="0" err="1" smtClean="0"/>
              <a:t>testo=costruire</a:t>
            </a:r>
            <a:r>
              <a:rPr lang="it-IT" dirty="0" smtClean="0"/>
              <a:t> mappe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SEMPLIFICAZIONE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L’obiettivo è semplificato in merito a :comprensione</a:t>
            </a:r>
          </a:p>
          <a:p>
            <a:r>
              <a:rPr lang="it-IT" dirty="0" smtClean="0"/>
              <a:t>-elaborazione</a:t>
            </a:r>
          </a:p>
          <a:p>
            <a:r>
              <a:rPr lang="it-IT" dirty="0" smtClean="0"/>
              <a:t>-risposta</a:t>
            </a:r>
          </a:p>
          <a:p>
            <a:r>
              <a:rPr lang="it-IT" dirty="0" smtClean="0"/>
              <a:t>Il LESSICO va modificato</a:t>
            </a:r>
          </a:p>
          <a:p>
            <a:r>
              <a:rPr lang="it-IT" dirty="0" smtClean="0"/>
              <a:t>-si eliminano procedure complesse</a:t>
            </a:r>
          </a:p>
          <a:p>
            <a:r>
              <a:rPr lang="it-IT" dirty="0" smtClean="0"/>
              <a:t>-si permette l’uso di strumenti compensativi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ESEMPI </a:t>
            </a:r>
            <a:r>
              <a:rPr lang="it-IT" dirty="0" err="1" smtClean="0"/>
              <a:t>DI</a:t>
            </a:r>
            <a:r>
              <a:rPr lang="it-IT" dirty="0" smtClean="0"/>
              <a:t> TESTI SEMPLIFICATI E RIDOTTI CONCETTUALMENTE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TESTO X LA CLASSE:”Un giorno mi ritrovai in un prato dove brucavano delle mucche che avevano un muso dolce e mite. Quel giorno mi ritrovai in mezzo alla campagna, in una zona di campi verdeggianti dove brucavano mucche dal muso dolce e mite. Davanti a me un sentiero tortuoso scendeva verso la grande conca azzurra del mare. Tra le siepi erbose crescevano viole e primule selvatiche e, quando uscì il sole, il colore dell’erba rigogliosa si trasformò e divenne verde smeraldo. Poco dopo giunsi a una svolta e vidi un cancello bianco che si apriva tra due bassi muretti. Poi notai un lungo viale che spariva dietro a una curva e ad altre siepi tormentate da un vento implacabile. Finalmente, in fondo al viale, vidi quella che sarebbe stata la mia casa.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TESTO X ALUNNO DISABILE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ATTIVITA’ PER L’ALUNNO DISABILE</a:t>
            </a:r>
            <a:r>
              <a:rPr lang="it-IT" dirty="0" smtClean="0"/>
              <a:t>: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IO SONO </a:t>
            </a:r>
            <a:r>
              <a:rPr lang="it-IT" dirty="0" smtClean="0"/>
              <a:t>IN MEZZO AI  CAMPI.</a:t>
            </a:r>
          </a:p>
          <a:p>
            <a:r>
              <a:rPr lang="it-IT" dirty="0" smtClean="0"/>
              <a:t>I CAMPI </a:t>
            </a:r>
            <a:r>
              <a:rPr lang="it-IT" dirty="0" smtClean="0">
                <a:solidFill>
                  <a:srgbClr val="FF0000"/>
                </a:solidFill>
              </a:rPr>
              <a:t>SONO</a:t>
            </a:r>
            <a:r>
              <a:rPr lang="it-IT" dirty="0" smtClean="0"/>
              <a:t> VERDI.</a:t>
            </a:r>
          </a:p>
          <a:p>
            <a:r>
              <a:rPr lang="it-IT" dirty="0" smtClean="0"/>
              <a:t>LE MUCCHE </a:t>
            </a:r>
            <a:r>
              <a:rPr lang="it-IT" dirty="0" smtClean="0">
                <a:solidFill>
                  <a:srgbClr val="FF0000"/>
                </a:solidFill>
              </a:rPr>
              <a:t>MANGIANO </a:t>
            </a:r>
            <a:r>
              <a:rPr lang="it-IT" dirty="0" smtClean="0"/>
              <a:t>TRANQUILLE </a:t>
            </a:r>
          </a:p>
          <a:p>
            <a:r>
              <a:rPr lang="it-IT" dirty="0" smtClean="0"/>
              <a:t>UNA </a:t>
            </a:r>
            <a:r>
              <a:rPr lang="it-IT" dirty="0" smtClean="0">
                <a:solidFill>
                  <a:srgbClr val="FF0000"/>
                </a:solidFill>
              </a:rPr>
              <a:t>STRADA VA</a:t>
            </a:r>
            <a:r>
              <a:rPr lang="it-IT" dirty="0" smtClean="0"/>
              <a:t> VERSO IL MARE AZZURRO.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ESCE </a:t>
            </a:r>
            <a:r>
              <a:rPr lang="it-IT" dirty="0" smtClean="0"/>
              <a:t> IL SOLE . L’ERBA </a:t>
            </a:r>
            <a:r>
              <a:rPr lang="it-IT" dirty="0" smtClean="0">
                <a:solidFill>
                  <a:srgbClr val="FF0000"/>
                </a:solidFill>
              </a:rPr>
              <a:t>DIVENTA</a:t>
            </a:r>
            <a:r>
              <a:rPr lang="it-IT" dirty="0" smtClean="0"/>
              <a:t> </a:t>
            </a:r>
            <a:r>
              <a:rPr lang="it-IT" dirty="0" err="1" smtClean="0"/>
              <a:t>DI</a:t>
            </a:r>
            <a:r>
              <a:rPr lang="it-IT" dirty="0" smtClean="0"/>
              <a:t> COLORE VERDE.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ARRIVO </a:t>
            </a:r>
            <a:r>
              <a:rPr lang="it-IT" dirty="0" smtClean="0"/>
              <a:t>A UNA CURVA.  </a:t>
            </a:r>
            <a:r>
              <a:rPr lang="it-IT" dirty="0" smtClean="0">
                <a:solidFill>
                  <a:srgbClr val="FF0000"/>
                </a:solidFill>
              </a:rPr>
              <a:t>VEDO</a:t>
            </a:r>
            <a:r>
              <a:rPr lang="it-IT" dirty="0" smtClean="0"/>
              <a:t> UN CANCELLO BIANCO.</a:t>
            </a:r>
          </a:p>
          <a:p>
            <a:r>
              <a:rPr lang="it-IT" dirty="0" smtClean="0"/>
              <a:t>IL CANCELLO </a:t>
            </a:r>
            <a:r>
              <a:rPr lang="it-IT" dirty="0" smtClean="0">
                <a:solidFill>
                  <a:srgbClr val="FF0000"/>
                </a:solidFill>
              </a:rPr>
              <a:t>E ‘</a:t>
            </a:r>
            <a:r>
              <a:rPr lang="it-IT" dirty="0" smtClean="0"/>
              <a:t>IN MEZZO A DUE MURETTI BIANCHI.</a:t>
            </a:r>
          </a:p>
          <a:p>
            <a:r>
              <a:rPr lang="it-IT" dirty="0" smtClean="0"/>
              <a:t>UN FORTE VENTO </a:t>
            </a:r>
            <a:r>
              <a:rPr lang="it-IT" dirty="0" smtClean="0">
                <a:solidFill>
                  <a:srgbClr val="FF0000"/>
                </a:solidFill>
              </a:rPr>
              <a:t>MUOVE</a:t>
            </a:r>
            <a:r>
              <a:rPr lang="it-IT" dirty="0" smtClean="0"/>
              <a:t> LE SIEPI ALTE.</a:t>
            </a:r>
          </a:p>
          <a:p>
            <a:r>
              <a:rPr lang="it-IT" dirty="0" smtClean="0"/>
              <a:t>IN FONDO ALLA </a:t>
            </a:r>
            <a:r>
              <a:rPr lang="it-IT" dirty="0" smtClean="0">
                <a:solidFill>
                  <a:srgbClr val="FF0000"/>
                </a:solidFill>
              </a:rPr>
              <a:t>LUNGA STRADA </a:t>
            </a:r>
            <a:r>
              <a:rPr lang="it-IT" dirty="0" err="1" smtClean="0">
                <a:solidFill>
                  <a:srgbClr val="FF0000"/>
                </a:solidFill>
              </a:rPr>
              <a:t>C’E</a:t>
            </a:r>
            <a:r>
              <a:rPr lang="it-IT" dirty="0" smtClean="0">
                <a:solidFill>
                  <a:srgbClr val="FF0000"/>
                </a:solidFill>
              </a:rPr>
              <a:t>’</a:t>
            </a:r>
            <a:r>
              <a:rPr lang="it-IT" dirty="0" smtClean="0"/>
              <a:t> LA MIA CASA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 </a:t>
            </a:r>
            <a:r>
              <a:rPr lang="it-IT" dirty="0" err="1" smtClean="0"/>
              <a:t>DI</a:t>
            </a:r>
            <a:r>
              <a:rPr lang="it-IT" dirty="0" smtClean="0"/>
              <a:t> TESTI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GEOGRAFIA:consegna x la classe</a:t>
            </a:r>
            <a:r>
              <a:rPr lang="it-IT" dirty="0" smtClean="0">
                <a:solidFill>
                  <a:srgbClr val="FF0000"/>
                </a:solidFill>
              </a:rPr>
              <a:t>:  VALUTARE LE AZIONI DELL’UOMO SUI SISTEMI TERRITORIALI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LEGGI IL TESTO E INDIVIDUA GLI ELEMENTI ANTROPICI E NATURALI E PROVA A INDIVIDUARE LE MOTIVAZIONI PER CUI  L’UOMO HA MODIFICATO L’AMBIENTE</a:t>
            </a:r>
          </a:p>
          <a:p>
            <a:r>
              <a:rPr lang="it-IT" dirty="0" smtClean="0"/>
              <a:t>“Eccoti in Valle d’Aosta, la regione più piccola d’Italia, che occupa la valle percorsa dalla Dora Baltea, incuneandosi tra le vette più alte d’Europa. Questo potrebbe portarti a credere che essa sia isolata, ma l’autostrada di fondovalle, i valichi alpini, le gallerie del Monte Bianco e del Gran San Bernardo collegano questa regione al resto dell’Europa occidentale”.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ESERCITAZIONE X ALUNNO DISABILE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it-IT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INDIVIDUARE E DESCRIVERE GLI ELEMENTI FISICI E ANTROPICI 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LEGGI LE SEGUENTI PAROLE E CERCA IMMAGINI CHE LE RAPPRESENTANO STAMPALE, RITAGLIALE E INCOLLALE SU UN CARTELLONE E SCRIVI UNA DIDASCALIA PER OGNUNA </a:t>
            </a:r>
            <a:r>
              <a:rPr lang="it-IT" dirty="0" err="1" smtClean="0">
                <a:solidFill>
                  <a:srgbClr val="FF0000"/>
                </a:solidFill>
              </a:rPr>
              <a:t>DI</a:t>
            </a:r>
            <a:r>
              <a:rPr lang="it-IT" dirty="0" smtClean="0">
                <a:solidFill>
                  <a:srgbClr val="FF0000"/>
                </a:solidFill>
              </a:rPr>
              <a:t> ESSE</a:t>
            </a:r>
            <a:r>
              <a:rPr lang="it-IT" dirty="0" smtClean="0"/>
              <a:t>: </a:t>
            </a:r>
          </a:p>
          <a:p>
            <a:r>
              <a:rPr lang="it-IT" dirty="0" smtClean="0"/>
              <a:t>- valle - monte - gallerie - autostrada - valico alpino</a:t>
            </a:r>
          </a:p>
          <a:p>
            <a:r>
              <a:rPr lang="it-IT" dirty="0" smtClean="0"/>
              <a:t>STAMPALE, RITAGLIALE, RAGGRUPPALE IN BASE ALLE LORO CARATTERISTICHE (classificazione) 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STORIA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ATTIVITA’ PER LA CLASSE: STORIA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INDIVIDUARE LE CAUSE </a:t>
            </a:r>
            <a:r>
              <a:rPr lang="it-IT" dirty="0" err="1" smtClean="0">
                <a:solidFill>
                  <a:srgbClr val="FF0000"/>
                </a:solidFill>
              </a:rPr>
              <a:t>DI</a:t>
            </a:r>
            <a:r>
              <a:rPr lang="it-IT" dirty="0" smtClean="0">
                <a:solidFill>
                  <a:srgbClr val="FF0000"/>
                </a:solidFill>
              </a:rPr>
              <a:t> UN EVENTO STORICO O </a:t>
            </a:r>
            <a:r>
              <a:rPr lang="it-IT" dirty="0" err="1" smtClean="0">
                <a:solidFill>
                  <a:srgbClr val="FF0000"/>
                </a:solidFill>
              </a:rPr>
              <a:t>DI</a:t>
            </a:r>
            <a:r>
              <a:rPr lang="it-IT" dirty="0" smtClean="0">
                <a:solidFill>
                  <a:srgbClr val="FF0000"/>
                </a:solidFill>
              </a:rPr>
              <a:t> UN AVVENIMENTO STORICO.</a:t>
            </a:r>
          </a:p>
          <a:p>
            <a:endParaRPr lang="it-IT" dirty="0" smtClean="0"/>
          </a:p>
          <a:p>
            <a:r>
              <a:rPr lang="it-IT" dirty="0" smtClean="0"/>
              <a:t>ATTIVITA’ PER L’ALUNNO DISABILE: 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INDIVIDUARE FATTI DELLA PROPRIA VITA CHE HANNO PORTATO A DEI CAMBIAMENTI: QUALE CAUSA</a:t>
            </a:r>
            <a:r>
              <a:rPr lang="it-IT" dirty="0" smtClean="0"/>
              <a:t>? - cambio di abitazione - cambio del lavoro del padre o della madre - cambio degli ambienti della casa in cui vive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ESEMPI </a:t>
            </a:r>
            <a:r>
              <a:rPr lang="it-IT" dirty="0" err="1" smtClean="0"/>
              <a:t>DI</a:t>
            </a:r>
            <a:r>
              <a:rPr lang="it-IT" dirty="0" smtClean="0"/>
              <a:t> ATTIVITA’ </a:t>
            </a:r>
            <a:r>
              <a:rPr lang="it-IT" dirty="0" err="1" smtClean="0"/>
              <a:t>DI</a:t>
            </a:r>
            <a:r>
              <a:rPr lang="it-IT" dirty="0" smtClean="0"/>
              <a:t> SEMPLIFICAZIONE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it-IT" sz="2000" dirty="0" smtClean="0"/>
          </a:p>
          <a:p>
            <a:r>
              <a:rPr lang="it-IT" sz="2400" dirty="0" smtClean="0"/>
              <a:t>Es. Classe prima sc. Secondaria Attività per la classe</a:t>
            </a:r>
            <a:r>
              <a:rPr lang="it-IT" sz="2400" dirty="0" smtClean="0">
                <a:solidFill>
                  <a:srgbClr val="FF0000"/>
                </a:solidFill>
              </a:rPr>
              <a:t>: produrre testi scritti a seconda degli scopi e dei destinatari Attività per l’alunno con R.M. lieve</a:t>
            </a:r>
            <a:r>
              <a:rPr lang="it-IT" sz="2400" dirty="0" smtClean="0"/>
              <a:t>: scrivere un semplice testo (cronaca, lettera) </a:t>
            </a:r>
            <a:r>
              <a:rPr lang="it-IT" sz="2400" dirty="0" smtClean="0">
                <a:solidFill>
                  <a:srgbClr val="FF0000"/>
                </a:solidFill>
              </a:rPr>
              <a:t>Attività per l’alunno con R.M. medio: </a:t>
            </a:r>
            <a:r>
              <a:rPr lang="it-IT" sz="2400" dirty="0" smtClean="0"/>
              <a:t>avviare a una scrittura funzionale (scrivere messaggi utili – di aiuto, di richiesta, di informazioni)</a:t>
            </a:r>
          </a:p>
          <a:p>
            <a:r>
              <a:rPr lang="it-IT" sz="2400" dirty="0" smtClean="0"/>
              <a:t>Es. Classe prima sc. Secondaria Attività per la classe: riconoscere situazioni problematiche, individuando i dati da cui partire e l’obiettivo da conseguire </a:t>
            </a:r>
            <a:r>
              <a:rPr lang="it-IT" sz="2400" dirty="0" smtClean="0">
                <a:solidFill>
                  <a:srgbClr val="FF0000"/>
                </a:solidFill>
              </a:rPr>
              <a:t>Attività per l’alunno con R.M. lieve: saper leggere uno scontrino, saper calcolare il resto Attività per l’alunno con R.M. medio</a:t>
            </a:r>
            <a:r>
              <a:rPr lang="it-IT" sz="2400" dirty="0" smtClean="0"/>
              <a:t>: conoscere le monete (non i centesimi) e le banconote di uso più frequente; saper usare la calcolatrice</a:t>
            </a:r>
          </a:p>
          <a:p>
            <a:endParaRPr lang="it-IT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FACCIAMO CHIAREZZA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3 sono i tipi di didattica che possiamo affrontare con alunni H: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DIDATTICA INDIVIDUALIZZATA</a:t>
            </a:r>
            <a:r>
              <a:rPr lang="it-IT" dirty="0" smtClean="0"/>
              <a:t>:OBIETTIVI COMUNI O SIMILI</a:t>
            </a:r>
          </a:p>
          <a:p>
            <a:r>
              <a:rPr lang="it-IT" dirty="0" smtClean="0"/>
              <a:t>-PERCORSO SEMPLIFICATO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 QUALI CONDIZIONI USARE I TIPI </a:t>
            </a:r>
            <a:r>
              <a:rPr lang="it-IT" dirty="0" err="1" smtClean="0"/>
              <a:t>DI</a:t>
            </a:r>
            <a:r>
              <a:rPr lang="it-IT" dirty="0" smtClean="0"/>
              <a:t> ADATTAMENTO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SOSTITUZIONE</a:t>
            </a:r>
            <a:r>
              <a:rPr lang="it-IT" dirty="0" smtClean="0"/>
              <a:t>:DIFFICOLTA’ SENSORIALI</a:t>
            </a:r>
          </a:p>
          <a:p>
            <a:r>
              <a:rPr lang="it-IT" dirty="0" smtClean="0"/>
              <a:t>-MOTORIE</a:t>
            </a:r>
          </a:p>
          <a:p>
            <a:r>
              <a:rPr lang="it-IT" dirty="0" smtClean="0"/>
              <a:t>-PERCETTIVE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FACILITAZIONE:</a:t>
            </a:r>
            <a:r>
              <a:rPr lang="it-IT" dirty="0" smtClean="0"/>
              <a:t>DIFFICOLTA’ NN ECCESSIVE ,</a:t>
            </a:r>
            <a:r>
              <a:rPr lang="it-IT" dirty="0" err="1" smtClean="0"/>
              <a:t>DIFF.SPECIFICHE</a:t>
            </a:r>
            <a:endParaRPr lang="it-IT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SEMPLIFICAZIONE:</a:t>
            </a:r>
            <a:r>
              <a:rPr lang="it-IT" dirty="0" smtClean="0"/>
              <a:t>DIFFICOLTA’ </a:t>
            </a:r>
            <a:r>
              <a:rPr lang="it-IT" dirty="0" err="1" smtClean="0"/>
              <a:t>DI</a:t>
            </a:r>
            <a:r>
              <a:rPr lang="it-IT" dirty="0" smtClean="0"/>
              <a:t> COMPRENSIONE ED ELABORAZIONE PIU’ MARCATE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SCOMPOSIZIONE IN NUCLEI FONDANT</a:t>
            </a:r>
            <a:r>
              <a:rPr lang="it-IT" dirty="0" smtClean="0"/>
              <a:t>I:DIFFICOLTA’ NOTEVOLI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14348" y="142852"/>
            <a:ext cx="8229600" cy="1143000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DIDATTICA INDIVIDUALIZZATA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2910" y="1500174"/>
            <a:ext cx="8229600" cy="4525963"/>
          </a:xfrm>
        </p:spPr>
        <p:txBody>
          <a:bodyPr/>
          <a:lstStyle/>
          <a:p>
            <a:r>
              <a:rPr lang="it-IT" dirty="0" smtClean="0"/>
              <a:t>-OBIETTIVI SIMILI O DIFFERENTI</a:t>
            </a:r>
          </a:p>
          <a:p>
            <a:r>
              <a:rPr lang="it-IT" dirty="0" smtClean="0"/>
              <a:t>-RIDUZIONE O DIFFERENZIAZIONE </a:t>
            </a:r>
            <a:r>
              <a:rPr lang="it-IT" dirty="0" err="1" smtClean="0"/>
              <a:t>D’APPRENDIMENTO</a:t>
            </a:r>
            <a:endParaRPr lang="it-IT" dirty="0" smtClean="0"/>
          </a:p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DIDATTICA INTEGRATA</a:t>
            </a:r>
          </a:p>
          <a:p>
            <a:pPr>
              <a:buNone/>
            </a:pPr>
            <a:r>
              <a:rPr lang="it-IT" dirty="0" smtClean="0"/>
              <a:t>.OBIETTIVI COMUNI,SIMILI,DIFFERENTI</a:t>
            </a:r>
          </a:p>
          <a:p>
            <a:pPr>
              <a:buNone/>
            </a:pPr>
            <a:r>
              <a:rPr lang="it-IT" dirty="0" smtClean="0"/>
              <a:t>-ATTENZIONE AL PROCESSO </a:t>
            </a:r>
            <a:r>
              <a:rPr lang="it-IT" dirty="0" err="1" smtClean="0"/>
              <a:t>DI</a:t>
            </a:r>
            <a:r>
              <a:rPr lang="it-IT" dirty="0" smtClean="0"/>
              <a:t> INTEGRAZIONE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DIDATTICA INDIVIDUALIZZATA</a:t>
            </a:r>
            <a:br>
              <a:rPr lang="it-IT" dirty="0" smtClean="0"/>
            </a:br>
            <a:r>
              <a:rPr lang="it-IT" dirty="0" smtClean="0"/>
              <a:t>COSA FARE?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L’insegnamento deve essere adeguato alle caratteristiche degli alunni</a:t>
            </a:r>
          </a:p>
          <a:p>
            <a:r>
              <a:rPr lang="it-IT" dirty="0" smtClean="0"/>
              <a:t>-VALUTARE I PREREQUISITI</a:t>
            </a:r>
          </a:p>
          <a:p>
            <a:r>
              <a:rPr lang="it-IT" dirty="0" smtClean="0"/>
              <a:t>-STIMOLARE LE CAPACITA’ LINGUISTICHE</a:t>
            </a:r>
          </a:p>
          <a:p>
            <a:r>
              <a:rPr lang="it-IT" dirty="0" smtClean="0"/>
              <a:t>-VALORIZZARE I RITMI </a:t>
            </a:r>
            <a:r>
              <a:rPr lang="it-IT" dirty="0" err="1" smtClean="0"/>
              <a:t>DI</a:t>
            </a:r>
            <a:r>
              <a:rPr lang="it-IT" dirty="0" smtClean="0"/>
              <a:t> APPRENDIMENTO</a:t>
            </a:r>
          </a:p>
          <a:p>
            <a:pPr algn="ctr"/>
            <a:r>
              <a:rPr lang="it-IT" dirty="0" smtClean="0">
                <a:solidFill>
                  <a:srgbClr val="FF0000"/>
                </a:solidFill>
              </a:rPr>
              <a:t>OBIETTIVI FORMATIVI COMUNI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DIDATTICA PERSONALIZZATA</a:t>
            </a:r>
            <a:br>
              <a:rPr lang="it-IT" dirty="0" smtClean="0"/>
            </a:br>
            <a:r>
              <a:rPr lang="it-IT" dirty="0" smtClean="0"/>
              <a:t>COSA FARE?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Individuare OBIETTIVI,CONTENUTI,e ATTIVITA’</a:t>
            </a:r>
          </a:p>
          <a:p>
            <a:r>
              <a:rPr lang="it-IT" dirty="0" smtClean="0"/>
              <a:t>Per ogni singolo alunno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LA DIDATTICA PERSONALIZZA POTRA’ ESSERE SIMILE A QUELLA DEL GRUPPO CLASSE O TOTALMENTE DIFFERENZIATA</a:t>
            </a:r>
          </a:p>
          <a:p>
            <a:pPr>
              <a:buNone/>
            </a:pPr>
            <a:r>
              <a:rPr lang="it-IT" dirty="0" smtClean="0"/>
              <a:t>Compito del docente INTEGRARE I 2 PERCORSI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DIDATTICA INTEGRATA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E’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 continuo possibile cambiamento in modo da permettere :-molteplici occasioni di apprendimento </a:t>
            </a:r>
          </a:p>
          <a:p>
            <a:r>
              <a:rPr lang="it-IT" dirty="0" smtClean="0"/>
              <a:t>-condivisione di comuni conoscenze</a:t>
            </a:r>
          </a:p>
          <a:p>
            <a:r>
              <a:rPr lang="it-IT" dirty="0" smtClean="0"/>
              <a:t>Possibilità di aiuto reciproco</a:t>
            </a:r>
          </a:p>
          <a:p>
            <a:r>
              <a:rPr lang="it-IT" dirty="0" smtClean="0"/>
              <a:t>PERCIO’ nella DIDATTICA INTEGRATA l’eterogeneità è </a:t>
            </a:r>
            <a:r>
              <a:rPr lang="it-IT" dirty="0" err="1" smtClean="0"/>
              <a:t>normalità.Le</a:t>
            </a:r>
            <a:r>
              <a:rPr lang="it-IT" dirty="0" smtClean="0"/>
              <a:t> conoscenze hanno lo scopo di formare la personalità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COMPITO DEL DOCENTE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In una DIDATTICA INCLUSIVA sarà necessario:</a:t>
            </a:r>
          </a:p>
          <a:p>
            <a:r>
              <a:rPr lang="it-IT" dirty="0" smtClean="0"/>
              <a:t>-Creare in classe un clima accettante delle diversità</a:t>
            </a:r>
          </a:p>
          <a:p>
            <a:r>
              <a:rPr lang="it-IT" dirty="0" smtClean="0"/>
              <a:t>-adattare stili di insegnamento,strategie,materiali,tempi</a:t>
            </a:r>
          </a:p>
          <a:p>
            <a:r>
              <a:rPr lang="it-IT" dirty="0" smtClean="0"/>
              <a:t>.creare un clima cooperativo e </a:t>
            </a:r>
            <a:r>
              <a:rPr lang="it-IT" dirty="0" err="1" smtClean="0"/>
              <a:t>sv.una</a:t>
            </a:r>
            <a:r>
              <a:rPr lang="it-IT" dirty="0" smtClean="0"/>
              <a:t> didattica </a:t>
            </a:r>
            <a:r>
              <a:rPr lang="it-IT" dirty="0" err="1" smtClean="0"/>
              <a:t>metacognitiva</a:t>
            </a:r>
            <a:endParaRPr lang="it-IT" dirty="0" smtClean="0"/>
          </a:p>
          <a:p>
            <a:r>
              <a:rPr lang="it-IT" dirty="0" smtClean="0"/>
              <a:t>-trovare punti di contatto con programmazione di classe e quella personalizzata/individualizzata</a:t>
            </a:r>
          </a:p>
          <a:p>
            <a:r>
              <a:rPr lang="it-IT" dirty="0" smtClean="0"/>
              <a:t>-modificare,durante il percorso </a:t>
            </a:r>
            <a:r>
              <a:rPr lang="it-IT" smtClean="0"/>
              <a:t>d’insegnamento,le strategie 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COME ADEGUARE GLI OBIETTIVI CURRICULARI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SOSTITUZIONE:</a:t>
            </a:r>
            <a:r>
              <a:rPr lang="it-IT" dirty="0" smtClean="0"/>
              <a:t>L’obiettivo resta uguale si modifica l’accessibilità(testi audio,</a:t>
            </a:r>
            <a:r>
              <a:rPr lang="it-IT" dirty="0" err="1" smtClean="0"/>
              <a:t>cards</a:t>
            </a:r>
            <a:r>
              <a:rPr lang="it-IT" dirty="0" smtClean="0"/>
              <a:t> x gli alunni con sordità)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FACILITAZIONE</a:t>
            </a:r>
            <a:r>
              <a:rPr lang="it-IT" dirty="0" smtClean="0"/>
              <a:t>:uso di tecnologie motivanti (</a:t>
            </a:r>
            <a:r>
              <a:rPr lang="it-IT" dirty="0" err="1" smtClean="0"/>
              <a:t>lim</a:t>
            </a:r>
            <a:r>
              <a:rPr lang="it-IT" dirty="0" smtClean="0"/>
              <a:t>,software)e predisporre ambienti didattici interattivi e cooperativi(tutoring,cooperative </a:t>
            </a:r>
            <a:r>
              <a:rPr lang="it-IT" dirty="0" err="1" smtClean="0"/>
              <a:t>learning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SEMPLIFICAZIONE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Sostituzione di termini complessi con sinonimi di più facile comprensione</a:t>
            </a:r>
          </a:p>
          <a:p>
            <a:r>
              <a:rPr lang="it-IT" dirty="0" smtClean="0"/>
              <a:t>-riduzione dei concetti</a:t>
            </a:r>
          </a:p>
          <a:p>
            <a:r>
              <a:rPr lang="it-IT" dirty="0" smtClean="0"/>
              <a:t>-uso di strumenti o tecnologie(calcolatrice,</a:t>
            </a:r>
            <a:r>
              <a:rPr lang="it-IT" dirty="0" err="1" smtClean="0"/>
              <a:t>pc</a:t>
            </a:r>
            <a:r>
              <a:rPr lang="it-IT" dirty="0" smtClean="0"/>
              <a:t>)</a:t>
            </a:r>
          </a:p>
          <a:p>
            <a:r>
              <a:rPr lang="it-IT" dirty="0" smtClean="0"/>
              <a:t>-concessione di un maggior numero di errori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1070</Words>
  <Application>Microsoft Office PowerPoint</Application>
  <PresentationFormat>Presentazione su schermo (4:3)</PresentationFormat>
  <Paragraphs>109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LA DIDATTICA INCLUSIVA PROF.SSA GUAITI ORNELLA 2919</vt:lpstr>
      <vt:lpstr>FACCIAMO CHIAREZZA</vt:lpstr>
      <vt:lpstr>DIDATTICA INDIVIDUALIZZATA</vt:lpstr>
      <vt:lpstr>DIDATTICA INDIVIDUALIZZATA COSA FARE?</vt:lpstr>
      <vt:lpstr>DIDATTICA PERSONALIZZATA COSA FARE?</vt:lpstr>
      <vt:lpstr>DIDATTICA INTEGRATA E’</vt:lpstr>
      <vt:lpstr>IL COMPITO DEL DOCENTE </vt:lpstr>
      <vt:lpstr>COME ADEGUARE GLI OBIETTIVI CURRICULARI</vt:lpstr>
      <vt:lpstr>SEMPLIFICAZIONE</vt:lpstr>
      <vt:lpstr>SCOMPOSIZIONE IN NUCLEI FONDANTI</vt:lpstr>
      <vt:lpstr>ESEMPI DI OBIETTIVI E ATTIVITA’ </vt:lpstr>
      <vt:lpstr>FACILITAZIONE</vt:lpstr>
      <vt:lpstr>SEMPLIFICAZIONE</vt:lpstr>
      <vt:lpstr>ESEMPI DI TESTI SEMPLIFICATI E RIDOTTI CONCETTUALMENTE</vt:lpstr>
      <vt:lpstr>TESTO X ALUNNO DISABILE</vt:lpstr>
      <vt:lpstr>ESEMPI DI TESTI</vt:lpstr>
      <vt:lpstr>ESERCITAZIONE X ALUNNO DISABILE</vt:lpstr>
      <vt:lpstr>STORIA</vt:lpstr>
      <vt:lpstr>ESEMPI DI ATTIVITA’ DI SEMPLIFICAZIONE</vt:lpstr>
      <vt:lpstr>IN QUALI CONDIZIONI USARE I TIPI DI ADATTAMENTO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didattica inclusiva Prof.ssa Guaiti Ornella 2919</dc:title>
  <dc:creator>ornella</dc:creator>
  <cp:lastModifiedBy>Franco</cp:lastModifiedBy>
  <cp:revision>108</cp:revision>
  <dcterms:created xsi:type="dcterms:W3CDTF">2019-08-28T09:18:18Z</dcterms:created>
  <dcterms:modified xsi:type="dcterms:W3CDTF">2019-09-19T16:30:14Z</dcterms:modified>
</cp:coreProperties>
</file>