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9" r:id="rId10"/>
    <p:sldId id="262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35444-F5A5-44DC-9350-09564AB3A262}" type="datetimeFigureOut">
              <a:rPr lang="it-IT" smtClean="0"/>
              <a:pPr/>
              <a:t>19/09/2019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3769A-B280-46E4-97F6-630C9C5C096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DIDATTICA INCLUSIVA 2</a:t>
            </a:r>
            <a:br>
              <a:rPr lang="it-IT" dirty="0" smtClean="0"/>
            </a:br>
            <a:r>
              <a:rPr lang="it-IT" dirty="0" err="1" smtClean="0"/>
              <a:t>PROF.SSA</a:t>
            </a:r>
            <a:r>
              <a:rPr lang="it-IT" dirty="0" smtClean="0"/>
              <a:t> GUAITI ORNELLA</a:t>
            </a:r>
            <a:br>
              <a:rPr lang="it-IT" dirty="0" smtClean="0"/>
            </a:br>
            <a:r>
              <a:rPr lang="it-IT" dirty="0" smtClean="0"/>
              <a:t>2019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ESEMPI </a:t>
            </a:r>
            <a:r>
              <a:rPr lang="it-IT" dirty="0" err="1" smtClean="0"/>
              <a:t>DI</a:t>
            </a:r>
            <a:r>
              <a:rPr lang="it-IT" smtClean="0"/>
              <a:t> ATTIVITA’</a:t>
            </a:r>
            <a:endParaRPr lang="it-IT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 </a:t>
            </a:r>
            <a:r>
              <a:rPr lang="it-IT" dirty="0" err="1" smtClean="0"/>
              <a:t>DI</a:t>
            </a:r>
            <a:r>
              <a:rPr lang="it-IT" dirty="0" smtClean="0"/>
              <a:t> SEMPLIFICAZIONE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000" b="1" dirty="0" smtClean="0"/>
              <a:t>TESTO BASE</a:t>
            </a:r>
          </a:p>
          <a:p>
            <a:r>
              <a:rPr lang="it-IT" sz="1000" dirty="0" smtClean="0"/>
              <a:t>IL SETTORE PRIMARIO (AGRICOLTURA, PESCA, SFRUTTAMENTO DEI BOSCHI, MINIERE ECC) COMPRENDE TUTTE LE </a:t>
            </a:r>
          </a:p>
          <a:p>
            <a:r>
              <a:rPr lang="it-IT" sz="1000" dirty="0" smtClean="0"/>
              <a:t>ATTIVITÀ CHE RICAVANO LE MATERIE PRIME DIRETTAMENTE DALLA NATURA.</a:t>
            </a:r>
          </a:p>
          <a:p>
            <a:r>
              <a:rPr lang="it-IT" sz="1000" dirty="0" smtClean="0"/>
              <a:t>OGGI IN ITALIA GLI AGRICOLTORI SONO UNA MINORANZA, POCO PIÙ DELL’8% </a:t>
            </a:r>
            <a:r>
              <a:rPr lang="it-IT" sz="1000" dirty="0" err="1" smtClean="0"/>
              <a:t>DI</a:t>
            </a:r>
            <a:r>
              <a:rPr lang="it-IT" sz="1000" dirty="0" smtClean="0"/>
              <a:t> TUTTI I COLTIVATORI. PER COLTIVARE</a:t>
            </a:r>
          </a:p>
          <a:p>
            <a:r>
              <a:rPr lang="it-IT" sz="1000" dirty="0" smtClean="0"/>
              <a:t>I CAMPI, OLTRE ALLA MANODOPERA </a:t>
            </a:r>
            <a:r>
              <a:rPr lang="it-IT" sz="1000" dirty="0" err="1" smtClean="0"/>
              <a:t>C’È</a:t>
            </a:r>
            <a:r>
              <a:rPr lang="it-IT" sz="1000" dirty="0" smtClean="0"/>
              <a:t> BISOGNO </a:t>
            </a:r>
            <a:r>
              <a:rPr lang="it-IT" sz="1000" dirty="0" err="1" smtClean="0"/>
              <a:t>DI</a:t>
            </a:r>
            <a:r>
              <a:rPr lang="it-IT" sz="1000" dirty="0" smtClean="0"/>
              <a:t>:</a:t>
            </a:r>
          </a:p>
          <a:p>
            <a:r>
              <a:rPr lang="it-IT" sz="1000" dirty="0" smtClean="0"/>
              <a:t>-MACCHINE AGRICOLE (TRATTORI, TREBBIATRICI, </a:t>
            </a:r>
            <a:r>
              <a:rPr lang="it-IT" sz="1000" dirty="0" err="1" smtClean="0"/>
              <a:t>MIETITREBBIATRICI…</a:t>
            </a:r>
            <a:r>
              <a:rPr lang="it-IT" sz="1000" dirty="0" smtClean="0"/>
              <a:t>) PER RENDERE IL LAVORO PIÙ RAPIDO E MENO</a:t>
            </a:r>
          </a:p>
          <a:p>
            <a:r>
              <a:rPr lang="it-IT" sz="1000" dirty="0" smtClean="0"/>
              <a:t>FATICOSO:</a:t>
            </a:r>
          </a:p>
          <a:p>
            <a:r>
              <a:rPr lang="it-IT" sz="1000" dirty="0" smtClean="0"/>
              <a:t>-DISERBANTI E PESTICIDI PER LIBERARE LE COLTIVAZIONI DA PIANTE ERBACEE E INSETTI NOCIVI CHE </a:t>
            </a:r>
          </a:p>
          <a:p>
            <a:r>
              <a:rPr lang="it-IT" sz="1000" dirty="0" smtClean="0"/>
              <a:t>ROVINEREBBERO IL RACCOLTO;</a:t>
            </a:r>
          </a:p>
          <a:p>
            <a:r>
              <a:rPr lang="it-IT" sz="1000" dirty="0" smtClean="0"/>
              <a:t>-CONCIMI CHIMICI E FERTILIZZANTI PER RENDERE IL TERRENO PIÙ RICCO DELLE SOSTANZE NECESSARIE PER </a:t>
            </a:r>
          </a:p>
          <a:p>
            <a:r>
              <a:rPr lang="it-IT" sz="1000" dirty="0" smtClean="0"/>
              <a:t>LA CRESCITA DELLE PIANTAGIONI;</a:t>
            </a:r>
          </a:p>
          <a:p>
            <a:r>
              <a:rPr lang="it-IT" sz="1000" dirty="0" smtClean="0"/>
              <a:t>-SISTEMI </a:t>
            </a:r>
            <a:r>
              <a:rPr lang="it-IT" sz="1000" dirty="0" err="1" smtClean="0"/>
              <a:t>D’IRRIGAZIONE</a:t>
            </a:r>
            <a:r>
              <a:rPr lang="it-IT" sz="1000" dirty="0" smtClean="0"/>
              <a:t> PER GARANTIRE LA QUANTITÀ </a:t>
            </a:r>
            <a:r>
              <a:rPr lang="it-IT" sz="1000" dirty="0" err="1" smtClean="0"/>
              <a:t>D’ACQUA</a:t>
            </a:r>
            <a:r>
              <a:rPr lang="it-IT" sz="1000" dirty="0" smtClean="0"/>
              <a:t> NECESSARIA AI CAMPI;</a:t>
            </a:r>
          </a:p>
          <a:p>
            <a:r>
              <a:rPr lang="it-IT" sz="1000" dirty="0" smtClean="0"/>
              <a:t>-SISTEMI </a:t>
            </a:r>
            <a:r>
              <a:rPr lang="it-IT" sz="1000" dirty="0" err="1" smtClean="0"/>
              <a:t>DI</a:t>
            </a:r>
            <a:r>
              <a:rPr lang="it-IT" sz="1000" dirty="0" smtClean="0"/>
              <a:t> RISCALDAMENTO E PROTEZIONE DELLE COLTURE PER ANTICIPARE I RACCOLTI E PROTEGGERLI DA </a:t>
            </a:r>
          </a:p>
          <a:p>
            <a:r>
              <a:rPr lang="it-IT" sz="1000" dirty="0" smtClean="0"/>
              <a:t>AGENTI ATMOISFERICI.</a:t>
            </a:r>
          </a:p>
          <a:p>
            <a:r>
              <a:rPr lang="it-IT" sz="1000" dirty="0" smtClean="0"/>
              <a:t>OGGI ESISTONO SISTEMI </a:t>
            </a:r>
            <a:r>
              <a:rPr lang="it-IT" sz="1000" dirty="0" err="1" smtClean="0"/>
              <a:t>DI</a:t>
            </a:r>
            <a:r>
              <a:rPr lang="it-IT" sz="1000" dirty="0" smtClean="0"/>
              <a:t> COLTIVAZIONE BIOLOGICA CHE FANNO USO SOLO </a:t>
            </a:r>
            <a:r>
              <a:rPr lang="it-IT" sz="1000" dirty="0" err="1" smtClean="0"/>
              <a:t>DI</a:t>
            </a:r>
            <a:r>
              <a:rPr lang="it-IT" sz="1000" dirty="0" smtClean="0"/>
              <a:t> PRODOTTI NATURALI (LETAME.</a:t>
            </a:r>
          </a:p>
          <a:p>
            <a:r>
              <a:rPr lang="it-IT" sz="1000" dirty="0" smtClean="0"/>
              <a:t>ESTRATTI </a:t>
            </a:r>
            <a:r>
              <a:rPr lang="it-IT" sz="1000" dirty="0" err="1" smtClean="0"/>
              <a:t>DI</a:t>
            </a:r>
            <a:r>
              <a:rPr lang="it-IT" sz="1000" dirty="0" smtClean="0"/>
              <a:t> ERBE ECC).</a:t>
            </a:r>
          </a:p>
          <a:p>
            <a:endParaRPr lang="it-IT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PRIMO LIVELLO </a:t>
            </a:r>
            <a:r>
              <a:rPr lang="it-IT" dirty="0" err="1" smtClean="0"/>
              <a:t>DI</a:t>
            </a:r>
            <a:r>
              <a:rPr lang="it-IT" dirty="0" smtClean="0"/>
              <a:t> SEMPLIFICAZIONE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900" b="1" dirty="0" smtClean="0"/>
              <a:t>PRIMO LIVELLO </a:t>
            </a:r>
            <a:r>
              <a:rPr lang="it-IT" sz="900" b="1" dirty="0" err="1" smtClean="0"/>
              <a:t>DI</a:t>
            </a:r>
            <a:r>
              <a:rPr lang="it-IT" sz="900" b="1" dirty="0" smtClean="0"/>
              <a:t> SEMPLIFICAZIONE</a:t>
            </a:r>
          </a:p>
          <a:p>
            <a:r>
              <a:rPr lang="it-IT" sz="900" i="1" dirty="0" smtClean="0"/>
              <a:t>IL SETTORE PRIMARIO (AGRICOLTURA, PESCA, SFRUTTAMENTO DEI BOSCHI, MINIERE ECC) COMPRENDE TUTTE LE </a:t>
            </a:r>
          </a:p>
          <a:p>
            <a:r>
              <a:rPr lang="it-IT" sz="900" i="1" dirty="0" smtClean="0"/>
              <a:t>ATTIVITÀ CHE RICAVANO LE MATERIE PRIME DIRETTAMENTE DALLA NATURA.</a:t>
            </a:r>
          </a:p>
          <a:p>
            <a:r>
              <a:rPr lang="it-IT" sz="900" dirty="0" smtClean="0"/>
              <a:t>IL </a:t>
            </a:r>
            <a:r>
              <a:rPr lang="it-IT" sz="900" b="1" dirty="0" smtClean="0"/>
              <a:t>SETTORE PRIMARIOCOMPRENDE TUTTE LE ATTIVITÀ CHE RICAVANO LE MATERIE PRIMEDALLA </a:t>
            </a:r>
            <a:r>
              <a:rPr lang="it-IT" sz="900" b="1" dirty="0" smtClean="0">
                <a:solidFill>
                  <a:srgbClr val="FF0000"/>
                </a:solidFill>
              </a:rPr>
              <a:t>NATURA:MATERIE PRIME = MATERIALI CHE PERMETTONO </a:t>
            </a:r>
            <a:r>
              <a:rPr lang="it-IT" sz="900" b="1" dirty="0" err="1" smtClean="0">
                <a:solidFill>
                  <a:srgbClr val="FF0000"/>
                </a:solidFill>
              </a:rPr>
              <a:t>DI</a:t>
            </a:r>
            <a:r>
              <a:rPr lang="it-IT" sz="900" b="1" dirty="0" smtClean="0">
                <a:solidFill>
                  <a:srgbClr val="FF0000"/>
                </a:solidFill>
              </a:rPr>
              <a:t> PRODURRE ALTRI BENI.</a:t>
            </a:r>
          </a:p>
          <a:p>
            <a:r>
              <a:rPr lang="it-IT" sz="900" b="1" dirty="0" smtClean="0">
                <a:solidFill>
                  <a:srgbClr val="FF0000"/>
                </a:solidFill>
              </a:rPr>
              <a:t>ES: PRODOTTI AGRICOLI, ANIMALI, LEGNAME</a:t>
            </a:r>
          </a:p>
          <a:p>
            <a:r>
              <a:rPr lang="it-IT" sz="900" dirty="0" smtClean="0"/>
              <a:t>-AGRICOLTURA</a:t>
            </a:r>
          </a:p>
          <a:p>
            <a:r>
              <a:rPr lang="it-IT" sz="900" dirty="0" smtClean="0"/>
              <a:t>-ALLEVAMENTO</a:t>
            </a:r>
          </a:p>
          <a:p>
            <a:r>
              <a:rPr lang="it-IT" sz="900" dirty="0" smtClean="0"/>
              <a:t>-PESCA</a:t>
            </a:r>
          </a:p>
          <a:p>
            <a:endParaRPr lang="it-IT" sz="900" dirty="0" smtClean="0"/>
          </a:p>
          <a:p>
            <a:r>
              <a:rPr lang="it-IT" sz="900" dirty="0" smtClean="0"/>
              <a:t>-SFRUTTAMENTO DEI BOSCHI</a:t>
            </a:r>
          </a:p>
          <a:p>
            <a:r>
              <a:rPr lang="it-IT" sz="900" i="1" dirty="0" smtClean="0"/>
              <a:t>OGGI IN ITALIA GLI AGRICOLTORI SONO UNA MINORANZA, POCO PIÙ DELL’8% </a:t>
            </a:r>
            <a:r>
              <a:rPr lang="it-IT" sz="900" i="1" dirty="0" err="1" smtClean="0"/>
              <a:t>DI</a:t>
            </a:r>
            <a:r>
              <a:rPr lang="it-IT" sz="900" i="1" dirty="0" smtClean="0"/>
              <a:t> TUTTI I COLTIVATORI. </a:t>
            </a:r>
          </a:p>
          <a:p>
            <a:r>
              <a:rPr lang="it-IT" sz="900" i="1" dirty="0" smtClean="0"/>
              <a:t>PER COLTIVARE I CAMPI, OLTRE ALLA MANODOPERA </a:t>
            </a:r>
            <a:r>
              <a:rPr lang="it-IT" sz="900" i="1" dirty="0" err="1" smtClean="0"/>
              <a:t>C’È</a:t>
            </a:r>
            <a:r>
              <a:rPr lang="it-IT" sz="900" i="1" dirty="0" smtClean="0"/>
              <a:t> BISOGNO </a:t>
            </a:r>
            <a:r>
              <a:rPr lang="it-IT" sz="900" i="1" dirty="0" err="1" smtClean="0"/>
              <a:t>DI</a:t>
            </a:r>
            <a:r>
              <a:rPr lang="it-IT" sz="900" i="1" dirty="0" smtClean="0"/>
              <a:t>:</a:t>
            </a:r>
          </a:p>
          <a:p>
            <a:r>
              <a:rPr lang="it-IT" sz="900" dirty="0" smtClean="0">
                <a:solidFill>
                  <a:srgbClr val="FF0000"/>
                </a:solidFill>
              </a:rPr>
              <a:t>-MACCHINE AGRICOLE (TRATTORI, TREBBIATRICI, </a:t>
            </a:r>
            <a:r>
              <a:rPr lang="it-IT" sz="900" dirty="0" err="1" smtClean="0">
                <a:solidFill>
                  <a:srgbClr val="FF0000"/>
                </a:solidFill>
              </a:rPr>
              <a:t>MIETITREBBIATRICI…</a:t>
            </a:r>
            <a:r>
              <a:rPr lang="it-IT" sz="900" dirty="0" smtClean="0">
                <a:solidFill>
                  <a:srgbClr val="FF0000"/>
                </a:solidFill>
              </a:rPr>
              <a:t>) PER RENDERE IL LAVORO PIÙ RAPIDO E MENO FATICOSO:</a:t>
            </a:r>
          </a:p>
          <a:p>
            <a:r>
              <a:rPr lang="it-IT" sz="900" dirty="0" smtClean="0">
                <a:solidFill>
                  <a:srgbClr val="FF0000"/>
                </a:solidFill>
              </a:rPr>
              <a:t>-DISERBANTI E PESTICIDI PER LIBERARE LE COLTIVAZIONI DA PIANTE ERBACEE E INSETTI NOCIVI CHE ROVINEREBBERO IL RACCOLTO;</a:t>
            </a:r>
          </a:p>
          <a:p>
            <a:r>
              <a:rPr lang="it-IT" sz="900" dirty="0" smtClean="0">
                <a:solidFill>
                  <a:srgbClr val="FF0000"/>
                </a:solidFill>
              </a:rPr>
              <a:t>-CONCIMI CHIMICI E FERTILIZZANTI PER RENDERE IL TERRENO PIÙ RICCO DELLE SOSTANZE NECESSARIE PER LA CRESCITA DELLE </a:t>
            </a:r>
          </a:p>
          <a:p>
            <a:endParaRPr lang="it-IT" sz="900" dirty="0" smtClean="0"/>
          </a:p>
          <a:p>
            <a:r>
              <a:rPr lang="it-IT" sz="900" i="1" dirty="0" smtClean="0"/>
              <a:t>PIANTAGIONI;</a:t>
            </a:r>
          </a:p>
          <a:p>
            <a:r>
              <a:rPr lang="it-IT" sz="900" dirty="0" smtClean="0">
                <a:solidFill>
                  <a:srgbClr val="FF0000"/>
                </a:solidFill>
              </a:rPr>
              <a:t>-SISTEMI </a:t>
            </a:r>
            <a:r>
              <a:rPr lang="it-IT" sz="900" dirty="0" err="1" smtClean="0">
                <a:solidFill>
                  <a:srgbClr val="FF0000"/>
                </a:solidFill>
              </a:rPr>
              <a:t>D’IRRIGAZIONE</a:t>
            </a:r>
            <a:r>
              <a:rPr lang="it-IT" sz="900" dirty="0" smtClean="0">
                <a:solidFill>
                  <a:srgbClr val="FF0000"/>
                </a:solidFill>
              </a:rPr>
              <a:t> PER GARANTIRE LA QUANTITÀ </a:t>
            </a:r>
            <a:r>
              <a:rPr lang="it-IT" sz="900" dirty="0" err="1" smtClean="0">
                <a:solidFill>
                  <a:srgbClr val="FF0000"/>
                </a:solidFill>
              </a:rPr>
              <a:t>D’ACQUA</a:t>
            </a:r>
            <a:r>
              <a:rPr lang="it-IT" sz="900" dirty="0" smtClean="0">
                <a:solidFill>
                  <a:srgbClr val="FF0000"/>
                </a:solidFill>
              </a:rPr>
              <a:t> NECESSARIA AI CAMPI;</a:t>
            </a:r>
          </a:p>
          <a:p>
            <a:r>
              <a:rPr lang="it-IT" sz="900" dirty="0" smtClean="0">
                <a:solidFill>
                  <a:srgbClr val="FF0000"/>
                </a:solidFill>
              </a:rPr>
              <a:t>-</a:t>
            </a:r>
            <a:r>
              <a:rPr lang="it-IT" sz="900" i="1" dirty="0" smtClean="0">
                <a:solidFill>
                  <a:srgbClr val="FF0000"/>
                </a:solidFill>
              </a:rPr>
              <a:t>SISTEMI </a:t>
            </a:r>
            <a:r>
              <a:rPr lang="it-IT" sz="900" i="1" dirty="0" err="1" smtClean="0">
                <a:solidFill>
                  <a:srgbClr val="FF0000"/>
                </a:solidFill>
              </a:rPr>
              <a:t>DI</a:t>
            </a:r>
            <a:r>
              <a:rPr lang="it-IT" sz="900" i="1" dirty="0" smtClean="0">
                <a:solidFill>
                  <a:srgbClr val="FF0000"/>
                </a:solidFill>
              </a:rPr>
              <a:t> RISCALDAMENTO E PROTEZIONE DELLE COLTURE PER ANTICIPARE I RACCOLTI E PROTEGGERLI DA AGENTI ATMOSFERICI.</a:t>
            </a:r>
          </a:p>
          <a:p>
            <a:endParaRPr lang="it-IT" sz="900" dirty="0" smtClean="0"/>
          </a:p>
          <a:p>
            <a:r>
              <a:rPr lang="it-IT" sz="900" b="1" dirty="0" smtClean="0"/>
              <a:t>PER COLTIVAREI CAMPI, OLTRE ALLA MANODOPERAC’È BISOGNO </a:t>
            </a:r>
            <a:r>
              <a:rPr lang="it-IT" sz="900" b="1" dirty="0" err="1" smtClean="0"/>
              <a:t>DI</a:t>
            </a:r>
            <a:r>
              <a:rPr lang="it-IT" sz="900" b="1" dirty="0" smtClean="0"/>
              <a:t>:</a:t>
            </a:r>
          </a:p>
          <a:p>
            <a:r>
              <a:rPr lang="it-IT" sz="900" dirty="0" smtClean="0"/>
              <a:t>-MACCHINE AGRICOLE(TRATTORI) PER RENDERE IL LAVORO PIÙ VELOCE</a:t>
            </a:r>
          </a:p>
          <a:p>
            <a:r>
              <a:rPr lang="it-IT" sz="900" dirty="0" smtClean="0"/>
              <a:t>-DISERBANTI E PESTICIDIPER LIBERARE LE COLTIVAZIONIDA PIANTE ERBACEE E INSETTI;</a:t>
            </a:r>
          </a:p>
          <a:p>
            <a:r>
              <a:rPr lang="it-IT" sz="900" dirty="0" smtClean="0"/>
              <a:t>-CONCIMI CHIMICI E FERTILIZZANTIPER RENDERE IL TERRENO PIÙ RICCODELLE SOSTANZE NECESSARIE PER LA CRESCITA DELLE </a:t>
            </a:r>
          </a:p>
          <a:p>
            <a:r>
              <a:rPr lang="it-IT" sz="900" dirty="0" smtClean="0"/>
              <a:t>PIANTAGIONI;</a:t>
            </a:r>
          </a:p>
          <a:p>
            <a:r>
              <a:rPr lang="it-IT" sz="900" dirty="0" smtClean="0"/>
              <a:t>-SISTEMI </a:t>
            </a:r>
            <a:r>
              <a:rPr lang="it-IT" sz="900" dirty="0" err="1" smtClean="0"/>
              <a:t>D’IRRIGAZIONEPER</a:t>
            </a:r>
            <a:r>
              <a:rPr lang="it-IT" sz="900" dirty="0" smtClean="0"/>
              <a:t> GARANTIRE LA QUANTITÀ D’ ACQUA NECESSARIAAI CAMPI;</a:t>
            </a:r>
          </a:p>
          <a:p>
            <a:r>
              <a:rPr lang="it-IT" sz="900" dirty="0" smtClean="0"/>
              <a:t>-SISTEMI </a:t>
            </a:r>
            <a:r>
              <a:rPr lang="it-IT" sz="900" dirty="0" err="1" smtClean="0"/>
              <a:t>DI</a:t>
            </a:r>
            <a:r>
              <a:rPr lang="it-IT" sz="900" dirty="0" smtClean="0"/>
              <a:t> RISCALDAMENTO E SERREPER ANTICIPARE I RACCOLTI E PROTEGGERLIDA </a:t>
            </a:r>
          </a:p>
          <a:p>
            <a:r>
              <a:rPr lang="it-IT" sz="900" dirty="0" smtClean="0"/>
              <a:t>AGENTI ATMOSFERICI.</a:t>
            </a:r>
          </a:p>
          <a:p>
            <a:r>
              <a:rPr lang="it-IT" sz="900" b="1" dirty="0" smtClean="0"/>
              <a:t>MATERIE PRIME = MATERIALI CHE PERMETTONO </a:t>
            </a:r>
            <a:r>
              <a:rPr lang="it-IT" sz="900" b="1" dirty="0" err="1" smtClean="0"/>
              <a:t>DI</a:t>
            </a:r>
            <a:r>
              <a:rPr lang="it-IT" sz="900" b="1" dirty="0" smtClean="0"/>
              <a:t> PRODURRE ALTRI BENI.</a:t>
            </a:r>
          </a:p>
          <a:p>
            <a:r>
              <a:rPr lang="it-IT" sz="900" b="1" dirty="0" smtClean="0"/>
              <a:t>ES: PRODOTTI AGRICOLI, ANIMALI, LEGNAME.</a:t>
            </a:r>
          </a:p>
          <a:p>
            <a:endParaRPr lang="it-IT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SECONDO LIVELLO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1100" dirty="0" smtClean="0"/>
              <a:t>IL </a:t>
            </a:r>
            <a:r>
              <a:rPr lang="it-IT" sz="1100" b="1" dirty="0" smtClean="0"/>
              <a:t>PRIMO SETTORECOMPRENDE :</a:t>
            </a:r>
          </a:p>
          <a:p>
            <a:r>
              <a:rPr lang="it-IT" sz="1100" dirty="0" smtClean="0"/>
              <a:t>-AGRICOLTURA</a:t>
            </a:r>
          </a:p>
          <a:p>
            <a:r>
              <a:rPr lang="it-IT" sz="1100" dirty="0" smtClean="0"/>
              <a:t>-ALLEVAMENTO</a:t>
            </a:r>
          </a:p>
          <a:p>
            <a:r>
              <a:rPr lang="it-IT" sz="1100" dirty="0" smtClean="0"/>
              <a:t>-PESCA </a:t>
            </a:r>
          </a:p>
          <a:p>
            <a:r>
              <a:rPr lang="it-IT" sz="1100" dirty="0" smtClean="0"/>
              <a:t>-SFRUTTAMENTO DEI BOSCHI, </a:t>
            </a:r>
          </a:p>
          <a:p>
            <a:endParaRPr lang="it-IT" sz="1100" dirty="0" smtClean="0"/>
          </a:p>
          <a:p>
            <a:r>
              <a:rPr lang="it-IT" sz="1100" b="1" dirty="0" smtClean="0"/>
              <a:t>AGRICOLTURA</a:t>
            </a:r>
          </a:p>
          <a:p>
            <a:r>
              <a:rPr lang="it-IT" sz="1100" dirty="0" smtClean="0"/>
              <a:t>PER POTER COLTIVARE, L’UOMO HA BISOGNO </a:t>
            </a:r>
            <a:r>
              <a:rPr lang="it-IT" sz="1100" dirty="0" err="1" smtClean="0"/>
              <a:t>DI</a:t>
            </a:r>
            <a:r>
              <a:rPr lang="it-IT" sz="1100" dirty="0" smtClean="0"/>
              <a:t>:</a:t>
            </a:r>
          </a:p>
          <a:p>
            <a:r>
              <a:rPr lang="it-IT" sz="1100" dirty="0" smtClean="0"/>
              <a:t>-MACCHINE AGRICOLE COME TRATTORI (1) PER ESSERE PIÙ VELOCE;</a:t>
            </a:r>
          </a:p>
          <a:p>
            <a:r>
              <a:rPr lang="it-IT" sz="1100" dirty="0" smtClean="0"/>
              <a:t>-DISERBANTI PER TOGLIERE ERBE CATTIVE; </a:t>
            </a:r>
          </a:p>
          <a:p>
            <a:r>
              <a:rPr lang="it-IT" sz="1100" dirty="0" smtClean="0"/>
              <a:t>-ACQUA PER IRRIGARE I CAMPI;</a:t>
            </a:r>
          </a:p>
          <a:p>
            <a:r>
              <a:rPr lang="it-IT" sz="1100" dirty="0" smtClean="0"/>
              <a:t>-SERRE (2) PER PROTEGGERE LE PIANTE </a:t>
            </a:r>
          </a:p>
          <a:p>
            <a:endParaRPr lang="it-IT" sz="1100" dirty="0" smtClean="0"/>
          </a:p>
          <a:p>
            <a:r>
              <a:rPr lang="it-IT" sz="1100" dirty="0" smtClean="0"/>
              <a:t>LE ATTIVITÀ PRIMARIE COMPRENDONO ANCHE</a:t>
            </a:r>
            <a:r>
              <a:rPr lang="it-IT" sz="1100" b="1" dirty="0" smtClean="0"/>
              <a:t>L’ALLEVAMENTO.</a:t>
            </a:r>
          </a:p>
          <a:p>
            <a:r>
              <a:rPr lang="it-IT" sz="1100" dirty="0" smtClean="0"/>
              <a:t>IN ITALIA SI ALLEVANO:</a:t>
            </a:r>
          </a:p>
          <a:p>
            <a:r>
              <a:rPr lang="it-IT" sz="1100" dirty="0" smtClean="0"/>
              <a:t>-BOVINISOPRATTUTTO IN PIANURA, DA CUI SI RICAVANO IL LATTE E I SUOI DERIVATI (FORMAGGI, </a:t>
            </a:r>
            <a:r>
              <a:rPr lang="it-IT" sz="1100" dirty="0" err="1" smtClean="0"/>
              <a:t>BURRO…</a:t>
            </a:r>
            <a:r>
              <a:rPr lang="it-IT" sz="1100" dirty="0" smtClean="0"/>
              <a:t>)</a:t>
            </a:r>
          </a:p>
          <a:p>
            <a:r>
              <a:rPr lang="it-IT" sz="1100" dirty="0" smtClean="0"/>
              <a:t>-SUINI,IN PIANURA E DA CUI SI RICAVA IN PARTICOLARE LA CARNE;</a:t>
            </a:r>
          </a:p>
          <a:p>
            <a:r>
              <a:rPr lang="it-IT" sz="1100" dirty="0" smtClean="0"/>
              <a:t>-OVINI(CIOÈ PECORE E CAPRE), CHE </a:t>
            </a:r>
            <a:r>
              <a:rPr lang="it-IT" sz="1100" dirty="0" err="1" smtClean="0"/>
              <a:t>CI</a:t>
            </a:r>
            <a:r>
              <a:rPr lang="it-IT" sz="1100" dirty="0" smtClean="0"/>
              <a:t> DANNO FORMAGGI E LANA ;</a:t>
            </a:r>
          </a:p>
          <a:p>
            <a:r>
              <a:rPr lang="it-IT" sz="1100" dirty="0" smtClean="0"/>
              <a:t>-VOLATILI,COME GALLINE E POLLI PER LA CARNE E LE UOVA.</a:t>
            </a:r>
          </a:p>
          <a:p>
            <a:endParaRPr lang="it-IT" sz="1100" dirty="0" smtClean="0"/>
          </a:p>
          <a:p>
            <a:r>
              <a:rPr lang="it-IT" sz="1100" b="1" dirty="0" smtClean="0"/>
              <a:t>LA PESCA .</a:t>
            </a:r>
          </a:p>
          <a:p>
            <a:r>
              <a:rPr lang="it-IT" sz="1100" dirty="0" smtClean="0"/>
              <a:t>SI PESCANO MOLTI TIPI </a:t>
            </a:r>
            <a:r>
              <a:rPr lang="it-IT" sz="1100" dirty="0" err="1" smtClean="0"/>
              <a:t>DI</a:t>
            </a:r>
            <a:r>
              <a:rPr lang="it-IT" sz="1100" dirty="0" smtClean="0"/>
              <a:t> PESCI COME IL PESCE AZZURRO (SGOMBRI E ACCIUGHE) E COME I TONNI E IL PESCE SPADA.</a:t>
            </a:r>
          </a:p>
          <a:p>
            <a:r>
              <a:rPr lang="it-IT" sz="1100" dirty="0" smtClean="0"/>
              <a:t>VICINO AL PORTO POSSIAMO TROVARE IL MERCATO DEL PESCE E FABBRICHE DOVE ESSO </a:t>
            </a:r>
          </a:p>
          <a:p>
            <a:r>
              <a:rPr lang="it-IT" sz="1100" dirty="0" smtClean="0"/>
              <a:t>VIENE PULITO E CONGELATO.</a:t>
            </a:r>
            <a:endParaRPr lang="it-IT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TERZO LIVELLO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2286000" y="144384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 smtClean="0"/>
              <a:t>57</a:t>
            </a:r>
            <a:endParaRPr lang="it-IT" dirty="0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NELPRIMOSETTORESONOCOMPRESI:</a:t>
            </a:r>
          </a:p>
          <a:p>
            <a:r>
              <a:rPr lang="it-IT" dirty="0" smtClean="0"/>
              <a:t>-L’AGRICOLTURA</a:t>
            </a:r>
          </a:p>
          <a:p>
            <a:r>
              <a:rPr lang="it-IT" dirty="0" smtClean="0"/>
              <a:t>-L’ALLEVAMENTO</a:t>
            </a:r>
          </a:p>
          <a:p>
            <a:r>
              <a:rPr lang="it-IT" dirty="0" smtClean="0"/>
              <a:t>-LAPESCA</a:t>
            </a:r>
          </a:p>
          <a:p>
            <a:r>
              <a:rPr lang="it-IT" dirty="0" smtClean="0"/>
              <a:t>-LOSFRUTTAMENTODEIBOSCHI(LEGNAME)</a:t>
            </a:r>
          </a:p>
          <a:p>
            <a:r>
              <a:rPr lang="it-IT" dirty="0" smtClean="0"/>
              <a:t>INITALIAL’UOMOCOLTIVAILTERRENO.</a:t>
            </a:r>
          </a:p>
          <a:p>
            <a:r>
              <a:rPr lang="it-IT" dirty="0" smtClean="0"/>
              <a:t>USATRATTORIEALTREMACCHINEMODERNE.</a:t>
            </a:r>
          </a:p>
          <a:p>
            <a:r>
              <a:rPr lang="it-IT" dirty="0" smtClean="0"/>
              <a:t>L’UOMOALLEVAANCHEMOLTIANIMALICHECIDANNO:</a:t>
            </a:r>
          </a:p>
          <a:p>
            <a:r>
              <a:rPr lang="it-IT" dirty="0" smtClean="0"/>
              <a:t>-CARNE</a:t>
            </a:r>
          </a:p>
          <a:p>
            <a:r>
              <a:rPr lang="it-IT" dirty="0" smtClean="0"/>
              <a:t>-LATTE</a:t>
            </a:r>
          </a:p>
          <a:p>
            <a:r>
              <a:rPr lang="it-IT" dirty="0" smtClean="0"/>
              <a:t>-PELLE</a:t>
            </a:r>
          </a:p>
          <a:p>
            <a:pPr lvl="1"/>
            <a:r>
              <a:rPr lang="it-IT" dirty="0" smtClean="0">
                <a:solidFill>
                  <a:srgbClr val="FF0000"/>
                </a:solidFill>
              </a:rPr>
              <a:t>TUTTI I CONCETTI VANNO ABBINATI AD IMMAGINI</a:t>
            </a:r>
          </a:p>
          <a:p>
            <a:pPr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 </a:t>
            </a:r>
            <a:r>
              <a:rPr lang="it-IT" dirty="0" err="1" smtClean="0"/>
              <a:t>DI</a:t>
            </a:r>
            <a:r>
              <a:rPr lang="it-IT" dirty="0" smtClean="0"/>
              <a:t> VERIFICHE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b="1" dirty="0" smtClean="0"/>
              <a:t>RISPONDI SCEGLIENDO SI O NO</a:t>
            </a:r>
          </a:p>
          <a:p>
            <a:r>
              <a:rPr lang="it-IT" dirty="0" smtClean="0"/>
              <a:t>IL BOSCAIOLO LAVORA I CAMPI SI’NO</a:t>
            </a:r>
          </a:p>
          <a:p>
            <a:r>
              <a:rPr lang="it-IT" dirty="0" smtClean="0"/>
              <a:t>IL </a:t>
            </a:r>
            <a:r>
              <a:rPr lang="it-IT" smtClean="0"/>
              <a:t>CONTADINO COLTIVA SI’NO</a:t>
            </a:r>
            <a:endParaRPr lang="it-IT" dirty="0" smtClean="0"/>
          </a:p>
          <a:p>
            <a:r>
              <a:rPr lang="it-IT" dirty="0" smtClean="0"/>
              <a:t>L’ALLEVATORE MUNGE LE MUCCHE SI’NO</a:t>
            </a:r>
          </a:p>
          <a:p>
            <a:r>
              <a:rPr lang="it-IT" dirty="0" smtClean="0"/>
              <a:t>L’ALLEVATORE RACCOGLIE IL GRANO SI’NO</a:t>
            </a:r>
          </a:p>
          <a:p>
            <a:r>
              <a:rPr lang="it-IT" dirty="0" smtClean="0"/>
              <a:t>IL FALEGNAME COSTRUISCE I MOBILI SI’NO</a:t>
            </a:r>
          </a:p>
          <a:p>
            <a:r>
              <a:rPr lang="it-IT" dirty="0" smtClean="0"/>
              <a:t>IL CONTADINO PIANTA I SEMI SI’NO</a:t>
            </a:r>
          </a:p>
          <a:p>
            <a:r>
              <a:rPr lang="it-IT" dirty="0" smtClean="0"/>
              <a:t>IL CONTADINO RACCOGLIE LA FRUTTA SI’NO</a:t>
            </a:r>
          </a:p>
          <a:p>
            <a:r>
              <a:rPr lang="it-IT" dirty="0" smtClean="0"/>
              <a:t>L’ALLEVATORE RACCOGLIE LE UOVA SI’NO</a:t>
            </a:r>
          </a:p>
          <a:p>
            <a:r>
              <a:rPr lang="it-IT" dirty="0" smtClean="0"/>
              <a:t>60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ATTIVITA’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it-IT" dirty="0" smtClean="0"/>
          </a:p>
          <a:p>
            <a:r>
              <a:rPr lang="it-IT" dirty="0" smtClean="0"/>
              <a:t>Esempi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STORIA:</a:t>
            </a:r>
          </a:p>
          <a:p>
            <a:r>
              <a:rPr lang="it-IT" dirty="0" smtClean="0"/>
              <a:t>Obiettivo ordinare cronologicamente fatti ed eventi</a:t>
            </a:r>
          </a:p>
          <a:p>
            <a:r>
              <a:rPr lang="it-IT" dirty="0" smtClean="0"/>
              <a:t>Classe: riordinare fatti su una striscia del tempo </a:t>
            </a:r>
          </a:p>
          <a:p>
            <a:r>
              <a:rPr lang="it-IT" dirty="0" smtClean="0"/>
              <a:t>Alunno disabile: apprendere i concetti di prima e dopo, riferiti alla propria vita </a:t>
            </a:r>
          </a:p>
          <a:p>
            <a:r>
              <a:rPr lang="it-IT" dirty="0" smtClean="0"/>
              <a:t>personale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INTERAZIONE</a:t>
            </a:r>
            <a:r>
              <a:rPr lang="it-IT" dirty="0" smtClean="0"/>
              <a:t>: chiedere ad alcuni compagni o alla classe di collocare sulla striscia</a:t>
            </a:r>
          </a:p>
          <a:p>
            <a:r>
              <a:rPr lang="it-IT" dirty="0" smtClean="0"/>
              <a:t>del tempo anche fatti significativi della propria vita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ITALIANO</a:t>
            </a:r>
            <a:r>
              <a:rPr lang="it-IT" dirty="0" smtClean="0"/>
              <a:t>: </a:t>
            </a:r>
          </a:p>
          <a:p>
            <a:r>
              <a:rPr lang="it-IT" dirty="0" smtClean="0"/>
              <a:t>Obiettivocomunicare in modo adeguato</a:t>
            </a:r>
          </a:p>
          <a:p>
            <a:r>
              <a:rPr lang="it-IT" dirty="0" smtClean="0"/>
              <a:t>Classe: usare registro formale informale</a:t>
            </a:r>
          </a:p>
          <a:p>
            <a:r>
              <a:rPr lang="it-IT" dirty="0" smtClean="0"/>
              <a:t>Alunno disabile: rispondere a domande semplici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INTERAZIONE</a:t>
            </a:r>
            <a:r>
              <a:rPr lang="it-IT" dirty="0" smtClean="0"/>
              <a:t>: chiedere ai compagni quali sono le loro preferenze e comunicare le</a:t>
            </a:r>
          </a:p>
          <a:p>
            <a:r>
              <a:rPr lang="it-IT" dirty="0" smtClean="0"/>
              <a:t>proprie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ATTIVITA’2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MATEMATICA:</a:t>
            </a:r>
          </a:p>
          <a:p>
            <a:r>
              <a:rPr lang="it-IT" dirty="0" smtClean="0"/>
              <a:t>Obiettivo saper risolvere problemi matematici</a:t>
            </a:r>
          </a:p>
          <a:p>
            <a:r>
              <a:rPr lang="it-IT" dirty="0" smtClean="0"/>
              <a:t>Classe: individuare strategie risolutive (progettazione di uscite al mercato, in gita)</a:t>
            </a:r>
          </a:p>
          <a:p>
            <a:r>
              <a:rPr lang="it-IT" dirty="0" smtClean="0"/>
              <a:t>Alunno disabile: saper usare il denaro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INTERAZIONE:</a:t>
            </a:r>
            <a:r>
              <a:rPr lang="it-IT" dirty="0" smtClean="0"/>
              <a:t> creare un mercatino per la classe; effettuare piccole spese con i </a:t>
            </a:r>
          </a:p>
          <a:p>
            <a:r>
              <a:rPr lang="it-IT" dirty="0" smtClean="0"/>
              <a:t>compagni</a:t>
            </a:r>
          </a:p>
          <a:p>
            <a:r>
              <a:rPr lang="it-IT" dirty="0" smtClean="0"/>
              <a:t>Geografia: </a:t>
            </a:r>
          </a:p>
          <a:p>
            <a:r>
              <a:rPr lang="it-IT" dirty="0" smtClean="0"/>
              <a:t>Obiettivoconoscere le caratteristiche di un territorio</a:t>
            </a:r>
          </a:p>
          <a:p>
            <a:r>
              <a:rPr lang="it-IT" dirty="0" smtClean="0"/>
              <a:t>Classe: confini, attività  economiche, usi e costumi (guide turistiche per la gita)</a:t>
            </a:r>
          </a:p>
          <a:p>
            <a:r>
              <a:rPr lang="it-IT" dirty="0" smtClean="0"/>
              <a:t>Alunno disabile: organizzare la gita </a:t>
            </a:r>
          </a:p>
          <a:p>
            <a:r>
              <a:rPr lang="it-IT" dirty="0" smtClean="0"/>
              <a:t>INTERAZIONE: con i compagni individuare luogo, mezzo di trasporto, </a:t>
            </a:r>
          </a:p>
          <a:p>
            <a:r>
              <a:rPr lang="it-IT" dirty="0" smtClean="0"/>
              <a:t>abbigliamento adatto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SCIENZE: </a:t>
            </a:r>
          </a:p>
          <a:p>
            <a:r>
              <a:rPr lang="it-IT" dirty="0" smtClean="0"/>
              <a:t>Obiettivo conoscere peso, massa e peso specifico</a:t>
            </a:r>
          </a:p>
          <a:p>
            <a:r>
              <a:rPr lang="it-IT" dirty="0" smtClean="0"/>
              <a:t>Classe: misurare forze (dinamometro, bilancia)</a:t>
            </a:r>
          </a:p>
          <a:p>
            <a:r>
              <a:rPr lang="it-IT" dirty="0" smtClean="0"/>
              <a:t>Alunno disabile: effettuare misurazioni con la bilancia, fare previsioni e confrontarle </a:t>
            </a:r>
          </a:p>
          <a:p>
            <a:r>
              <a:rPr lang="it-IT" dirty="0" smtClean="0"/>
              <a:t>con gli esiti ottenuti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INTERAZIONE: </a:t>
            </a:r>
            <a:r>
              <a:rPr lang="it-IT" dirty="0" smtClean="0"/>
              <a:t>chiedere ai compagni di pesarsi, elaborare con loro un istogramma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IL LIBRO </a:t>
            </a:r>
            <a:r>
              <a:rPr lang="it-IT" dirty="0" err="1" smtClean="0"/>
              <a:t>DI</a:t>
            </a:r>
            <a:r>
              <a:rPr lang="it-IT" dirty="0" smtClean="0"/>
              <a:t> TESTO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it-IT" dirty="0" smtClean="0"/>
          </a:p>
          <a:p>
            <a:r>
              <a:rPr lang="it-IT" b="1" dirty="0" smtClean="0"/>
              <a:t>IL LIBRO </a:t>
            </a:r>
            <a:r>
              <a:rPr lang="it-IT" b="1" dirty="0" err="1" smtClean="0"/>
              <a:t>DI</a:t>
            </a:r>
            <a:r>
              <a:rPr lang="it-IT" b="1" dirty="0" smtClean="0"/>
              <a:t> TESTO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IL LIBRO </a:t>
            </a:r>
            <a:r>
              <a:rPr lang="it-IT" b="1" dirty="0" err="1" smtClean="0">
                <a:solidFill>
                  <a:srgbClr val="FF0000"/>
                </a:solidFill>
              </a:rPr>
              <a:t>DI</a:t>
            </a:r>
            <a:r>
              <a:rPr lang="it-IT" b="1" dirty="0" smtClean="0">
                <a:solidFill>
                  <a:srgbClr val="FF0000"/>
                </a:solidFill>
              </a:rPr>
              <a:t> TESTO DEVE ESSERE USATO ANCHE DA PARTE DEGLI </a:t>
            </a:r>
          </a:p>
          <a:p>
            <a:r>
              <a:rPr lang="it-IT" b="1" dirty="0" smtClean="0">
                <a:solidFill>
                  <a:srgbClr val="FF0000"/>
                </a:solidFill>
              </a:rPr>
              <a:t>ALUNNI DISABILI, ANCHE CON DEFICIT INTELLETTIVO IMPORTANTE</a:t>
            </a:r>
            <a:r>
              <a:rPr lang="it-IT" b="1" dirty="0" smtClean="0"/>
              <a:t>.</a:t>
            </a:r>
          </a:p>
          <a:p>
            <a:r>
              <a:rPr lang="it-IT" b="1" dirty="0" smtClean="0"/>
              <a:t>E’ ESSEZIALE NON USARE UN LIBRO </a:t>
            </a:r>
            <a:r>
              <a:rPr lang="it-IT" b="1" dirty="0" err="1" smtClean="0"/>
              <a:t>DI</a:t>
            </a:r>
            <a:r>
              <a:rPr lang="it-IT" b="1" dirty="0" smtClean="0"/>
              <a:t> TESTO </a:t>
            </a:r>
            <a:r>
              <a:rPr lang="it-IT" b="1" dirty="0" err="1" smtClean="0"/>
              <a:t>DI</a:t>
            </a:r>
            <a:r>
              <a:rPr lang="it-IT" b="1" dirty="0" smtClean="0"/>
              <a:t> UNA O PIU’ CLASSI </a:t>
            </a:r>
          </a:p>
          <a:p>
            <a:r>
              <a:rPr lang="it-IT" b="1" dirty="0" smtClean="0"/>
              <a:t>INFERIORI RISPETTO A QUELLA FREQUENTATA DALL’ALUNNO.</a:t>
            </a:r>
          </a:p>
          <a:p>
            <a:endParaRPr lang="it-IT" b="1" dirty="0" smtClean="0"/>
          </a:p>
          <a:p>
            <a:r>
              <a:rPr lang="it-IT" b="1" dirty="0" smtClean="0"/>
              <a:t>PERCHE’ USARE IL LIBRO </a:t>
            </a:r>
            <a:r>
              <a:rPr lang="it-IT" b="1" dirty="0" err="1" smtClean="0"/>
              <a:t>DI</a:t>
            </a:r>
            <a:r>
              <a:rPr lang="it-IT" b="1" dirty="0" smtClean="0"/>
              <a:t> TESTO?</a:t>
            </a:r>
          </a:p>
          <a:p>
            <a:endParaRPr lang="it-IT" b="1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1.STRUMENTO PER L’INTEGRAZIONE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2.PARTECIPAZIONE ALLE ATTIVITA’ PREVISTE (DISCUSSIONE)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3.ADATTAMENTO DEGLI OBIETTIVI INDIVIDUALI A QUELLI DELLA CLASSE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4.AUMENTO DELL’AUTOSTIMA</a:t>
            </a:r>
          </a:p>
          <a:p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USARE IL LIBRO </a:t>
            </a:r>
            <a:r>
              <a:rPr lang="it-IT" dirty="0" err="1" smtClean="0"/>
              <a:t>DI</a:t>
            </a:r>
            <a:r>
              <a:rPr lang="it-IT" dirty="0" smtClean="0"/>
              <a:t> TESTO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it-IT" dirty="0" smtClean="0"/>
          </a:p>
          <a:p>
            <a:r>
              <a:rPr lang="it-IT" dirty="0" smtClean="0"/>
              <a:t>1.ASCOLTO DELLA LETTURA DA PARTE DEL DOCENTE O </a:t>
            </a:r>
            <a:r>
              <a:rPr lang="it-IT" dirty="0" err="1" smtClean="0"/>
              <a:t>DI</a:t>
            </a:r>
            <a:r>
              <a:rPr lang="it-IT" dirty="0" smtClean="0"/>
              <a:t> UN </a:t>
            </a:r>
          </a:p>
          <a:p>
            <a:r>
              <a:rPr lang="it-IT" dirty="0" smtClean="0"/>
              <a:t>COMPAGNO</a:t>
            </a:r>
          </a:p>
          <a:p>
            <a:r>
              <a:rPr lang="it-IT" dirty="0" smtClean="0"/>
              <a:t>2. SEMPLIFICAZIONE DEL LINGUAGGIO</a:t>
            </a:r>
          </a:p>
          <a:p>
            <a:r>
              <a:rPr lang="it-IT" dirty="0" smtClean="0"/>
              <a:t>3. RIDUZIONE DEL NUMERO </a:t>
            </a:r>
            <a:r>
              <a:rPr lang="it-IT" dirty="0" err="1" smtClean="0"/>
              <a:t>DI</a:t>
            </a:r>
            <a:r>
              <a:rPr lang="it-IT" dirty="0" smtClean="0"/>
              <a:t> INFORMAZIONI </a:t>
            </a:r>
          </a:p>
          <a:p>
            <a:r>
              <a:rPr lang="it-IT" dirty="0" smtClean="0"/>
              <a:t>4. RIDUZIONE DEL NUMERO </a:t>
            </a:r>
            <a:r>
              <a:rPr lang="it-IT" dirty="0" err="1" smtClean="0"/>
              <a:t>DI</a:t>
            </a:r>
            <a:r>
              <a:rPr lang="it-IT" dirty="0" smtClean="0"/>
              <a:t> ESERCIZI</a:t>
            </a:r>
          </a:p>
          <a:p>
            <a:r>
              <a:rPr lang="it-IT" dirty="0" smtClean="0"/>
              <a:t>5. RIFERIMENTO AD ARTIFICI TIPOGRAFICI (titoli, sottotitoli, parole evidenziate, grafici, immagini …)</a:t>
            </a:r>
          </a:p>
          <a:p>
            <a:r>
              <a:rPr lang="it-IT" dirty="0" smtClean="0"/>
              <a:t>6. ADATTAMENTO DEGLI OBIETTIVI INDIVIDUALI A QUELLI PREVISTI </a:t>
            </a:r>
          </a:p>
          <a:p>
            <a:r>
              <a:rPr lang="it-IT" dirty="0" smtClean="0"/>
              <a:t>PER LA CLASSE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QUALE MATERIALE NON STRUTTURATO USARE?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IL CARTELLONE</a:t>
            </a:r>
          </a:p>
          <a:p>
            <a:r>
              <a:rPr lang="it-IT" dirty="0" err="1" smtClean="0"/>
              <a:t>•Uso</a:t>
            </a:r>
            <a:r>
              <a:rPr lang="it-IT" dirty="0" smtClean="0"/>
              <a:t> di parole-chiave </a:t>
            </a:r>
          </a:p>
          <a:p>
            <a:r>
              <a:rPr lang="it-IT" dirty="0" err="1" smtClean="0"/>
              <a:t>•Uso</a:t>
            </a:r>
            <a:r>
              <a:rPr lang="it-IT" dirty="0" smtClean="0"/>
              <a:t> collettivo </a:t>
            </a:r>
          </a:p>
          <a:p>
            <a:r>
              <a:rPr lang="it-IT" dirty="0" err="1" smtClean="0"/>
              <a:t>•Facilita</a:t>
            </a:r>
            <a:r>
              <a:rPr lang="it-IT" dirty="0" smtClean="0"/>
              <a:t> la memorizzazione e il recupero delle informazioni </a:t>
            </a:r>
          </a:p>
          <a:p>
            <a:r>
              <a:rPr lang="it-IT" dirty="0" err="1" smtClean="0"/>
              <a:t>•Forma</a:t>
            </a:r>
            <a:r>
              <a:rPr lang="it-IT" dirty="0" smtClean="0"/>
              <a:t> una memoria di gruppo</a:t>
            </a:r>
          </a:p>
          <a:p>
            <a:r>
              <a:rPr lang="it-IT" dirty="0" err="1" smtClean="0"/>
              <a:t>•Facilita</a:t>
            </a:r>
            <a:r>
              <a:rPr lang="it-IT" dirty="0" smtClean="0"/>
              <a:t> la sintesi </a:t>
            </a:r>
          </a:p>
          <a:p>
            <a:endParaRPr lang="it-IT" dirty="0" smtClean="0">
              <a:solidFill>
                <a:srgbClr val="FF0000"/>
              </a:solidFill>
            </a:endParaRPr>
          </a:p>
          <a:p>
            <a:r>
              <a:rPr lang="it-IT" dirty="0" smtClean="0">
                <a:solidFill>
                  <a:srgbClr val="FF0000"/>
                </a:solidFill>
              </a:rPr>
              <a:t>Alunno con deficit lieve: partecipa alla costruzione 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Alunno con deficit grave: viene facilitato dalla presenza di colori e immagini</a:t>
            </a:r>
          </a:p>
          <a:p>
            <a:r>
              <a:rPr lang="it-IT" dirty="0" smtClean="0"/>
              <a:t>Elaborazione del cartellone : al termine di un’unità di apprendimento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LIVELLI </a:t>
            </a:r>
            <a:r>
              <a:rPr lang="it-IT" dirty="0" err="1" smtClean="0"/>
              <a:t>DI</a:t>
            </a:r>
            <a:r>
              <a:rPr lang="it-IT" dirty="0" smtClean="0"/>
              <a:t> SEMPLIFICAZIONE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600" dirty="0" smtClean="0"/>
              <a:t>PRIMO LIVELLO di semplificazione</a:t>
            </a:r>
            <a:r>
              <a:rPr lang="it-IT" sz="2600" dirty="0" smtClean="0">
                <a:solidFill>
                  <a:srgbClr val="FF0000"/>
                </a:solidFill>
              </a:rPr>
              <a:t>: EVIDENZIAZIONE</a:t>
            </a:r>
          </a:p>
          <a:p>
            <a:r>
              <a:rPr lang="it-IT" sz="2600" dirty="0" smtClean="0"/>
              <a:t>• Individuare le parole-chiave/informazioni principali contenute nel testo</a:t>
            </a:r>
          </a:p>
          <a:p>
            <a:r>
              <a:rPr lang="it-IT" sz="2600" dirty="0" smtClean="0"/>
              <a:t>• Incorniciare tali parole (usare anche cornici ingrandite)/evidenziarle</a:t>
            </a:r>
          </a:p>
          <a:p>
            <a:r>
              <a:rPr lang="it-IT" sz="2600" dirty="0" err="1" smtClean="0"/>
              <a:t>•Associare</a:t>
            </a:r>
            <a:r>
              <a:rPr lang="it-IT" sz="2600" dirty="0" smtClean="0"/>
              <a:t> alle parole un’immagine semplice o una semplice       spiegazione/semplificare la struttura sintattica delle frasi PER ALUNNO CHE “SEGUE” ATTIVITA’ DELLA CLASSE MA HA DIFFICOLTA’ PERCETTIVE NELL’APPROCCIO AL TESTO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SECONDO LIVELLO </a:t>
            </a:r>
            <a:r>
              <a:rPr lang="it-IT" dirty="0" err="1" smtClean="0"/>
              <a:t>DI</a:t>
            </a:r>
            <a:r>
              <a:rPr lang="it-IT" dirty="0" smtClean="0"/>
              <a:t> SEMPLIFICAZIONE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1800" dirty="0" smtClean="0">
                <a:solidFill>
                  <a:srgbClr val="FF0000"/>
                </a:solidFill>
              </a:rPr>
              <a:t>2° LIVELLO </a:t>
            </a:r>
            <a:r>
              <a:rPr lang="it-IT" sz="1800" dirty="0" err="1" smtClean="0">
                <a:solidFill>
                  <a:srgbClr val="FF0000"/>
                </a:solidFill>
              </a:rPr>
              <a:t>DI</a:t>
            </a:r>
            <a:r>
              <a:rPr lang="it-IT" sz="1800" dirty="0" smtClean="0">
                <a:solidFill>
                  <a:srgbClr val="FF0000"/>
                </a:solidFill>
              </a:rPr>
              <a:t> SEMPLIFICAZIONE</a:t>
            </a:r>
            <a:r>
              <a:rPr lang="it-IT" sz="1800" dirty="0" smtClean="0"/>
              <a:t>: </a:t>
            </a:r>
            <a:r>
              <a:rPr lang="it-IT" sz="1800" dirty="0" smtClean="0">
                <a:solidFill>
                  <a:srgbClr val="FF0000"/>
                </a:solidFill>
              </a:rPr>
              <a:t>RISTRUTTURAZIONE</a:t>
            </a:r>
          </a:p>
          <a:p>
            <a:endParaRPr lang="it-IT" sz="1800" dirty="0" smtClean="0">
              <a:solidFill>
                <a:srgbClr val="FF0000"/>
              </a:solidFill>
            </a:endParaRPr>
          </a:p>
          <a:p>
            <a:r>
              <a:rPr lang="it-IT" sz="2000" dirty="0" smtClean="0"/>
              <a:t>• ELIMINARE LE PARTI NON ESSENZIALI (SINTETIZZARE INFORMAZIONI)</a:t>
            </a:r>
          </a:p>
          <a:p>
            <a:r>
              <a:rPr lang="it-IT" sz="2000" dirty="0" smtClean="0"/>
              <a:t>• USARE LESSICO SEMPLICE ORDINARE IN SCHEMA LOGICO</a:t>
            </a:r>
          </a:p>
          <a:p>
            <a:r>
              <a:rPr lang="it-IT" sz="2000" dirty="0" smtClean="0"/>
              <a:t>• EVIDENZIARE PAROLE-CHIAVE IN NERETTO</a:t>
            </a:r>
          </a:p>
          <a:p>
            <a:r>
              <a:rPr lang="it-IT" sz="2000" dirty="0" smtClean="0"/>
              <a:t>• USARE CARATTERI SUFFICIENTEMENTE GRANDI PER ALUNNO CON DEFICIT MEDIO GRAVE</a:t>
            </a:r>
            <a:endParaRPr lang="it-IT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TERZO LIVELLO </a:t>
            </a:r>
            <a:r>
              <a:rPr lang="it-IT" dirty="0" err="1" smtClean="0"/>
              <a:t>DI</a:t>
            </a:r>
            <a:r>
              <a:rPr lang="it-IT" dirty="0" smtClean="0"/>
              <a:t> SEMPLIFICAZIONE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3° LIVELLO </a:t>
            </a:r>
            <a:r>
              <a:rPr lang="it-IT" dirty="0" err="1" smtClean="0">
                <a:solidFill>
                  <a:srgbClr val="FF0000"/>
                </a:solidFill>
              </a:rPr>
              <a:t>DI</a:t>
            </a:r>
            <a:r>
              <a:rPr lang="it-IT" dirty="0" smtClean="0">
                <a:solidFill>
                  <a:srgbClr val="FF0000"/>
                </a:solidFill>
              </a:rPr>
              <a:t> SEMPLIFICAZIONE: RIDUZIONE</a:t>
            </a:r>
          </a:p>
          <a:p>
            <a:r>
              <a:rPr lang="it-IT" dirty="0" smtClean="0"/>
              <a:t>• Ridurre il testo in brevi periodi riferiti alle parole-chiave/informazioni principali</a:t>
            </a:r>
          </a:p>
          <a:p>
            <a:r>
              <a:rPr lang="it-IT" dirty="0" smtClean="0"/>
              <a:t>• Usare immagini da affiancare ai periodi</a:t>
            </a:r>
          </a:p>
          <a:p>
            <a:r>
              <a:rPr lang="it-IT" dirty="0" smtClean="0"/>
              <a:t>(Tener conto del contenuto mestico e motivazionale a livello grafico)</a:t>
            </a:r>
          </a:p>
          <a:p>
            <a:r>
              <a:rPr lang="it-IT" dirty="0" smtClean="0"/>
              <a:t>PER ALUNNO CON MAGGIOR DIFFICOLTA’</a:t>
            </a:r>
          </a:p>
          <a:p>
            <a:r>
              <a:rPr lang="it-IT" dirty="0" smtClean="0"/>
              <a:t>SEMPLIFICARE NON SIGNIFICA ELIMINARE CONCETTI E  CONTENUTI 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1338</Words>
  <Application>Microsoft Office PowerPoint</Application>
  <PresentationFormat>Presentazione su schermo (4:3)</PresentationFormat>
  <Paragraphs>190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LA DIDATTICA INCLUSIVA 2 PROF.SSA GUAITI ORNELLA 2019</vt:lpstr>
      <vt:lpstr>ATTIVITA’</vt:lpstr>
      <vt:lpstr>ATTIVITA’2</vt:lpstr>
      <vt:lpstr>IL LIBRO DI TESTO</vt:lpstr>
      <vt:lpstr>COME USARE IL LIBRO DI TESTO</vt:lpstr>
      <vt:lpstr>QUALE MATERIALE NON STRUTTURATO USARE?</vt:lpstr>
      <vt:lpstr>LIVELLI DI SEMPLIFICAZIONE</vt:lpstr>
      <vt:lpstr>SECONDO LIVELLO DI SEMPLIFICAZIONE</vt:lpstr>
      <vt:lpstr>TERZO LIVELLO DI SEMPLIFICAZIONE</vt:lpstr>
      <vt:lpstr>ESEMPI DI SEMPLIFICAZIONE</vt:lpstr>
      <vt:lpstr>PRIMO LIVELLO DI SEMPLIFICAZIONE</vt:lpstr>
      <vt:lpstr>SECONDO LIVELLO</vt:lpstr>
      <vt:lpstr>TERZO LIVELLO</vt:lpstr>
      <vt:lpstr>ESEMPI DI VERIFICHE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DIDATTICA INCLUSIVA 2 PROF.SSA GUAITI ORNELLA 2019</dc:title>
  <dc:creator>Franco</dc:creator>
  <cp:lastModifiedBy>Franco</cp:lastModifiedBy>
  <cp:revision>43</cp:revision>
  <dcterms:created xsi:type="dcterms:W3CDTF">2019-09-01T16:57:09Z</dcterms:created>
  <dcterms:modified xsi:type="dcterms:W3CDTF">2019-09-19T16:29:53Z</dcterms:modified>
</cp:coreProperties>
</file>