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EE758-12B9-46DC-BE01-A97681352D86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FF6FB-593C-40C5-A754-432F57A5044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CORSO TFA 4 CICLO</a:t>
            </a:r>
            <a:br>
              <a:rPr lang="it-IT" dirty="0" smtClean="0"/>
            </a:br>
            <a:r>
              <a:rPr lang="it-IT" dirty="0" smtClean="0"/>
              <a:t>Prof.ssa </a:t>
            </a:r>
            <a:r>
              <a:rPr lang="it-IT" smtClean="0"/>
              <a:t>Guaiti Ornella</a:t>
            </a:r>
            <a:br>
              <a:rPr lang="it-IT" smtClean="0"/>
            </a:br>
            <a:r>
              <a:rPr lang="it-IT" smtClean="0"/>
              <a:t>2019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LA COMUNICAZIONE:CARATTERISTICHE GENERALI</a:t>
            </a:r>
          </a:p>
          <a:p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FACCIAMO CHIAREZZA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E’ importante chiarire la differenza tra alcune </a:t>
            </a:r>
            <a:r>
              <a:rPr lang="it-IT" dirty="0" err="1" smtClean="0"/>
              <a:t>classificazioni.Parliamo</a:t>
            </a:r>
            <a:r>
              <a:rPr lang="it-IT" dirty="0" smtClean="0"/>
              <a:t> di </a:t>
            </a:r>
            <a:r>
              <a:rPr lang="it-IT" dirty="0" err="1" smtClean="0"/>
              <a:t>MENOMAZIONE=perdita</a:t>
            </a:r>
            <a:r>
              <a:rPr lang="it-IT" dirty="0" smtClean="0"/>
              <a:t> di qualunque struttura fisica o condizione </a:t>
            </a:r>
            <a:r>
              <a:rPr lang="it-IT" dirty="0" err="1" smtClean="0"/>
              <a:t>psicologica.ES.la</a:t>
            </a:r>
            <a:r>
              <a:rPr lang="it-IT" dirty="0" smtClean="0"/>
              <a:t> perdita di una mano o gamba ecc = menomazioni fisiche .</a:t>
            </a:r>
            <a:r>
              <a:rPr lang="it-IT" dirty="0" err="1" smtClean="0"/>
              <a:t>SCHIZOFRENIA=menomazione</a:t>
            </a:r>
            <a:r>
              <a:rPr lang="it-IT" dirty="0" smtClean="0"/>
              <a:t> psicologica</a:t>
            </a:r>
          </a:p>
          <a:p>
            <a:r>
              <a:rPr lang="it-IT" dirty="0" smtClean="0"/>
              <a:t>DISABILITA’</a:t>
            </a:r>
            <a:r>
              <a:rPr lang="it-IT" dirty="0" err="1" smtClean="0"/>
              <a:t>=svantaggio</a:t>
            </a:r>
            <a:r>
              <a:rPr lang="it-IT" dirty="0" smtClean="0"/>
              <a:t> derivante dalla menomazione e che impedisce di svolgere in modo autonomo attività  .Ci sono quindi disabilità comunicative,relazionali,fisiche .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E’ L’HANDICAP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E’ lo svantaggio sociale che una persona vive a seguito di una disabilità o menomazione.</a:t>
            </a:r>
          </a:p>
          <a:p>
            <a:r>
              <a:rPr lang="it-IT" dirty="0" smtClean="0"/>
              <a:t>Tale incapacità si concretizza:</a:t>
            </a:r>
          </a:p>
          <a:p>
            <a:r>
              <a:rPr lang="it-IT" dirty="0" smtClean="0"/>
              <a:t>- nell’impossibilità di essere autonomi a tutti gli effetti rispetto alle richieste che la società impone</a:t>
            </a:r>
          </a:p>
          <a:p>
            <a:r>
              <a:rPr lang="it-IT" dirty="0" smtClean="0"/>
              <a:t>-nella difficoltà ad avere un ruolo sociale,lavorativo,famigliare comunemente accettato dal gruppo sociale in cui il soggetto vive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SUPERARE L’HANDICAP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E’quindi la società che deve attivarsi per far sì che gli ostacoli di ordine fisico,relazionale,comunicativo siano superati </a:t>
            </a:r>
            <a:r>
              <a:rPr lang="it-IT" smtClean="0"/>
              <a:t>o aiutati </a:t>
            </a:r>
            <a:r>
              <a:rPr lang="it-IT" dirty="0" smtClean="0"/>
              <a:t>mediante adeguati ausili di svariato genere.</a:t>
            </a:r>
          </a:p>
          <a:p>
            <a:r>
              <a:rPr lang="it-IT" dirty="0" smtClean="0"/>
              <a:t>ES:nei casi di H fisici ;mezzi adeguati di locomozione x gli spostamenti o abbattendo barriere architettoniche</a:t>
            </a:r>
          </a:p>
          <a:p>
            <a:r>
              <a:rPr lang="it-IT" dirty="0" smtClean="0"/>
              <a:t>-nei casi di H relazionali e comunicativi  fornendo personale specializzato che mette in relazione il soggetto col mondo </a:t>
            </a:r>
            <a:r>
              <a:rPr lang="it-IT" dirty="0" err="1" smtClean="0"/>
              <a:t>circostante.Pertanto</a:t>
            </a:r>
            <a:r>
              <a:rPr lang="it-IT" dirty="0" smtClean="0"/>
              <a:t> è HANDICAP se il mondo esterno risulta ostacolo al soggetto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COSA E’ LA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termine viene dal latino:</a:t>
            </a:r>
            <a:r>
              <a:rPr lang="it-IT" dirty="0" err="1" smtClean="0"/>
              <a:t>cum</a:t>
            </a:r>
            <a:r>
              <a:rPr lang="it-IT" dirty="0" smtClean="0"/>
              <a:t> </a:t>
            </a:r>
            <a:r>
              <a:rPr lang="it-IT" dirty="0" err="1" smtClean="0"/>
              <a:t>munere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costruire,legare insieme</a:t>
            </a:r>
          </a:p>
          <a:p>
            <a:pPr>
              <a:buNone/>
            </a:pPr>
            <a:r>
              <a:rPr lang="it-IT" dirty="0" smtClean="0"/>
              <a:t>COMMUNICO          FAR PARTECIPE,METTERE IN COMUNE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COSA?UNA INFORMAZIONE </a:t>
            </a:r>
            <a:r>
              <a:rPr lang="it-IT" dirty="0" smtClean="0"/>
              <a:t>mediante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un </a:t>
            </a:r>
            <a:r>
              <a:rPr lang="it-IT" dirty="0" smtClean="0">
                <a:solidFill>
                  <a:srgbClr val="FF0000"/>
                </a:solidFill>
              </a:rPr>
              <a:t>MESSAGGIO </a:t>
            </a:r>
            <a:r>
              <a:rPr lang="it-IT" dirty="0" smtClean="0"/>
              <a:t>per mezzo </a:t>
            </a:r>
            <a:r>
              <a:rPr lang="it-IT" dirty="0" smtClean="0">
                <a:solidFill>
                  <a:srgbClr val="FF0000"/>
                </a:solidFill>
              </a:rPr>
              <a:t>di un CODICE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Uguale 3"/>
          <p:cNvSpPr/>
          <p:nvPr/>
        </p:nvSpPr>
        <p:spPr>
          <a:xfrm>
            <a:off x="7452320" y="1484784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" name="Uguale 4"/>
          <p:cNvSpPr/>
          <p:nvPr/>
        </p:nvSpPr>
        <p:spPr>
          <a:xfrm>
            <a:off x="2793504" y="2636912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SISTEMA COMUNICATIVO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E’ costituito da una serie di messaggi</a:t>
            </a:r>
            <a:r>
              <a:rPr lang="it-IT" dirty="0" smtClean="0"/>
              <a:t> il cui </a:t>
            </a:r>
            <a:r>
              <a:rPr lang="it-IT" dirty="0" smtClean="0">
                <a:solidFill>
                  <a:srgbClr val="FF0000"/>
                </a:solidFill>
              </a:rPr>
              <a:t>significato</a:t>
            </a:r>
            <a:r>
              <a:rPr lang="it-IT" dirty="0" smtClean="0"/>
              <a:t> è dato da colui  o coloro che li ricevono mediante :</a:t>
            </a:r>
            <a:r>
              <a:rPr lang="it-IT" dirty="0" smtClean="0">
                <a:solidFill>
                  <a:srgbClr val="FF0000"/>
                </a:solidFill>
              </a:rPr>
              <a:t>capacità creativa e formazione di simboli</a:t>
            </a:r>
          </a:p>
          <a:p>
            <a:r>
              <a:rPr lang="it-IT" dirty="0" smtClean="0"/>
              <a:t>Se il significato del messaggio dipende da chi lo riceve ne consegue che</a:t>
            </a:r>
            <a:r>
              <a:rPr lang="it-IT" dirty="0" smtClean="0">
                <a:solidFill>
                  <a:srgbClr val="FF0000"/>
                </a:solidFill>
              </a:rPr>
              <a:t> OGNI COSA PUO’ COMUNICARE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ISTANZE NECESSARIE ALLA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X comunicare BISOGNA CHE ci sia :</a:t>
            </a:r>
            <a:r>
              <a:rPr lang="it-IT" dirty="0" smtClean="0">
                <a:solidFill>
                  <a:srgbClr val="FF0000"/>
                </a:solidFill>
              </a:rPr>
              <a:t>INTERAZIONE E COOPERAZIONE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Interazione</a:t>
            </a:r>
            <a:r>
              <a:rPr lang="it-IT" dirty="0" smtClean="0"/>
              <a:t> tra individui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Cooperazione </a:t>
            </a:r>
            <a:r>
              <a:rPr lang="it-IT" dirty="0" smtClean="0"/>
              <a:t>aiuto reciproco </a:t>
            </a:r>
            <a:r>
              <a:rPr lang="it-IT" dirty="0" err="1" smtClean="0"/>
              <a:t>affinchè</a:t>
            </a:r>
            <a:r>
              <a:rPr lang="it-IT" dirty="0" smtClean="0"/>
              <a:t> avvenga la </a:t>
            </a:r>
            <a:r>
              <a:rPr lang="it-IT" dirty="0" err="1" smtClean="0"/>
              <a:t>comunicazione.La</a:t>
            </a:r>
            <a:r>
              <a:rPr lang="it-IT" dirty="0" smtClean="0"/>
              <a:t> </a:t>
            </a:r>
            <a:r>
              <a:rPr lang="it-IT" dirty="0" err="1" smtClean="0"/>
              <a:t>comunicazione</a:t>
            </a:r>
            <a:r>
              <a:rPr lang="it-IT" dirty="0" smtClean="0"/>
              <a:t> non può essere</a:t>
            </a:r>
            <a:r>
              <a:rPr lang="it-IT" dirty="0" smtClean="0">
                <a:solidFill>
                  <a:srgbClr val="FF0000"/>
                </a:solidFill>
              </a:rPr>
              <a:t> UNIDIREZIONALE.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C’E’ COMUNICAZIONE </a:t>
            </a:r>
            <a:r>
              <a:rPr lang="it-IT" dirty="0" smtClean="0"/>
              <a:t>se gli individui </a:t>
            </a:r>
            <a:r>
              <a:rPr lang="it-IT" dirty="0" smtClean="0">
                <a:solidFill>
                  <a:srgbClr val="FF0000"/>
                </a:solidFill>
              </a:rPr>
              <a:t>COSTRUISCONO</a:t>
            </a:r>
            <a:r>
              <a:rPr lang="it-IT" dirty="0" smtClean="0"/>
              <a:t> una realtà </a:t>
            </a:r>
            <a:r>
              <a:rPr lang="it-IT" dirty="0" err="1" smtClean="0"/>
              <a:t>condivisa=</a:t>
            </a:r>
            <a:r>
              <a:rPr lang="it-IT" dirty="0" err="1" smtClean="0">
                <a:solidFill>
                  <a:srgbClr val="FF0000"/>
                </a:solidFill>
              </a:rPr>
              <a:t>COOPERAZIONE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ELEMENTI DEL SISTEMA COMUNICATIVO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Un </a:t>
            </a:r>
            <a:r>
              <a:rPr lang="it-IT" dirty="0" smtClean="0">
                <a:solidFill>
                  <a:srgbClr val="FF0000"/>
                </a:solidFill>
              </a:rPr>
              <a:t>SISTEMA</a:t>
            </a:r>
            <a:r>
              <a:rPr lang="it-IT" dirty="0" smtClean="0"/>
              <a:t> che </a:t>
            </a:r>
            <a:r>
              <a:rPr lang="it-IT" dirty="0" smtClean="0">
                <a:solidFill>
                  <a:srgbClr val="FF0000"/>
                </a:solidFill>
              </a:rPr>
              <a:t>TRASMETTE</a:t>
            </a:r>
          </a:p>
          <a:p>
            <a:r>
              <a:rPr lang="it-IT" dirty="0" smtClean="0"/>
              <a:t>Un canale di comunicazione</a:t>
            </a:r>
          </a:p>
          <a:p>
            <a:r>
              <a:rPr lang="it-IT" dirty="0" smtClean="0"/>
              <a:t>Un contesto</a:t>
            </a:r>
          </a:p>
          <a:p>
            <a:r>
              <a:rPr lang="it-IT" dirty="0" smtClean="0"/>
              <a:t>Un contenuto presente nel messaggio</a:t>
            </a:r>
          </a:p>
          <a:p>
            <a:r>
              <a:rPr lang="it-IT" dirty="0" smtClean="0"/>
              <a:t>Un destinatario dell’informazione</a:t>
            </a:r>
          </a:p>
          <a:p>
            <a:r>
              <a:rPr lang="it-IT" dirty="0" smtClean="0"/>
              <a:t>L’informazione</a:t>
            </a:r>
          </a:p>
          <a:p>
            <a:r>
              <a:rPr lang="it-IT" dirty="0" smtClean="0"/>
              <a:t>Un codice condiviso che dà significato all’informazione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COMUNICAZIONE E’ BIDIREZIONALE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PERCHE’ </a:t>
            </a:r>
            <a:r>
              <a:rPr lang="it-IT" dirty="0" err="1" smtClean="0"/>
              <a:t>CI</a:t>
            </a:r>
            <a:r>
              <a:rPr lang="it-IT" dirty="0" smtClean="0"/>
              <a:t> SIA COMUNICAZIONE E’ NECESSARIO CHE: ci siano </a:t>
            </a:r>
            <a:r>
              <a:rPr lang="it-IT" dirty="0" smtClean="0">
                <a:solidFill>
                  <a:srgbClr val="FF0000"/>
                </a:solidFill>
              </a:rPr>
              <a:t>EMITTENTI </a:t>
            </a:r>
            <a:r>
              <a:rPr lang="it-IT" dirty="0" smtClean="0"/>
              <a:t>E </a:t>
            </a:r>
            <a:r>
              <a:rPr lang="it-IT" dirty="0" smtClean="0">
                <a:solidFill>
                  <a:srgbClr val="FF0000"/>
                </a:solidFill>
              </a:rPr>
              <a:t>RICEVENTI</a:t>
            </a:r>
            <a:r>
              <a:rPr lang="it-IT" dirty="0" smtClean="0"/>
              <a:t> dell’</a:t>
            </a:r>
            <a:r>
              <a:rPr lang="it-IT" dirty="0" err="1" smtClean="0">
                <a:solidFill>
                  <a:srgbClr val="FF0000"/>
                </a:solidFill>
              </a:rPr>
              <a:t>INFORMAZIONE=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comunicazione </a:t>
            </a:r>
            <a:r>
              <a:rPr lang="it-IT" dirty="0" smtClean="0">
                <a:solidFill>
                  <a:srgbClr val="FF0000"/>
                </a:solidFill>
              </a:rPr>
              <a:t>BIDIREZIONALE</a:t>
            </a:r>
          </a:p>
          <a:p>
            <a:pPr algn="ctr"/>
            <a:r>
              <a:rPr lang="it-IT" dirty="0" smtClean="0">
                <a:solidFill>
                  <a:srgbClr val="FF0000"/>
                </a:solidFill>
              </a:rPr>
              <a:t>SEMPRE COMUNICHIAMO?</a:t>
            </a:r>
          </a:p>
          <a:p>
            <a:pPr algn="ctr">
              <a:buNone/>
            </a:pPr>
            <a:r>
              <a:rPr lang="it-IT" dirty="0" smtClean="0"/>
              <a:t>SI</a:t>
            </a:r>
          </a:p>
          <a:p>
            <a:pPr algn="ctr">
              <a:buNone/>
            </a:pPr>
            <a:r>
              <a:rPr lang="it-IT" dirty="0" smtClean="0"/>
              <a:t>E’la </a:t>
            </a:r>
            <a:r>
              <a:rPr lang="it-IT" dirty="0" smtClean="0">
                <a:solidFill>
                  <a:srgbClr val="FF0000"/>
                </a:solidFill>
              </a:rPr>
              <a:t>COMUNICAZIONE NON VERBALE =</a:t>
            </a:r>
            <a:r>
              <a:rPr lang="it-IT" dirty="0" smtClean="0"/>
              <a:t> i nostri gesti,il movimento corporeo,la postura,lo sguardo ,la voce e la sua </a:t>
            </a:r>
            <a:r>
              <a:rPr lang="it-IT" dirty="0" err="1" smtClean="0"/>
              <a:t>intonazione=PARLANO</a:t>
            </a:r>
            <a:r>
              <a:rPr lang="it-IT" dirty="0" smtClean="0"/>
              <a:t> </a:t>
            </a:r>
            <a:r>
              <a:rPr lang="it-IT" dirty="0" err="1" smtClean="0"/>
              <a:t>DI</a:t>
            </a:r>
            <a:r>
              <a:rPr lang="it-IT" dirty="0" smtClean="0"/>
              <a:t> NOI 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COMUNICAZIONE VERBALE E NON VERBALE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Tutti gli elementi prima indicati possono essere anche in contrasto con la comunicazione verbale .Possiamo esprimere pensieri diversi da ciò che invece comunichiamo con le </a:t>
            </a:r>
            <a:r>
              <a:rPr lang="it-IT" dirty="0" err="1" smtClean="0"/>
              <a:t>parole=</a:t>
            </a:r>
            <a:r>
              <a:rPr lang="it-IT" dirty="0" err="1" smtClean="0">
                <a:solidFill>
                  <a:srgbClr val="FF0000"/>
                </a:solidFill>
              </a:rPr>
              <a:t>COMUNICAZIONE</a:t>
            </a:r>
            <a:r>
              <a:rPr lang="it-IT" dirty="0" smtClean="0">
                <a:solidFill>
                  <a:srgbClr val="FF0000"/>
                </a:solidFill>
              </a:rPr>
              <a:t> NON </a:t>
            </a:r>
            <a:r>
              <a:rPr lang="it-IT" dirty="0" err="1" smtClean="0">
                <a:solidFill>
                  <a:srgbClr val="FF0000"/>
                </a:solidFill>
              </a:rPr>
              <a:t>CONGRUENTE</a:t>
            </a:r>
            <a:r>
              <a:rPr lang="it-IT" dirty="0" err="1" smtClean="0"/>
              <a:t>.La</a:t>
            </a:r>
            <a:r>
              <a:rPr lang="it-IT" dirty="0" smtClean="0"/>
              <a:t> comunicazione NON VERBALE ,spesso e’ molto più efficace di quella </a:t>
            </a:r>
            <a:r>
              <a:rPr lang="it-IT" dirty="0" err="1" smtClean="0"/>
              <a:t>verbale.Il</a:t>
            </a:r>
            <a:r>
              <a:rPr lang="it-IT" dirty="0" smtClean="0"/>
              <a:t> MEZZO attraverso cui avviene la comunicazione INFLUENZA essa </a:t>
            </a:r>
            <a:r>
              <a:rPr lang="it-IT" dirty="0" err="1" smtClean="0"/>
              <a:t>stessa.Es</a:t>
            </a:r>
            <a:r>
              <a:rPr lang="it-IT" dirty="0" smtClean="0"/>
              <a:t> se uso l’alfabeto Morse la comunicazione dovrà essere più breve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DISTURBI DELLA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comunicazione può risultare inefficace se ;</a:t>
            </a:r>
          </a:p>
          <a:p>
            <a:r>
              <a:rPr lang="it-IT" dirty="0" smtClean="0"/>
              <a:t>-non c’è CONGRUENZA TRA COMUNICAZIONE VERBALE E NON VERBALE(ciò che dico è in contrasto con i miei gesti o con l’espressione del mio volto)</a:t>
            </a:r>
          </a:p>
          <a:p>
            <a:r>
              <a:rPr lang="it-IT" dirty="0" smtClean="0"/>
              <a:t>Non c’è CONGRUENZA TRA COMUNICAZIONE E CONTESTO(il docente pensa di essere ascoltato gli allievi pensano ad altro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ELEMENTI DELLA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COMUNICAZIONE VERBALE avviene attraverso il LINGUAGGIO sia orale che scritto ed è basato su regole imprescindibili</a:t>
            </a:r>
          </a:p>
          <a:p>
            <a:r>
              <a:rPr lang="it-IT" dirty="0" smtClean="0"/>
              <a:t>COMUNICAZIONE NON VERBALE caratterizzata dal tono della voce dai gesti e dalle posture</a:t>
            </a:r>
          </a:p>
          <a:p>
            <a:r>
              <a:rPr lang="it-IT" dirty="0" smtClean="0"/>
              <a:t>COMUNICAZIONE PARAVERBALE caratterizzata dal timbro vocale ,dal ritmo,da gesti involontari ecc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560</Words>
  <Application>Microsoft Office PowerPoint</Application>
  <PresentationFormat>Presentazione su schermo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CORSO TFA 4 CICLO Prof.ssa Guaiti Ornella 2019</vt:lpstr>
      <vt:lpstr>CHE COSA E’ LA COMUNICAZIONE</vt:lpstr>
      <vt:lpstr>IL SISTEMA COMUNICATIVO</vt:lpstr>
      <vt:lpstr>ISTANZE NECESSARIE ALLA COMUNICAZIONE</vt:lpstr>
      <vt:lpstr>GLI ELEMENTI DEL SISTEMA COMUNICATIVO</vt:lpstr>
      <vt:lpstr>LA COMUNICAZIONE E’ BIDIREZIONALE</vt:lpstr>
      <vt:lpstr>COMUNICAZIONE VERBALE E NON VERBALE</vt:lpstr>
      <vt:lpstr>DISTURBI DELLA COMUNICAZIONE</vt:lpstr>
      <vt:lpstr>GLI ELEMENTI DELLA COMUNICAZIONE</vt:lpstr>
      <vt:lpstr>FACCIAMO CHIAREZZA</vt:lpstr>
      <vt:lpstr>COSA E’ L’HANDICAP</vt:lpstr>
      <vt:lpstr>COME SUPERARE L’HANDICAP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TFA 4 CICLO Prof.ssa Guaiti Ornella</dc:title>
  <dc:creator>Franco</dc:creator>
  <cp:lastModifiedBy>Franco</cp:lastModifiedBy>
  <cp:revision>57</cp:revision>
  <dcterms:created xsi:type="dcterms:W3CDTF">2019-06-30T17:26:34Z</dcterms:created>
  <dcterms:modified xsi:type="dcterms:W3CDTF">2019-09-19T16:29:04Z</dcterms:modified>
</cp:coreProperties>
</file>