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4" r:id="rId3"/>
    <p:sldId id="285" r:id="rId4"/>
    <p:sldId id="286" r:id="rId5"/>
    <p:sldId id="288" r:id="rId6"/>
    <p:sldId id="289" r:id="rId7"/>
    <p:sldId id="291" r:id="rId8"/>
    <p:sldId id="290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283" r:id="rId19"/>
    <p:sldId id="257" r:id="rId20"/>
    <p:sldId id="259" r:id="rId21"/>
    <p:sldId id="260" r:id="rId22"/>
    <p:sldId id="261" r:id="rId23"/>
    <p:sldId id="262" r:id="rId24"/>
    <p:sldId id="265" r:id="rId25"/>
    <p:sldId id="263" r:id="rId26"/>
    <p:sldId id="264" r:id="rId27"/>
    <p:sldId id="268" r:id="rId28"/>
    <p:sldId id="269" r:id="rId29"/>
    <p:sldId id="271" r:id="rId30"/>
    <p:sldId id="275" r:id="rId31"/>
    <p:sldId id="277" r:id="rId32"/>
    <p:sldId id="258" r:id="rId33"/>
    <p:sldId id="270" r:id="rId34"/>
    <p:sldId id="273" r:id="rId35"/>
    <p:sldId id="280" r:id="rId36"/>
    <p:sldId id="282" r:id="rId3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2459"/>
  </p:normalViewPr>
  <p:slideViewPr>
    <p:cSldViewPr snapToGrid="0" snapToObjects="1">
      <p:cViewPr varScale="1">
        <p:scale>
          <a:sx n="54" d="100"/>
          <a:sy n="54" d="100"/>
        </p:scale>
        <p:origin x="25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BDCF07-C8A1-5144-B90F-B7B8BF89C4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1D6FA78-67F5-F143-A066-B55DE3A689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6F762B-9304-C043-89C1-7E2807BDC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1C8-30CB-C747-8689-D17ABF6B6FF9}" type="datetimeFigureOut">
              <a:rPr lang="it-IT" smtClean="0"/>
              <a:t>24/05/19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BE343D-2E43-4C42-BA40-60319A5C6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18377E-49DE-8344-B494-28E0AF0D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D79B-27B5-AD45-BD13-8FF142CC0C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3854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17EBB7-E12E-5543-9476-94B7B2FFA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8B08136-AA19-AC4D-9CA0-3A20557B4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647F403-1EC7-7A40-9FAF-AF122E660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1C8-30CB-C747-8689-D17ABF6B6FF9}" type="datetimeFigureOut">
              <a:rPr lang="it-IT" smtClean="0"/>
              <a:t>24/05/19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265F3C-0802-D34A-B5DA-24B6416B0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D1018F-5384-4A4C-AC25-FEEB45785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D79B-27B5-AD45-BD13-8FF142CC0C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708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CD8DDED-D3B7-7446-ADA7-8D04959A56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AD47B84-99FF-4343-974E-957C8A4DF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3DC7CD-6EFC-AE49-8FDC-B5FBEF308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1C8-30CB-C747-8689-D17ABF6B6FF9}" type="datetimeFigureOut">
              <a:rPr lang="it-IT" smtClean="0"/>
              <a:t>24/05/19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CB2BE24-0F7A-284C-8234-44382565A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E0AAF9-CAAF-954F-BF73-427CB34D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D79B-27B5-AD45-BD13-8FF142CC0C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5809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2E42BC-9723-544C-9495-4E8503E58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2BF2E3E-B086-4343-AFCA-2836924BC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A1A58C-9592-0C40-86B4-EBDA55C7B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1C8-30CB-C747-8689-D17ABF6B6FF9}" type="datetimeFigureOut">
              <a:rPr lang="it-IT" smtClean="0"/>
              <a:t>24/05/19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BE8FD9-E870-2142-8D82-CF2B5E5EF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97C63E3-501E-3D40-8C6E-DF4EDA94C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D79B-27B5-AD45-BD13-8FF142CC0C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56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D648EAB-E0C1-C743-86FD-336FD8652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42E68B5-2A25-704C-AA24-E408BC059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B94679-222F-8046-BB78-6A9D14D21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1C8-30CB-C747-8689-D17ABF6B6FF9}" type="datetimeFigureOut">
              <a:rPr lang="it-IT" smtClean="0"/>
              <a:t>24/05/19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A457578-4622-6B4F-AF86-C10FBC703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ECAB5C-2973-904B-9B6D-1876E33A5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D79B-27B5-AD45-BD13-8FF142CC0C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9778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4697E0-F2DE-F54B-B291-71845587C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EEB6A5-B04E-F34E-8998-60A7D8ADEE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F1E7957-0D62-964A-B143-9E305B912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74BFC01-4669-5449-9D5A-0C8FF63FF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1C8-30CB-C747-8689-D17ABF6B6FF9}" type="datetimeFigureOut">
              <a:rPr lang="it-IT" smtClean="0"/>
              <a:t>24/05/19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41029B4-78EE-CA43-958C-2772093EE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C4BEE3-30ED-5E4F-9283-FB3E19C6A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D79B-27B5-AD45-BD13-8FF142CC0C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885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1E7C94-C2C0-5B48-927D-DD8C88148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B43DE5D-1FD3-464C-B0C5-1B72A7B0E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091F74D-82E3-B045-BFCA-13F692EA68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6750076-F9A4-2B45-B734-A0B6A9A1DC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9217B97-2310-FE43-AD8B-4812B33F31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054BE05-1DED-0943-BAA3-0B0B888EB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1C8-30CB-C747-8689-D17ABF6B6FF9}" type="datetimeFigureOut">
              <a:rPr lang="it-IT" smtClean="0"/>
              <a:t>24/05/19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9F4AB0E-D6F2-1F46-99FA-7558718A8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FBFE2A-F41C-E644-AB18-AA417318B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D79B-27B5-AD45-BD13-8FF142CC0C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517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8974E2-A6B3-5B44-9CB3-A3AA4E51F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CBE7F19-F3BE-D541-BE10-075947949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1C8-30CB-C747-8689-D17ABF6B6FF9}" type="datetimeFigureOut">
              <a:rPr lang="it-IT" smtClean="0"/>
              <a:t>24/05/19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D2829BB-F3B7-8E4E-B382-3C15C30B4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6DBAD4A-908F-CF42-AF81-4F4BD734B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D79B-27B5-AD45-BD13-8FF142CC0C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238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AC2B057-CBB3-034A-A0FC-1089D05A0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1C8-30CB-C747-8689-D17ABF6B6FF9}" type="datetimeFigureOut">
              <a:rPr lang="it-IT" smtClean="0"/>
              <a:t>24/05/19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83D11D0-B9A6-6647-AC38-7E6D33B2D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830F23C-6EBD-CE42-972D-24A5A3F4A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D79B-27B5-AD45-BD13-8FF142CC0C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288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CF768B-8A48-0F4E-B83F-9EEC43BC3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2EEFD7-B83D-B643-BB10-2472C193B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7C6C1E7-8819-5C44-AA39-6907D6C04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629F82F-C1C7-904C-993C-9C395B495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1C8-30CB-C747-8689-D17ABF6B6FF9}" type="datetimeFigureOut">
              <a:rPr lang="it-IT" smtClean="0"/>
              <a:t>24/05/19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723C130-78DB-1647-9072-D3447C270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281DF1E-CD25-D844-8E42-5A3968C62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D79B-27B5-AD45-BD13-8FF142CC0C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042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83053A-3F13-5047-8268-208182E55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75BE0D7-EFA0-6046-A8BD-411B9F9EE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DE02AD5-6DB1-BA43-AA78-645BC8B7C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7BAE506-1B12-6241-A514-123DCAA7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8F1C8-30CB-C747-8689-D17ABF6B6FF9}" type="datetimeFigureOut">
              <a:rPr lang="it-IT" smtClean="0"/>
              <a:t>24/05/19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7458727-C599-6C48-A325-5F5B1C1CA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43894E7-A8C1-6143-AA63-0B70C5C26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BD79B-27B5-AD45-BD13-8FF142CC0C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3765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CC8A815-4E3C-2C44-942B-2B834CE4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E0D56A7-AACB-9D4B-B3BD-91FC59F29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4D8F32-68A3-9B45-B675-0FAE69382D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8F1C8-30CB-C747-8689-D17ABF6B6FF9}" type="datetimeFigureOut">
              <a:rPr lang="it-IT" smtClean="0"/>
              <a:t>24/05/19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421F4C5-60F0-E442-B8E0-D613D81A9E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0A46CD1-4488-C64D-B9DC-9D0D8D253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BD79B-27B5-AD45-BD13-8FF142CC0C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414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pi.it/index.php/offerta/item/14639-antropologia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5769B8-5CB5-6C49-8BAA-576664276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5931"/>
            <a:ext cx="9144000" cy="2247406"/>
          </a:xfrm>
        </p:spPr>
        <p:txBody>
          <a:bodyPr>
            <a:noAutofit/>
          </a:bodyPr>
          <a:lstStyle/>
          <a:p>
            <a:br>
              <a:rPr lang="it-IT" b="1" dirty="0"/>
            </a:br>
            <a:r>
              <a:rPr lang="it-IT" b="1" dirty="0"/>
              <a:t>PROVA SIMULATA</a:t>
            </a:r>
            <a:br>
              <a:rPr lang="it-IT" b="1" dirty="0"/>
            </a:br>
            <a:r>
              <a:rPr lang="it-IT" sz="4000" b="1" dirty="0"/>
              <a:t>TESTI DI RIFERIMENTO</a:t>
            </a:r>
            <a:br>
              <a:rPr lang="it-IT" b="1" dirty="0"/>
            </a:br>
            <a:br>
              <a:rPr lang="it-IT" b="1" dirty="0"/>
            </a:br>
            <a:r>
              <a:rPr lang="it-IT" sz="3200" b="1" dirty="0"/>
              <a:t>1) </a:t>
            </a:r>
            <a:r>
              <a:rPr lang="it-IT" sz="3200" b="1" cap="all" dirty="0"/>
              <a:t>manuale Fabio Dei (capitolo 1-3)</a:t>
            </a:r>
            <a:br>
              <a:rPr lang="it-IT" sz="3200" b="1" cap="all" dirty="0"/>
            </a:br>
            <a:r>
              <a:rPr lang="it-IT" sz="3200" b="1" dirty="0"/>
              <a:t>2) DISPENSA A CURA DI CATERINA DI PASQUALE</a:t>
            </a:r>
            <a:br>
              <a:rPr lang="it-IT" sz="3200" b="1" dirty="0"/>
            </a:br>
            <a:br>
              <a:rPr lang="it-IT" sz="3200" b="1" dirty="0"/>
            </a:br>
            <a:endParaRPr lang="it-IT" sz="3200" b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9F8A379-9220-0E4B-AA57-24F94DC0FB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0213" y="4658942"/>
            <a:ext cx="5506192" cy="1655762"/>
          </a:xfrm>
        </p:spPr>
        <p:txBody>
          <a:bodyPr>
            <a:noAutofit/>
          </a:bodyPr>
          <a:lstStyle/>
          <a:p>
            <a:r>
              <a:rPr lang="it-IT" dirty="0"/>
              <a:t>Antropologia Culturale e dell’Educazione</a:t>
            </a:r>
          </a:p>
          <a:p>
            <a:r>
              <a:rPr lang="it-IT" dirty="0"/>
              <a:t>PF24 </a:t>
            </a:r>
          </a:p>
          <a:p>
            <a:r>
              <a:rPr lang="it-IT" dirty="0"/>
              <a:t>Caterina Di Pasquale</a:t>
            </a:r>
          </a:p>
          <a:p>
            <a:r>
              <a:rPr lang="it-IT" dirty="0"/>
              <a:t>22 maggio 2019</a:t>
            </a:r>
          </a:p>
        </p:txBody>
      </p:sp>
    </p:spTree>
    <p:extLst>
      <p:ext uri="{BB962C8B-B14F-4D97-AF65-F5344CB8AC3E}">
        <p14:creationId xmlns:p14="http://schemas.microsoft.com/office/powerpoint/2010/main" val="2538761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F62DBE-4079-0241-9B6E-833234236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66938"/>
            <a:ext cx="11734800" cy="550046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sz="5200" dirty="0"/>
              <a:t>8. Lo “Statement on Human </a:t>
            </a:r>
            <a:r>
              <a:rPr lang="it-IT" sz="5200" dirty="0" err="1"/>
              <a:t>Rights</a:t>
            </a:r>
            <a:r>
              <a:rPr lang="it-IT" sz="5200" dirty="0"/>
              <a:t>” della American </a:t>
            </a:r>
            <a:r>
              <a:rPr lang="it-IT" sz="5200" dirty="0" err="1"/>
              <a:t>Anthropological</a:t>
            </a:r>
            <a:r>
              <a:rPr lang="it-IT" sz="5200" dirty="0"/>
              <a:t> </a:t>
            </a:r>
            <a:r>
              <a:rPr lang="it-IT" sz="5200" dirty="0" err="1"/>
              <a:t>Association</a:t>
            </a:r>
            <a:r>
              <a:rPr lang="it-IT" sz="5200" dirty="0"/>
              <a:t> (1947) sosteneva che: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3800" dirty="0"/>
              <a:t>a) Ogni essere umano deve esser libero di pensare e agire in conformità ai principi della</a:t>
            </a:r>
          </a:p>
          <a:p>
            <a:pPr marL="0" indent="0">
              <a:buNone/>
            </a:pPr>
            <a:r>
              <a:rPr lang="it-IT" sz="3800" dirty="0"/>
              <a:t>propria specifica cultura</a:t>
            </a:r>
          </a:p>
          <a:p>
            <a:pPr marL="0" indent="0">
              <a:buNone/>
            </a:pPr>
            <a:endParaRPr lang="it-IT" sz="3800" dirty="0"/>
          </a:p>
          <a:p>
            <a:pPr marL="0" indent="0">
              <a:buNone/>
            </a:pPr>
            <a:r>
              <a:rPr lang="it-IT" sz="3800" dirty="0"/>
              <a:t>b) Gli individui di tutto il mondo devono pensare e agire in conformità ai principi morali</a:t>
            </a:r>
          </a:p>
          <a:p>
            <a:pPr marL="0" indent="0">
              <a:buNone/>
            </a:pPr>
            <a:r>
              <a:rPr lang="it-IT" sz="3800" dirty="0"/>
              <a:t>stabiliti dalla Organizzazione delle Nazioni Unite</a:t>
            </a:r>
          </a:p>
          <a:p>
            <a:pPr marL="0" indent="0">
              <a:buNone/>
            </a:pPr>
            <a:endParaRPr lang="it-IT" sz="3800" dirty="0"/>
          </a:p>
          <a:p>
            <a:pPr marL="0" indent="0">
              <a:buNone/>
            </a:pPr>
            <a:r>
              <a:rPr lang="it-IT" sz="3800" dirty="0"/>
              <a:t>c) Ogni individuo è diverso da tutti gli altri e non può esser costretto a seguire le norme</a:t>
            </a:r>
          </a:p>
          <a:p>
            <a:pPr marL="0" indent="0">
              <a:buNone/>
            </a:pPr>
            <a:r>
              <a:rPr lang="it-IT" sz="3800" dirty="0"/>
              <a:t>imposte dalla società e dallo Stato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5233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B6DEC5-03F4-A741-BDCD-14FED55A4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086" y="203653"/>
            <a:ext cx="10515600" cy="48473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200" dirty="0"/>
              <a:t>9. “Il contributo delle culture alla civiltà consiste non tanto nella somma delle acquisizioni di ciascuna, quanto negli scarti differenziali che li separano”. A quale autore può essere attribuita questa affermazione?</a:t>
            </a:r>
          </a:p>
          <a:p>
            <a:pPr marL="0" indent="0">
              <a:buNone/>
            </a:pPr>
            <a:endParaRPr lang="it-IT" sz="3200" dirty="0"/>
          </a:p>
          <a:p>
            <a:pPr marL="514350" indent="-514350">
              <a:buAutoNum type="alphaLcParenR"/>
            </a:pPr>
            <a:r>
              <a:rPr lang="it-IT" sz="3200" dirty="0"/>
              <a:t>Ernesto De Martino</a:t>
            </a:r>
          </a:p>
          <a:p>
            <a:pPr marL="514350" indent="-514350">
              <a:buAutoNum type="alphaLcParenR"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b) Claude </a:t>
            </a:r>
            <a:r>
              <a:rPr lang="it-IT" sz="3200" dirty="0" err="1"/>
              <a:t>Lévi</a:t>
            </a:r>
            <a:r>
              <a:rPr lang="it-IT" sz="3200" dirty="0"/>
              <a:t>-Strauss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c) Melville </a:t>
            </a:r>
            <a:r>
              <a:rPr lang="it-IT" sz="3200" dirty="0" err="1"/>
              <a:t>Herskovits</a:t>
            </a:r>
            <a:endParaRPr lang="it-IT" sz="3200" dirty="0"/>
          </a:p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181166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14A7FD-CD7D-124D-9028-B42A90C7C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0515600" cy="50541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200" dirty="0"/>
              <a:t>10. L’antropologa Carla Pasquinelli, parlando delle lotta alle mutilazioni genitali femminili (MGF), sostiene un’ “etica della responsabilità” in contrapposizione a un’etica dei principi). Ciò significa che:</a:t>
            </a:r>
          </a:p>
          <a:p>
            <a:pPr marL="0" indent="0">
              <a:buNone/>
            </a:pPr>
            <a:endParaRPr lang="it-IT" sz="3200" dirty="0"/>
          </a:p>
          <a:p>
            <a:pPr marL="514350" indent="-514350">
              <a:buAutoNum type="alphaLcParenR"/>
            </a:pPr>
            <a:r>
              <a:rPr lang="it-IT" sz="3200" dirty="0"/>
              <a:t>Nel problema delle MGF non ci sono aspetti morali ma solo giuridici</a:t>
            </a:r>
          </a:p>
          <a:p>
            <a:pPr marL="514350" indent="-514350">
              <a:buAutoNum type="alphaLcParenR"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b) La concreta protezione delle donne coinvolte nelle MGF vale più della affermazione di norme morali astratte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c) Le MGF possono essere consentite per donne migranti provenienti da paesi in cui esse rappresentano una tradizione.</a:t>
            </a:r>
          </a:p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156599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D617A35-B69C-384A-BDA4-2CDB3F550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286" y="671739"/>
            <a:ext cx="10668000" cy="49997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3600" dirty="0"/>
              <a:t>11. Quale fra i seguenti antropologi, tra fine Ottocento e prima parte del Novecento, non praticò mai la ricerca sul campo?</a:t>
            </a:r>
          </a:p>
          <a:p>
            <a:pPr marL="0" indent="0">
              <a:buNone/>
            </a:pPr>
            <a:endParaRPr lang="it-IT" sz="3600" dirty="0"/>
          </a:p>
          <a:p>
            <a:pPr marL="742950" indent="-742950">
              <a:buAutoNum type="alphaLcParenR"/>
            </a:pPr>
            <a:r>
              <a:rPr lang="it-IT" sz="3600" dirty="0" err="1"/>
              <a:t>W</a:t>
            </a:r>
            <a:r>
              <a:rPr lang="it-IT" sz="3600" dirty="0"/>
              <a:t>. H. </a:t>
            </a:r>
            <a:r>
              <a:rPr lang="it-IT" sz="3600" dirty="0" err="1"/>
              <a:t>R</a:t>
            </a:r>
            <a:r>
              <a:rPr lang="it-IT" sz="3600" dirty="0"/>
              <a:t>. </a:t>
            </a:r>
            <a:r>
              <a:rPr lang="it-IT" sz="3600" dirty="0" err="1"/>
              <a:t>Rivers</a:t>
            </a:r>
            <a:endParaRPr lang="it-IT" sz="3600" dirty="0"/>
          </a:p>
          <a:p>
            <a:pPr marL="742950" indent="-742950">
              <a:buAutoNum type="alphaLcParenR"/>
            </a:pPr>
            <a:endParaRPr lang="it-IT" sz="3600" dirty="0"/>
          </a:p>
          <a:p>
            <a:pPr marL="0" indent="0">
              <a:buNone/>
            </a:pPr>
            <a:r>
              <a:rPr lang="it-IT" sz="3600" dirty="0"/>
              <a:t>b) </a:t>
            </a:r>
            <a:r>
              <a:rPr lang="it-IT" sz="3600" dirty="0" err="1"/>
              <a:t>F</a:t>
            </a:r>
            <a:r>
              <a:rPr lang="it-IT" sz="3600" dirty="0"/>
              <a:t>. </a:t>
            </a:r>
            <a:r>
              <a:rPr lang="it-IT" sz="3600" dirty="0" err="1"/>
              <a:t>Boas</a:t>
            </a:r>
            <a:endParaRPr lang="it-IT" sz="3600" dirty="0"/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r>
              <a:rPr lang="it-IT" sz="3600" dirty="0"/>
              <a:t>c) M. </a:t>
            </a:r>
            <a:r>
              <a:rPr lang="it-IT" sz="3600" dirty="0" err="1"/>
              <a:t>Mauss</a:t>
            </a:r>
            <a:endParaRPr lang="it-IT" sz="3600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04877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F32BC20-25FC-E04D-B0C0-83D86E68A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43" y="76200"/>
            <a:ext cx="10929257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12. Nelle ricerca di B. </a:t>
            </a:r>
            <a:r>
              <a:rPr lang="it-IT" sz="3200" dirty="0" err="1"/>
              <a:t>Malinowski</a:t>
            </a:r>
            <a:r>
              <a:rPr lang="it-IT" sz="3200" dirty="0"/>
              <a:t>, con “approccio olistico” alle culture si intende:</a:t>
            </a:r>
          </a:p>
          <a:p>
            <a:pPr marL="0" indent="0">
              <a:buNone/>
            </a:pPr>
            <a:endParaRPr lang="it-IT" sz="3200" dirty="0"/>
          </a:p>
          <a:p>
            <a:pPr marL="514350" indent="-514350">
              <a:buAutoNum type="alphaLcParenR"/>
            </a:pPr>
            <a:r>
              <a:rPr lang="it-IT" sz="3200" dirty="0"/>
              <a:t>La necessità di uno studio comparativo e transculturale</a:t>
            </a:r>
          </a:p>
          <a:p>
            <a:pPr marL="514350" indent="-514350">
              <a:buAutoNum type="alphaLcParenR"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b) La necessità di rintracciare l’origine di ogni tratto culturale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c) La necessità di studiare la cultura come un tutto, non separandone le diverse dimensioni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99948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561DB4-7BEF-BF48-AE62-9CD85A087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515" y="105680"/>
            <a:ext cx="11919856" cy="59794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/>
              <a:t>13. Il progetto «Human Relations Area </a:t>
            </a:r>
            <a:r>
              <a:rPr lang="it-IT" sz="3200" dirty="0" err="1"/>
              <a:t>Files</a:t>
            </a:r>
            <a:r>
              <a:rPr lang="it-IT" sz="3200" dirty="0"/>
              <a:t>», promosso da G. </a:t>
            </a:r>
            <a:r>
              <a:rPr lang="it-IT" sz="3200" dirty="0" err="1"/>
              <a:t>Murdock</a:t>
            </a:r>
            <a:r>
              <a:rPr lang="it-IT" sz="3200" dirty="0"/>
              <a:t>, consiste in:</a:t>
            </a:r>
          </a:p>
          <a:p>
            <a:pPr marL="0" indent="0">
              <a:buNone/>
            </a:pPr>
            <a:endParaRPr lang="it-IT" sz="3200" dirty="0"/>
          </a:p>
          <a:p>
            <a:pPr marL="514350" indent="-514350">
              <a:buAutoNum type="alphaLcParenR"/>
            </a:pPr>
            <a:r>
              <a:rPr lang="it-IT" sz="3200" dirty="0"/>
              <a:t>Una spedizione interdisciplinare di ricerca etnografica in Melanesia</a:t>
            </a:r>
          </a:p>
          <a:p>
            <a:pPr marL="514350" indent="-514350">
              <a:buAutoNum type="alphaLcParenR"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b) Una raccolta di fonti storiche d’archivio utili alla ricerca antropologica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c) Un’impresa di descrizione e classificazione comparativa di un gran numero di culture in tutto il mondo</a:t>
            </a:r>
          </a:p>
          <a:p>
            <a:pPr marL="0" indent="0">
              <a:buNone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3305074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44E365-4CEA-2648-99A8-ED5B3C127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283029"/>
            <a:ext cx="11201400" cy="5893934"/>
          </a:xfrm>
        </p:spPr>
        <p:txBody>
          <a:bodyPr>
            <a:normAutofit/>
          </a:bodyPr>
          <a:lstStyle/>
          <a:p>
            <a:endParaRPr lang="it-IT" dirty="0"/>
          </a:p>
          <a:p>
            <a:pPr marL="0" indent="0">
              <a:buNone/>
            </a:pPr>
            <a:r>
              <a:rPr lang="it-IT" sz="3200" dirty="0"/>
              <a:t>14. La spedizione etnologica francese Dakar-Gibuti (1931-33) fu diretta da: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a) Claude </a:t>
            </a:r>
            <a:r>
              <a:rPr lang="it-IT" sz="3200" dirty="0" err="1"/>
              <a:t>Lévi</a:t>
            </a:r>
            <a:r>
              <a:rPr lang="it-IT" sz="3200" dirty="0"/>
              <a:t>-Strauss</a:t>
            </a:r>
          </a:p>
          <a:p>
            <a:pPr marL="0" indent="0">
              <a:buNone/>
            </a:pPr>
            <a:r>
              <a:rPr lang="it-IT" sz="3200" dirty="0"/>
              <a:t>b) Marcel </a:t>
            </a:r>
            <a:r>
              <a:rPr lang="it-IT" sz="3200" dirty="0" err="1"/>
              <a:t>Mauss</a:t>
            </a:r>
            <a:endParaRPr lang="it-IT" sz="3200" dirty="0"/>
          </a:p>
          <a:p>
            <a:pPr marL="0" indent="0">
              <a:buNone/>
            </a:pPr>
            <a:r>
              <a:rPr lang="it-IT" sz="3200" dirty="0"/>
              <a:t>c) Marcel </a:t>
            </a:r>
            <a:r>
              <a:rPr lang="it-IT" sz="3200" dirty="0" err="1"/>
              <a:t>Griaule</a:t>
            </a:r>
            <a:endParaRPr lang="it-IT" sz="3200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54741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EB9D41-2040-1543-9C96-F8DF46C9C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290739"/>
            <a:ext cx="11756572" cy="6012090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15. Quale definizione descrive meglio la “svolta riflessiva” che l’antropologia attraversa a partire dagli anni Sessanta del Novecento?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AutoNum type="alphaLcParenR"/>
            </a:pPr>
            <a:r>
              <a:rPr lang="it-IT" dirty="0"/>
              <a:t>Un ripensamento epistemologico che si interroga sulle condizioni politiche e retoriche del sapere etnografico.</a:t>
            </a:r>
          </a:p>
          <a:p>
            <a:pPr marL="514350" indent="-514350">
              <a:buAutoNum type="alphaLcParenR"/>
            </a:pPr>
            <a:endParaRPr lang="it-IT" dirty="0"/>
          </a:p>
          <a:p>
            <a:pPr marL="0" indent="0">
              <a:buNone/>
            </a:pPr>
            <a:r>
              <a:rPr lang="it-IT" dirty="0"/>
              <a:t>b) L’abbandono dell’ideale di neutralità scientifica a favore dell’impegno politico verso I popoli indigeni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c) L’abbandono della ricerca sul campo a favore di un approccio teorico-filosofico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64486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5769B8-5CB5-6C49-8BAA-576664276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4699855"/>
            <a:ext cx="11502189" cy="2247406"/>
          </a:xfrm>
        </p:spPr>
        <p:txBody>
          <a:bodyPr>
            <a:noAutofit/>
          </a:bodyPr>
          <a:lstStyle/>
          <a:p>
            <a:br>
              <a:rPr lang="it-IT" b="1" dirty="0"/>
            </a:br>
            <a:br>
              <a:rPr lang="it-IT" b="1" dirty="0"/>
            </a:br>
            <a:br>
              <a:rPr lang="it-IT" b="1" dirty="0"/>
            </a:br>
            <a:br>
              <a:rPr lang="it-IT" b="1" dirty="0"/>
            </a:br>
            <a:br>
              <a:rPr lang="it-IT" b="1" dirty="0"/>
            </a:br>
            <a:br>
              <a:rPr lang="it-IT" b="1" dirty="0"/>
            </a:br>
            <a:br>
              <a:rPr lang="it-IT" b="1" dirty="0"/>
            </a:br>
            <a:r>
              <a:rPr lang="it-IT" b="1" dirty="0"/>
              <a:t>Domande 16-33</a:t>
            </a:r>
            <a:br>
              <a:rPr lang="it-IT" b="1" dirty="0"/>
            </a:br>
            <a:br>
              <a:rPr lang="it-IT" b="1" dirty="0"/>
            </a:br>
            <a:r>
              <a:rPr lang="it-IT" sz="4000" b="1" dirty="0"/>
              <a:t>TESTI DI RIFERIMENTO</a:t>
            </a:r>
            <a:br>
              <a:rPr lang="it-IT" b="1" dirty="0"/>
            </a:br>
            <a:br>
              <a:rPr lang="it-IT" b="1" dirty="0"/>
            </a:br>
            <a:r>
              <a:rPr lang="it-IT" sz="3200" b="1" dirty="0"/>
              <a:t>DISPENSA A CURA DI CATERINA DI PASQUALE</a:t>
            </a:r>
            <a:br>
              <a:rPr lang="it-IT" sz="3200" b="1" dirty="0"/>
            </a:br>
            <a:br>
              <a:rPr lang="it-IT" sz="3200" b="1" dirty="0"/>
            </a:br>
            <a:r>
              <a:rPr lang="it-IT" sz="3200" b="1" dirty="0">
                <a:hlinkClick r:id="rId2"/>
              </a:rPr>
              <a:t>https://www.unipi.it/index.php/offerta/item/14639-antropologia</a:t>
            </a:r>
            <a:br>
              <a:rPr lang="it-IT" sz="3200" b="1" dirty="0"/>
            </a:br>
            <a:br>
              <a:rPr lang="it-IT" sz="3200" b="1" dirty="0"/>
            </a:br>
            <a:r>
              <a:rPr lang="it-IT" sz="3200" b="1" dirty="0"/>
              <a:t>- </a:t>
            </a:r>
            <a:r>
              <a:rPr lang="it-IT" sz="3200" b="1" dirty="0">
                <a:hlinkClick r:id="rId2"/>
              </a:rPr>
              <a:t>Prof. Di Pasquale Lezioni 1</a:t>
            </a:r>
            <a:br>
              <a:rPr lang="it-IT" sz="3200" b="1" dirty="0">
                <a:hlinkClick r:id="rId2"/>
              </a:rPr>
            </a:br>
            <a:r>
              <a:rPr lang="it-IT" sz="3200" b="1" dirty="0"/>
              <a:t>- </a:t>
            </a:r>
            <a:r>
              <a:rPr lang="it-IT" sz="3200" b="1" dirty="0">
                <a:hlinkClick r:id="rId2"/>
              </a:rPr>
              <a:t>Prof. Di Pasquale Lezioni 2</a:t>
            </a:r>
            <a:br>
              <a:rPr lang="it-IT" sz="3200" b="1" dirty="0"/>
            </a:br>
            <a:br>
              <a:rPr lang="it-IT" sz="3200" b="1" dirty="0"/>
            </a:b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36979588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7D57B5-FBBA-C746-9277-BB790A963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16) Perché l’antropologia culturale è una scienza dell’educazione?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3C2530-F59C-6541-945B-F226A24B9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1313"/>
            <a:ext cx="10515600" cy="3825649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it-IT" dirty="0"/>
              <a:t>Perché si occupa del corpo e della mente, costitutivi del soggetto umano. </a:t>
            </a:r>
          </a:p>
          <a:p>
            <a:pPr marL="514350" indent="-514350">
              <a:buAutoNum type="alphaLcParenR"/>
            </a:pPr>
            <a:endParaRPr lang="it-IT" dirty="0"/>
          </a:p>
          <a:p>
            <a:pPr marL="514350" indent="-514350">
              <a:buAutoNum type="alphaLcParenR"/>
            </a:pPr>
            <a:r>
              <a:rPr lang="it-IT" dirty="0"/>
              <a:t>Perché si occupa degli aspetti fisiologici e dei tratti somatici dell’uomo. </a:t>
            </a:r>
          </a:p>
          <a:p>
            <a:pPr marL="514350" indent="-514350">
              <a:buAutoNum type="alphaLcParenR"/>
            </a:pPr>
            <a:endParaRPr lang="it-IT" dirty="0"/>
          </a:p>
          <a:p>
            <a:pPr marL="514350" indent="-514350">
              <a:buAutoNum type="alphaLcParenR"/>
            </a:pPr>
            <a:r>
              <a:rPr lang="it-IT" dirty="0"/>
              <a:t>Perché si basa sul concetto di cultura, costitutivo della soggettività umana.  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AutoNum type="alphaL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18828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5769B8-5CB5-6C49-8BAA-576664276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5931"/>
            <a:ext cx="9144000" cy="2247406"/>
          </a:xfrm>
        </p:spPr>
        <p:txBody>
          <a:bodyPr>
            <a:noAutofit/>
          </a:bodyPr>
          <a:lstStyle/>
          <a:p>
            <a:br>
              <a:rPr lang="it-IT" b="1" dirty="0"/>
            </a:br>
            <a:br>
              <a:rPr lang="it-IT" b="1" dirty="0"/>
            </a:br>
            <a:r>
              <a:rPr lang="it-IT" sz="4000" b="1" dirty="0"/>
              <a:t>Domande 1-15 </a:t>
            </a:r>
            <a:br>
              <a:rPr lang="it-IT" sz="4000" b="1" dirty="0"/>
            </a:br>
            <a:br>
              <a:rPr lang="it-IT" sz="4000" b="1" dirty="0"/>
            </a:br>
            <a:r>
              <a:rPr lang="it-IT" sz="4000" b="1" dirty="0"/>
              <a:t>TESTI DI RIFERIMENTO</a:t>
            </a:r>
            <a:br>
              <a:rPr lang="it-IT" sz="4000" b="1" dirty="0"/>
            </a:br>
            <a:br>
              <a:rPr lang="it-IT" sz="4000" b="1" dirty="0"/>
            </a:br>
            <a:r>
              <a:rPr lang="it-IT" sz="4000" b="1" cap="all" dirty="0"/>
              <a:t>manuale Fabio Dei (capitolo 1-6)</a:t>
            </a:r>
            <a:br>
              <a:rPr lang="it-IT" sz="4000" b="1" cap="all" dirty="0"/>
            </a:br>
            <a:endParaRPr lang="it-IT" sz="4000" b="1" dirty="0"/>
          </a:p>
        </p:txBody>
      </p:sp>
    </p:spTree>
    <p:extLst>
      <p:ext uri="{BB962C8B-B14F-4D97-AF65-F5344CB8AC3E}">
        <p14:creationId xmlns:p14="http://schemas.microsoft.com/office/powerpoint/2010/main" val="29231189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7D57B5-FBBA-C746-9277-BB790A963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17) Cosa si intende per naturalizzazione della cultura?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3C2530-F59C-6541-945B-F226A24B9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1314"/>
            <a:ext cx="10515600" cy="3111336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it-IT" dirty="0"/>
              <a:t>Il riconoscimento del diritti consuetudinario come diritto universale.</a:t>
            </a:r>
          </a:p>
          <a:p>
            <a:pPr marL="514350" indent="-514350">
              <a:buAutoNum type="alphaLcParenR"/>
            </a:pPr>
            <a:endParaRPr lang="it-IT" dirty="0"/>
          </a:p>
          <a:p>
            <a:pPr marL="514350" indent="-514350">
              <a:buAutoNum type="alphaLcParenR"/>
            </a:pPr>
            <a:r>
              <a:rPr lang="it-IT" dirty="0"/>
              <a:t>La trasformazione dei nostri tratti culturali in tratti immutabili. </a:t>
            </a:r>
          </a:p>
          <a:p>
            <a:pPr marL="514350" indent="-514350">
              <a:buAutoNum type="alphaLcParenR"/>
            </a:pPr>
            <a:endParaRPr lang="it-IT" dirty="0"/>
          </a:p>
          <a:p>
            <a:pPr marL="514350" indent="-514350">
              <a:buAutoNum type="alphaLcParenR"/>
            </a:pPr>
            <a:r>
              <a:rPr lang="it-IT" dirty="0"/>
              <a:t>La trasformazione della divisione sessuale in differenza di genere.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AutoNum type="alphaL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32917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7D57B5-FBBA-C746-9277-BB790A963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8875"/>
            <a:ext cx="10515600" cy="1325563"/>
          </a:xfrm>
        </p:spPr>
        <p:txBody>
          <a:bodyPr/>
          <a:lstStyle/>
          <a:p>
            <a:r>
              <a:rPr lang="it-IT" dirty="0"/>
              <a:t>18) La diversità culturale è ….?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3C2530-F59C-6541-945B-F226A24B9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1314"/>
            <a:ext cx="10515600" cy="311133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lphaLcParenR"/>
            </a:pPr>
            <a:r>
              <a:rPr lang="it-IT" dirty="0"/>
              <a:t>La diversità culturale è determinata dalle differenze di razza, di lingua, religione e  consuetudini.</a:t>
            </a:r>
          </a:p>
          <a:p>
            <a:pPr marL="514350" indent="-514350">
              <a:buAutoNum type="alphaLcParenR"/>
            </a:pPr>
            <a:endParaRPr lang="it-IT" dirty="0"/>
          </a:p>
          <a:p>
            <a:pPr marL="514350" indent="-514350">
              <a:buAutoNum type="alphaLcParenR"/>
            </a:pPr>
            <a:r>
              <a:rPr lang="it-IT" dirty="0"/>
              <a:t>La diversità culturale è determinata dal fenomeno migratorio e dalla stratificazione interna alle società complesse. </a:t>
            </a:r>
          </a:p>
          <a:p>
            <a:pPr marL="514350" indent="-514350">
              <a:buAutoNum type="alphaLcParenR"/>
            </a:pPr>
            <a:endParaRPr lang="it-IT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it-IT" dirty="0"/>
              <a:t>La diversità culturale è data dall’intreccio tra diversità identitarie (etniche e religiose), da disuguaglianze economiche e sociali. </a:t>
            </a:r>
          </a:p>
        </p:txBody>
      </p:sp>
    </p:spTree>
    <p:extLst>
      <p:ext uri="{BB962C8B-B14F-4D97-AF65-F5344CB8AC3E}">
        <p14:creationId xmlns:p14="http://schemas.microsoft.com/office/powerpoint/2010/main" val="41143259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7D57B5-FBBA-C746-9277-BB790A963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19) Quale affermazione descrive meglio l’etnografia della e nella scuola?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3C2530-F59C-6541-945B-F226A24B9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351314"/>
            <a:ext cx="10716491" cy="3111336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it-IT" dirty="0"/>
              <a:t>L’etnografia della scuola riguarda solo esclusivamente le autorappresentazioni del corpo docente. </a:t>
            </a:r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L’etnografia della e nella scuola si concentra sui processi e sulle pratiche del    fare scuola . </a:t>
            </a:r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L’etnografia nella scuola prevede il trasferimento di una equipe di antropologi nella scuola. </a:t>
            </a:r>
          </a:p>
        </p:txBody>
      </p:sp>
    </p:spTree>
    <p:extLst>
      <p:ext uri="{BB962C8B-B14F-4D97-AF65-F5344CB8AC3E}">
        <p14:creationId xmlns:p14="http://schemas.microsoft.com/office/powerpoint/2010/main" val="3594341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0B2C34-1C40-644F-A6A4-DAC20BB8D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365125"/>
            <a:ext cx="11554691" cy="1325563"/>
          </a:xfrm>
        </p:spPr>
        <p:txBody>
          <a:bodyPr/>
          <a:lstStyle/>
          <a:p>
            <a:pPr algn="just"/>
            <a:r>
              <a:rPr lang="it-IT" dirty="0"/>
              <a:t>20) Quale tra queste affermazioni sulla parentela è coerente con la prospettiva antropologica?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DBE500-F1A3-944A-91E6-0674BC114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280" y="2486086"/>
            <a:ext cx="11035147" cy="4371914"/>
          </a:xfrm>
        </p:spPr>
        <p:txBody>
          <a:bodyPr/>
          <a:lstStyle/>
          <a:p>
            <a:pPr marL="514350" indent="-514350" algn="just">
              <a:buFont typeface="+mj-lt"/>
              <a:buAutoNum type="alphaLcParenR"/>
            </a:pPr>
            <a:r>
              <a:rPr lang="it-IT" dirty="0"/>
              <a:t>La parentela è una istituzione naturale basata sulla sessualità, sulla procreazione, sulla riproduzione e sulla mortalità.</a:t>
            </a:r>
          </a:p>
          <a:p>
            <a:pPr marL="514350" indent="-514350" algn="just">
              <a:buFont typeface="+mj-lt"/>
              <a:buAutoNum type="alphaLcParenR"/>
            </a:pPr>
            <a:endParaRPr lang="it-IT" dirty="0"/>
          </a:p>
          <a:p>
            <a:pPr marL="514350" indent="-514350" algn="just">
              <a:buFont typeface="+mj-lt"/>
              <a:buAutoNum type="alphaLcParenR"/>
            </a:pPr>
            <a:r>
              <a:rPr lang="it-IT" dirty="0"/>
              <a:t>La parentela è organizzata in sistemi basati su discendenza, </a:t>
            </a:r>
            <a:r>
              <a:rPr lang="it-IT" dirty="0" err="1"/>
              <a:t>collateralità</a:t>
            </a:r>
            <a:r>
              <a:rPr lang="it-IT" dirty="0"/>
              <a:t> e affinità. </a:t>
            </a:r>
          </a:p>
          <a:p>
            <a:pPr marL="514350" indent="-514350" algn="just">
              <a:buFont typeface="+mj-lt"/>
              <a:buAutoNum type="alphaLcParenR"/>
            </a:pPr>
            <a:endParaRPr lang="it-IT" dirty="0"/>
          </a:p>
          <a:p>
            <a:pPr marL="514350" indent="-514350" algn="just">
              <a:buFont typeface="+mj-lt"/>
              <a:buAutoNum type="alphaLcParenR"/>
            </a:pPr>
            <a:r>
              <a:rPr lang="it-IT" dirty="0"/>
              <a:t>La parentela è una struttura complessa che non può essere presente presso le società semplici. </a:t>
            </a:r>
          </a:p>
          <a:p>
            <a:pPr marL="514350" indent="-514350" algn="just">
              <a:buFont typeface="+mj-lt"/>
              <a:buAutoNum type="alphaLcParenR"/>
            </a:pPr>
            <a:endParaRPr lang="it-IT" dirty="0"/>
          </a:p>
          <a:p>
            <a:pPr marL="514350" indent="-514350" algn="just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8264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0B2C34-1C40-644F-A6A4-DAC20BB8D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365125"/>
            <a:ext cx="11554691" cy="1325563"/>
          </a:xfrm>
        </p:spPr>
        <p:txBody>
          <a:bodyPr/>
          <a:lstStyle/>
          <a:p>
            <a:pPr algn="just"/>
            <a:r>
              <a:rPr lang="it-IT" dirty="0"/>
              <a:t>21) Quale antropologo definisce la parentela come «reciprocità dell’essere»?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DBE500-F1A3-944A-91E6-0674BC114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054" y="1995055"/>
            <a:ext cx="10515600" cy="4371914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it-IT" dirty="0" err="1"/>
              <a:t>Bronislaw</a:t>
            </a:r>
            <a:r>
              <a:rPr lang="it-IT" dirty="0"/>
              <a:t> </a:t>
            </a:r>
            <a:r>
              <a:rPr lang="it-IT" dirty="0" err="1"/>
              <a:t>Malinowski</a:t>
            </a:r>
            <a:r>
              <a:rPr lang="it-IT" dirty="0"/>
              <a:t>.</a:t>
            </a:r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Claude </a:t>
            </a:r>
            <a:r>
              <a:rPr lang="it-IT" dirty="0" err="1"/>
              <a:t>Lévi</a:t>
            </a:r>
            <a:r>
              <a:rPr lang="it-IT" dirty="0"/>
              <a:t>-Strauss.</a:t>
            </a:r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Marshall </a:t>
            </a:r>
            <a:r>
              <a:rPr lang="it-IT" dirty="0" err="1"/>
              <a:t>Sahlins</a:t>
            </a:r>
            <a:r>
              <a:rPr lang="it-IT" dirty="0"/>
              <a:t>. </a:t>
            </a:r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30820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0B2C34-1C40-644F-A6A4-DAC20BB8D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365125"/>
            <a:ext cx="11554691" cy="1325563"/>
          </a:xfrm>
        </p:spPr>
        <p:txBody>
          <a:bodyPr/>
          <a:lstStyle/>
          <a:p>
            <a:pPr algn="just"/>
            <a:r>
              <a:rPr lang="it-IT" dirty="0"/>
              <a:t>22) La </a:t>
            </a:r>
            <a:r>
              <a:rPr lang="it-IT" dirty="0" err="1"/>
              <a:t>collateralità</a:t>
            </a:r>
            <a:r>
              <a:rPr lang="it-IT" dirty="0"/>
              <a:t> riguarda: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DBE500-F1A3-944A-91E6-0674BC114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054" y="1995055"/>
            <a:ext cx="10515600" cy="4371914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it-IT" dirty="0"/>
              <a:t>Le relazioni tra soggetti che hanno un antenato comune.</a:t>
            </a:r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Le relazioni tra soggetti che non hanno un antenato comune. </a:t>
            </a:r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Le relazioni tra soggetti che condividono la discendenza. </a:t>
            </a:r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79193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0B2C34-1C40-644F-A6A4-DAC20BB8D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365125"/>
            <a:ext cx="11554691" cy="1325563"/>
          </a:xfrm>
        </p:spPr>
        <p:txBody>
          <a:bodyPr/>
          <a:lstStyle/>
          <a:p>
            <a:pPr algn="just"/>
            <a:r>
              <a:rPr lang="it-IT" dirty="0"/>
              <a:t>23) Le famiglie possono essere: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DBE500-F1A3-944A-91E6-0674BC114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054" y="1995055"/>
            <a:ext cx="10515600" cy="4371914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it-IT" dirty="0"/>
              <a:t>Monogamiche e poliandriche.</a:t>
            </a:r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Monografiche e poliandriche.</a:t>
            </a:r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Monogamiche e poligamiche. </a:t>
            </a:r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44602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0B2C34-1C40-644F-A6A4-DAC20BB8D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365125"/>
            <a:ext cx="11554691" cy="1325563"/>
          </a:xfrm>
        </p:spPr>
        <p:txBody>
          <a:bodyPr/>
          <a:lstStyle/>
          <a:p>
            <a:pPr algn="just"/>
            <a:r>
              <a:rPr lang="it-IT" dirty="0"/>
              <a:t>24) L’antropologia dell’educazione…. (scegliere l’affermazione corretta)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DBE500-F1A3-944A-91E6-0674BC114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054" y="1995055"/>
            <a:ext cx="10515600" cy="4371914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it-IT" dirty="0"/>
              <a:t>nasce e si sviluppa esclusivamente negli Stati Uniti di America nella prima metà dell’Ottocento.</a:t>
            </a:r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nasce e si sviluppa prevalentemente negli Stati Uniti di America a partire dalla prima metà del Novecento.</a:t>
            </a:r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si basa sulla fisiologia umana e riconosce la presenza di tratti universali della crescita individuale . </a:t>
            </a:r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482455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0B2C34-1C40-644F-A6A4-DAC20BB8D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365125"/>
            <a:ext cx="11554691" cy="1325563"/>
          </a:xfrm>
        </p:spPr>
        <p:txBody>
          <a:bodyPr>
            <a:normAutofit fontScale="90000"/>
          </a:bodyPr>
          <a:lstStyle/>
          <a:p>
            <a:pPr algn="just"/>
            <a:r>
              <a:rPr lang="it-IT" dirty="0"/>
              <a:t>25) Quali tra questi antropologi hanno contribuito alla definizione della antropologia della infanzia e dell’educazione?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DBE500-F1A3-944A-91E6-0674BC114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6941"/>
            <a:ext cx="10515600" cy="4371914"/>
          </a:xfrm>
        </p:spPr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it-IT" dirty="0"/>
              <a:t>Margaret Mead, Edward Burnett </a:t>
            </a:r>
            <a:r>
              <a:rPr lang="it-IT" dirty="0" err="1"/>
              <a:t>Tylor</a:t>
            </a:r>
            <a:r>
              <a:rPr lang="it-IT" dirty="0"/>
              <a:t>, </a:t>
            </a:r>
            <a:r>
              <a:rPr lang="it-IT" dirty="0" err="1"/>
              <a:t>Marcell</a:t>
            </a:r>
            <a:r>
              <a:rPr lang="it-IT" dirty="0"/>
              <a:t> </a:t>
            </a:r>
            <a:r>
              <a:rPr lang="it-IT" dirty="0" err="1"/>
              <a:t>Mauss</a:t>
            </a:r>
            <a:r>
              <a:rPr lang="it-IT" dirty="0"/>
              <a:t>.</a:t>
            </a:r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/>
              <a:t>Margaret Mead, Ruth </a:t>
            </a:r>
            <a:r>
              <a:rPr lang="it-IT" dirty="0" err="1"/>
              <a:t>Benedict</a:t>
            </a:r>
            <a:r>
              <a:rPr lang="it-IT" dirty="0"/>
              <a:t>, Franz </a:t>
            </a:r>
            <a:r>
              <a:rPr lang="it-IT" dirty="0" err="1"/>
              <a:t>Boas</a:t>
            </a:r>
            <a:r>
              <a:rPr lang="it-IT" dirty="0"/>
              <a:t>. </a:t>
            </a:r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r>
              <a:rPr lang="it-IT" dirty="0" err="1"/>
              <a:t>Bronislaw</a:t>
            </a:r>
            <a:r>
              <a:rPr lang="it-IT" dirty="0"/>
              <a:t> </a:t>
            </a:r>
            <a:r>
              <a:rPr lang="it-IT" dirty="0" err="1"/>
              <a:t>Malinowski</a:t>
            </a:r>
            <a:r>
              <a:rPr lang="it-IT" dirty="0"/>
              <a:t>, </a:t>
            </a:r>
            <a:r>
              <a:rPr lang="it-IT" dirty="0" err="1"/>
              <a:t>Meyer</a:t>
            </a:r>
            <a:r>
              <a:rPr lang="it-IT" dirty="0"/>
              <a:t> </a:t>
            </a:r>
            <a:r>
              <a:rPr lang="it-IT" dirty="0" err="1"/>
              <a:t>Fortes</a:t>
            </a:r>
            <a:r>
              <a:rPr lang="it-IT" dirty="0"/>
              <a:t>, Clifford </a:t>
            </a:r>
            <a:r>
              <a:rPr lang="it-IT" dirty="0" err="1"/>
              <a:t>Geertz</a:t>
            </a:r>
            <a:r>
              <a:rPr lang="it-IT" dirty="0"/>
              <a:t>.</a:t>
            </a:r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471612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0B2C34-1C40-644F-A6A4-DAC20BB8D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365125"/>
            <a:ext cx="11554691" cy="1325563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26) Quale principio fonda l’approccio antropologico all’infanzia e all’educazione?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DBE500-F1A3-944A-91E6-0674BC114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71948"/>
            <a:ext cx="10515600" cy="4371914"/>
          </a:xfrm>
        </p:spPr>
        <p:txBody>
          <a:bodyPr>
            <a:normAutofit/>
          </a:bodyPr>
          <a:lstStyle/>
          <a:p>
            <a:pPr marL="404812" indent="-514350">
              <a:buAutoNum type="alphaLcParenR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dirty="0"/>
              <a:t>Il determinismo biologico.</a:t>
            </a:r>
            <a:r>
              <a:rPr lang="it-IT" altLang="it-IT" dirty="0"/>
              <a:t> </a:t>
            </a:r>
          </a:p>
          <a:p>
            <a:pPr marL="404812" indent="-514350">
              <a:buAutoNum type="alphaLcParenR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it-IT" altLang="it-IT" dirty="0"/>
          </a:p>
          <a:p>
            <a:pPr marL="404812" indent="-514350" algn="just">
              <a:buAutoNum type="alphaLcParenR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dirty="0"/>
              <a:t>Il determinismo culturale.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c) La critica al determinismo </a:t>
            </a:r>
            <a:r>
              <a:rPr lang="it-IT" dirty="0" err="1"/>
              <a:t>bio</a:t>
            </a:r>
            <a:r>
              <a:rPr lang="it-IT" dirty="0"/>
              <a:t>-psicologico</a:t>
            </a:r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endParaRPr lang="it-IT" dirty="0"/>
          </a:p>
          <a:p>
            <a:pPr marL="514350" indent="-514350">
              <a:buFont typeface="+mj-lt"/>
              <a:buAutoNum type="alphaL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29688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070CF1-0135-1844-AACC-A8D33BBF6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29" y="174171"/>
            <a:ext cx="10918371" cy="2035629"/>
          </a:xfrm>
        </p:spPr>
        <p:txBody>
          <a:bodyPr>
            <a:normAutofit/>
          </a:bodyPr>
          <a:lstStyle/>
          <a:p>
            <a:r>
              <a:rPr lang="it-IT" sz="3200" dirty="0"/>
              <a:t>1. Secondo l’antropologia evoluzionista dell’Ottocento, le differenze culturali tra gruppi umani dipendono da:</a:t>
            </a:r>
            <a:br>
              <a:rPr lang="it-IT" sz="3200" dirty="0"/>
            </a:b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275D9F-4537-DB4C-9C91-9E8ADBC7F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429" y="220980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a) La poligenesi, vale a dire l’origine evolutiva diversa dei gruppi umani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b) Le capacità intellettuali differenziate di ogni particolare razza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c) Le differenti velocità con cui i gruppi umani percorrono gli stadi dell’evoluzione</a:t>
            </a:r>
          </a:p>
        </p:txBody>
      </p:sp>
    </p:spTree>
    <p:extLst>
      <p:ext uri="{BB962C8B-B14F-4D97-AF65-F5344CB8AC3E}">
        <p14:creationId xmlns:p14="http://schemas.microsoft.com/office/powerpoint/2010/main" val="42673517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3463C5-3E42-5A41-98A1-BB758553A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761" y="176337"/>
            <a:ext cx="11649694" cy="1783091"/>
          </a:xfrm>
        </p:spPr>
        <p:txBody>
          <a:bodyPr>
            <a:noAutofit/>
          </a:bodyPr>
          <a:lstStyle/>
          <a:p>
            <a:r>
              <a:rPr lang="it-IT" sz="3200" dirty="0"/>
              <a:t>27) Quale di queste coppie autore/concetto è </a:t>
            </a:r>
            <a:r>
              <a:rPr lang="it-IT" sz="3200" u="sng" dirty="0"/>
              <a:t>sbagliata</a:t>
            </a:r>
            <a:r>
              <a:rPr lang="it-IT" sz="3200" dirty="0"/>
              <a:t>:</a:t>
            </a:r>
            <a:br>
              <a:rPr lang="it-IT" sz="3200" dirty="0"/>
            </a:b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6EDB27-889A-A847-BBE7-227467743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810" y="2185060"/>
            <a:ext cx="10515600" cy="263811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it-IT" sz="3200" dirty="0"/>
              <a:t>Ruth </a:t>
            </a:r>
            <a:r>
              <a:rPr lang="it-IT" sz="3200" dirty="0" err="1"/>
              <a:t>Benedict</a:t>
            </a:r>
            <a:r>
              <a:rPr lang="it-IT" sz="3200" dirty="0"/>
              <a:t>/continuità-discontinuità culturale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b) Franz </a:t>
            </a:r>
            <a:r>
              <a:rPr lang="it-IT" sz="3200" dirty="0" err="1"/>
              <a:t>Boas</a:t>
            </a:r>
            <a:r>
              <a:rPr lang="it-IT" sz="3200" dirty="0"/>
              <a:t>/plasticità della crescita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c) Margaret Mead/modelli contrastivi</a:t>
            </a:r>
          </a:p>
        </p:txBody>
      </p:sp>
    </p:spTree>
    <p:extLst>
      <p:ext uri="{BB962C8B-B14F-4D97-AF65-F5344CB8AC3E}">
        <p14:creationId xmlns:p14="http://schemas.microsoft.com/office/powerpoint/2010/main" val="30734018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3463C5-3E42-5A41-98A1-BB758553A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761" y="176337"/>
            <a:ext cx="11649694" cy="1783091"/>
          </a:xfrm>
        </p:spPr>
        <p:txBody>
          <a:bodyPr>
            <a:noAutofit/>
          </a:bodyPr>
          <a:lstStyle/>
          <a:p>
            <a:r>
              <a:rPr lang="it-IT" sz="3200" dirty="0"/>
              <a:t>28) Quale di queste coppie autore/libro è </a:t>
            </a:r>
            <a:r>
              <a:rPr lang="it-IT" sz="3200" u="sng" dirty="0"/>
              <a:t>corretta</a:t>
            </a:r>
            <a:r>
              <a:rPr lang="it-IT" sz="3200" dirty="0"/>
              <a:t>:</a:t>
            </a:r>
            <a:br>
              <a:rPr lang="it-IT" sz="3200" dirty="0"/>
            </a:b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6EDB27-889A-A847-BBE7-227467743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810" y="2185060"/>
            <a:ext cx="10515600" cy="263811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it-IT" sz="3200" dirty="0"/>
              <a:t>Ruth </a:t>
            </a:r>
            <a:r>
              <a:rPr lang="it-IT" sz="3200" dirty="0" err="1"/>
              <a:t>Benedic</a:t>
            </a:r>
            <a:r>
              <a:rPr lang="it-IT" sz="3200" dirty="0"/>
              <a:t>/Cultura Primitiva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b) </a:t>
            </a:r>
            <a:r>
              <a:rPr lang="it-IT" sz="3200" dirty="0" err="1"/>
              <a:t>Meyer</a:t>
            </a:r>
            <a:r>
              <a:rPr lang="it-IT" sz="3200" dirty="0"/>
              <a:t> </a:t>
            </a:r>
            <a:r>
              <a:rPr lang="it-IT" sz="3200" dirty="0" err="1"/>
              <a:t>Fortes</a:t>
            </a:r>
            <a:r>
              <a:rPr lang="it-IT" sz="3200" dirty="0"/>
              <a:t>/Argonauti del pacifico occidentale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c) Margaret Mead/Adolescenza in Samoa</a:t>
            </a:r>
          </a:p>
        </p:txBody>
      </p:sp>
    </p:spTree>
    <p:extLst>
      <p:ext uri="{BB962C8B-B14F-4D97-AF65-F5344CB8AC3E}">
        <p14:creationId xmlns:p14="http://schemas.microsoft.com/office/powerpoint/2010/main" val="38802477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3463C5-3E42-5A41-98A1-BB758553A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53" y="419781"/>
            <a:ext cx="12073247" cy="3623767"/>
          </a:xfrm>
        </p:spPr>
        <p:txBody>
          <a:bodyPr>
            <a:noAutofit/>
          </a:bodyPr>
          <a:lstStyle/>
          <a:p>
            <a:r>
              <a:rPr lang="it-IT" sz="3200" dirty="0"/>
              <a:t>29) «Nonostante sia un fatto naturale che il bambino diventi uomo, il modo in cui avviene questa transizione varia da una società all’altra, e nessuno di questi particolari ponti culturali dovrebbe essere considerato il sentiero ‘naturale verso la maturità’». </a:t>
            </a:r>
            <a:br>
              <a:rPr lang="it-IT" sz="3200" dirty="0"/>
            </a:br>
            <a:br>
              <a:rPr lang="it-IT" sz="3200" dirty="0"/>
            </a:br>
            <a:r>
              <a:rPr lang="it-IT" sz="3200" dirty="0"/>
              <a:t>Associare la frase a un autore/ una autrice</a:t>
            </a:r>
            <a:br>
              <a:rPr lang="it-IT" sz="3200" dirty="0"/>
            </a:b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6EDB27-889A-A847-BBE7-227467743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563" y="4572000"/>
            <a:ext cx="10515600" cy="263811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it-IT" sz="3200" dirty="0"/>
              <a:t>Franz </a:t>
            </a:r>
            <a:r>
              <a:rPr lang="it-IT" sz="3200" dirty="0" err="1"/>
              <a:t>Fanon</a:t>
            </a:r>
            <a:endParaRPr lang="it-IT" sz="3200" dirty="0"/>
          </a:p>
          <a:p>
            <a:pPr marL="514350" indent="-514350">
              <a:buFont typeface="+mj-lt"/>
              <a:buAutoNum type="alphaLcParenR"/>
            </a:pPr>
            <a:r>
              <a:rPr lang="it-IT" sz="3200" dirty="0"/>
              <a:t>Clifford </a:t>
            </a:r>
            <a:r>
              <a:rPr lang="it-IT" sz="3200" dirty="0" err="1"/>
              <a:t>Geertz</a:t>
            </a:r>
            <a:endParaRPr lang="it-IT" sz="3200" dirty="0"/>
          </a:p>
          <a:p>
            <a:pPr marL="514350" indent="-514350">
              <a:buFont typeface="+mj-lt"/>
              <a:buAutoNum type="alphaLcParenR"/>
            </a:pPr>
            <a:r>
              <a:rPr lang="it-IT" sz="3200" dirty="0"/>
              <a:t>Ruth </a:t>
            </a:r>
            <a:r>
              <a:rPr lang="it-IT" sz="3200" dirty="0" err="1"/>
              <a:t>Benedict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6852525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0B2C34-1C40-644F-A6A4-DAC20BB8D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365125"/>
            <a:ext cx="11554691" cy="1325563"/>
          </a:xfrm>
        </p:spPr>
        <p:txBody>
          <a:bodyPr>
            <a:normAutofit/>
          </a:bodyPr>
          <a:lstStyle/>
          <a:p>
            <a:pPr algn="just"/>
            <a:r>
              <a:rPr lang="it-IT" sz="3200" dirty="0"/>
              <a:t>30) Quali sono le principali opere di Ruth </a:t>
            </a:r>
            <a:r>
              <a:rPr lang="it-IT" sz="3200" dirty="0" err="1"/>
              <a:t>Benedict</a:t>
            </a:r>
            <a:r>
              <a:rPr lang="it-IT" sz="3200" dirty="0"/>
              <a:t>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5DBE500-F1A3-944A-91E6-0674BC114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3190"/>
            <a:ext cx="10515600" cy="437191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it-IT" sz="3200" dirty="0"/>
              <a:t>Modelli di Cultura, Il Crisantemo e la Spada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b) Adolescenza in Samoa, Sesso e repressione tra i selvaggi.</a:t>
            </a:r>
          </a:p>
          <a:p>
            <a:pPr marL="514350" indent="-514350">
              <a:buFont typeface="+mj-lt"/>
              <a:buAutoNum type="alphaLcParenR"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c) Modelli di Cultura, </a:t>
            </a:r>
            <a:r>
              <a:rPr lang="it-IT" sz="3200" dirty="0" err="1"/>
              <a:t>Writing</a:t>
            </a:r>
            <a:r>
              <a:rPr lang="it-IT" sz="3200" dirty="0"/>
              <a:t> Culture</a:t>
            </a:r>
          </a:p>
          <a:p>
            <a:pPr marL="514350" indent="-514350">
              <a:buFont typeface="+mj-lt"/>
              <a:buAutoNum type="alphaLcParenR"/>
            </a:pPr>
            <a:endParaRPr lang="it-IT" sz="3200" dirty="0"/>
          </a:p>
          <a:p>
            <a:pPr marL="514350" indent="-514350">
              <a:buFont typeface="+mj-lt"/>
              <a:buAutoNum type="alphaLcParenR"/>
            </a:pPr>
            <a:endParaRPr lang="it-IT" sz="3200" dirty="0"/>
          </a:p>
          <a:p>
            <a:pPr marL="514350" indent="-514350">
              <a:buFont typeface="+mj-lt"/>
              <a:buAutoNum type="alphaLcParenR"/>
            </a:pP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42745022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3463C5-3E42-5A41-98A1-BB758553A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31" y="378218"/>
            <a:ext cx="11198432" cy="2638115"/>
          </a:xfrm>
        </p:spPr>
        <p:txBody>
          <a:bodyPr>
            <a:noAutofit/>
          </a:bodyPr>
          <a:lstStyle/>
          <a:p>
            <a:r>
              <a:rPr lang="it-IT" sz="3200" dirty="0"/>
              <a:t>31) Secondo Ruth </a:t>
            </a:r>
            <a:r>
              <a:rPr lang="it-IT" sz="3200" dirty="0" err="1"/>
              <a:t>Benedict</a:t>
            </a:r>
            <a:r>
              <a:rPr lang="it-IT" sz="3200" dirty="0"/>
              <a:t> </a:t>
            </a:r>
            <a:r>
              <a:rPr lang="it-IT" sz="3200" dirty="0">
                <a:solidFill>
                  <a:schemeClr val="tx1"/>
                </a:solidFill>
              </a:rPr>
              <a:t>nella ‘cultura occidentale’ la discontinuità del ciclo della vita di un individuo dipende da:</a:t>
            </a:r>
            <a:br>
              <a:rPr lang="it-IT" sz="3200" dirty="0">
                <a:solidFill>
                  <a:schemeClr val="tx1"/>
                </a:solidFill>
              </a:rPr>
            </a:br>
            <a:br>
              <a:rPr lang="it-IT" sz="3200" dirty="0">
                <a:solidFill>
                  <a:schemeClr val="tx1"/>
                </a:solidFill>
              </a:rPr>
            </a:br>
            <a:br>
              <a:rPr lang="it-IT" sz="3200" dirty="0">
                <a:solidFill>
                  <a:schemeClr val="tx1"/>
                </a:solidFill>
              </a:rPr>
            </a:b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6EDB27-889A-A847-BBE7-227467743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819" y="2363190"/>
            <a:ext cx="11198431" cy="3455719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it-IT" sz="3200" dirty="0"/>
              <a:t>Il contrasto fra status di ruolo; il contrasto dominanza/sottomissione; il contrasto dei ruoli sessuali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b) Il contrasto genitori/figli; il contrasto tra uomini e donne; il contrasto tra generazioni.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c) La continuità della crescita: nessun individuo da grande deve dimenticare ciò che ha acquisito da piccolo. </a:t>
            </a:r>
          </a:p>
        </p:txBody>
      </p:sp>
    </p:spTree>
    <p:extLst>
      <p:ext uri="{BB962C8B-B14F-4D97-AF65-F5344CB8AC3E}">
        <p14:creationId xmlns:p14="http://schemas.microsoft.com/office/powerpoint/2010/main" val="12921098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3463C5-3E42-5A41-98A1-BB758553A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31" y="378218"/>
            <a:ext cx="11198432" cy="2638115"/>
          </a:xfrm>
        </p:spPr>
        <p:txBody>
          <a:bodyPr>
            <a:noAutofit/>
          </a:bodyPr>
          <a:lstStyle/>
          <a:p>
            <a:r>
              <a:rPr lang="it-IT" sz="4000" dirty="0"/>
              <a:t>32) Chi usa i termini </a:t>
            </a:r>
            <a:r>
              <a:rPr lang="it-IT" sz="4000" dirty="0" err="1"/>
              <a:t>lap</a:t>
            </a:r>
            <a:r>
              <a:rPr lang="it-IT" sz="4000" dirty="0"/>
              <a:t> baby/</a:t>
            </a:r>
            <a:r>
              <a:rPr lang="it-IT" sz="4000" dirty="0" err="1"/>
              <a:t>knee</a:t>
            </a:r>
            <a:r>
              <a:rPr lang="it-IT" sz="4000" dirty="0"/>
              <a:t> baby/yard </a:t>
            </a:r>
            <a:r>
              <a:rPr lang="it-IT" sz="4000" dirty="0" err="1"/>
              <a:t>child</a:t>
            </a:r>
            <a:r>
              <a:rPr lang="it-IT" sz="4000" dirty="0"/>
              <a:t> per descrivere le fasi della crescita osservate a Bali?</a:t>
            </a:r>
            <a:br>
              <a:rPr lang="it-IT" sz="4000" dirty="0">
                <a:solidFill>
                  <a:schemeClr val="tx1"/>
                </a:solidFill>
              </a:rPr>
            </a:br>
            <a:br>
              <a:rPr lang="it-IT" sz="4000" dirty="0">
                <a:solidFill>
                  <a:schemeClr val="tx1"/>
                </a:solidFill>
              </a:rPr>
            </a:br>
            <a:br>
              <a:rPr lang="it-IT" sz="2800" dirty="0">
                <a:solidFill>
                  <a:schemeClr val="tx1"/>
                </a:solidFill>
              </a:rPr>
            </a:br>
            <a:endParaRPr lang="it-IT" sz="2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6EDB27-889A-A847-BBE7-227467743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819" y="2363190"/>
            <a:ext cx="11198431" cy="345571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it-IT" dirty="0"/>
              <a:t>Gregory </a:t>
            </a:r>
            <a:r>
              <a:rPr lang="it-IT" dirty="0" err="1"/>
              <a:t>Bateson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b) Ruth </a:t>
            </a:r>
            <a:r>
              <a:rPr lang="it-IT" dirty="0" err="1"/>
              <a:t>Benedict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c) Margaret Mead.</a:t>
            </a:r>
          </a:p>
        </p:txBody>
      </p:sp>
    </p:spTree>
    <p:extLst>
      <p:ext uri="{BB962C8B-B14F-4D97-AF65-F5344CB8AC3E}">
        <p14:creationId xmlns:p14="http://schemas.microsoft.com/office/powerpoint/2010/main" val="29553677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3463C5-3E42-5A41-98A1-BB758553A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631" y="378218"/>
            <a:ext cx="11198432" cy="2638115"/>
          </a:xfrm>
        </p:spPr>
        <p:txBody>
          <a:bodyPr>
            <a:noAutofit/>
          </a:bodyPr>
          <a:lstStyle/>
          <a:p>
            <a:r>
              <a:rPr lang="it-IT" sz="4000" dirty="0"/>
              <a:t>33) Margaret Mead definisce l’adolescenza alle isole Samoa come:</a:t>
            </a:r>
            <a:br>
              <a:rPr lang="it-IT" sz="4000" dirty="0">
                <a:solidFill>
                  <a:schemeClr val="tx1"/>
                </a:solidFill>
              </a:rPr>
            </a:br>
            <a:br>
              <a:rPr lang="it-IT" sz="4000" dirty="0">
                <a:solidFill>
                  <a:schemeClr val="tx1"/>
                </a:solidFill>
              </a:rPr>
            </a:br>
            <a:br>
              <a:rPr lang="it-IT" sz="2800" dirty="0">
                <a:solidFill>
                  <a:schemeClr val="tx1"/>
                </a:solidFill>
              </a:rPr>
            </a:br>
            <a:endParaRPr lang="it-IT" sz="28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6EDB27-889A-A847-BBE7-227467743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819" y="2363190"/>
            <a:ext cx="11198431" cy="345571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it-IT" dirty="0"/>
              <a:t>adeguamento a un’ unica traiettoria di vita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b) intrecciata allo sviluppo ormonale degli adolescenti.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c) connessa alla promiscuità dei costumi sessuali.</a:t>
            </a:r>
          </a:p>
        </p:txBody>
      </p:sp>
    </p:spTree>
    <p:extLst>
      <p:ext uri="{BB962C8B-B14F-4D97-AF65-F5344CB8AC3E}">
        <p14:creationId xmlns:p14="http://schemas.microsoft.com/office/powerpoint/2010/main" val="515258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FF7D75-89A3-F041-A770-474642CC2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114" y="315687"/>
            <a:ext cx="10515600" cy="2115230"/>
          </a:xfrm>
        </p:spPr>
        <p:txBody>
          <a:bodyPr>
            <a:noAutofit/>
          </a:bodyPr>
          <a:lstStyle/>
          <a:p>
            <a:r>
              <a:rPr lang="it-IT" sz="3200" dirty="0"/>
              <a:t>2. L “idea di un mondo suddiviso in una irriducibile pluralità di culture, autonome e ben distinte, non classificabili gerarchicamente, per certi aspetti incommensurabili”. </a:t>
            </a:r>
            <a:br>
              <a:rPr lang="it-IT" sz="3200" dirty="0"/>
            </a:br>
            <a:r>
              <a:rPr lang="it-IT" sz="3200" dirty="0"/>
              <a:t>Questa concezione può essere definita come</a:t>
            </a:r>
            <a:br>
              <a:rPr lang="it-IT" sz="3200" dirty="0"/>
            </a:b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8E251A-9CAC-124A-AC36-526A6C522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114" y="2707368"/>
            <a:ext cx="10515600" cy="4351338"/>
          </a:xfrm>
        </p:spPr>
        <p:txBody>
          <a:bodyPr/>
          <a:lstStyle/>
          <a:p>
            <a:pPr marL="514350" indent="-514350">
              <a:buAutoNum type="alphaLcParenR"/>
            </a:pPr>
            <a:r>
              <a:rPr lang="it-IT" dirty="0" err="1"/>
              <a:t>Postcolonialismo</a:t>
            </a:r>
            <a:endParaRPr lang="it-IT" dirty="0"/>
          </a:p>
          <a:p>
            <a:pPr marL="514350" indent="-514350">
              <a:buAutoNum type="alphaLcParenR"/>
            </a:pPr>
            <a:endParaRPr lang="it-IT" dirty="0"/>
          </a:p>
          <a:p>
            <a:pPr marL="0" indent="0">
              <a:buNone/>
            </a:pPr>
            <a:r>
              <a:rPr lang="it-IT" dirty="0"/>
              <a:t>b) Comparativismo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c) Relativismo culturale</a:t>
            </a:r>
          </a:p>
        </p:txBody>
      </p:sp>
    </p:spTree>
    <p:extLst>
      <p:ext uri="{BB962C8B-B14F-4D97-AF65-F5344CB8AC3E}">
        <p14:creationId xmlns:p14="http://schemas.microsoft.com/office/powerpoint/2010/main" val="1305013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CA1AFD-457F-6B43-A906-4C8CAFACB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200" dirty="0"/>
              <a:t>3. “…il punto di vista secondo il quale il gruppo cui si appartiene è il centro del mondo e il campione di misura cui si fa riferimento per giudicare tutti gli altri”…. </a:t>
            </a:r>
          </a:p>
          <a:p>
            <a:pPr marL="0" indent="0">
              <a:buNone/>
            </a:pPr>
            <a:r>
              <a:rPr lang="it-IT" sz="3200" dirty="0"/>
              <a:t>Questa definizione di </a:t>
            </a:r>
            <a:r>
              <a:rPr lang="it-IT" sz="3200" b="1" dirty="0" err="1"/>
              <a:t>Sumner</a:t>
            </a:r>
            <a:r>
              <a:rPr lang="it-IT" sz="3200" dirty="0"/>
              <a:t> si riferisce al concetto di: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a) </a:t>
            </a:r>
            <a:r>
              <a:rPr lang="it-IT" sz="3200" b="1" dirty="0"/>
              <a:t>Etnocentrismo</a:t>
            </a:r>
          </a:p>
          <a:p>
            <a:pPr marL="0" indent="0">
              <a:buNone/>
            </a:pPr>
            <a:r>
              <a:rPr lang="it-IT" sz="3200" dirty="0"/>
              <a:t>b) Relativismo etico</a:t>
            </a:r>
          </a:p>
          <a:p>
            <a:pPr marL="0" indent="0">
              <a:buNone/>
            </a:pPr>
            <a:r>
              <a:rPr lang="it-IT" sz="3200" dirty="0"/>
              <a:t>c) Razzismo biologico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PS nella prova simulata fatta a lezione la citazione era attribuita a </a:t>
            </a:r>
            <a:r>
              <a:rPr lang="it-IT" sz="3200" dirty="0" err="1"/>
              <a:t>Herskovitzs</a:t>
            </a:r>
            <a:r>
              <a:rPr lang="it-IT" sz="3200" dirty="0"/>
              <a:t>. La citazione invece è di </a:t>
            </a:r>
            <a:r>
              <a:rPr lang="it-IT" sz="3200" dirty="0" err="1"/>
              <a:t>Sumner</a:t>
            </a:r>
            <a:r>
              <a:rPr lang="it-IT" sz="3200" dirty="0"/>
              <a:t>. </a:t>
            </a:r>
          </a:p>
          <a:p>
            <a:pPr marL="0" indent="0">
              <a:buNone/>
            </a:pPr>
            <a:r>
              <a:rPr lang="it-IT" sz="3200" u="sng" dirty="0"/>
              <a:t>La risposta giusta non è dunque la b come detto a lezione, ma la a.</a:t>
            </a:r>
          </a:p>
        </p:txBody>
      </p:sp>
    </p:spTree>
    <p:extLst>
      <p:ext uri="{BB962C8B-B14F-4D97-AF65-F5344CB8AC3E}">
        <p14:creationId xmlns:p14="http://schemas.microsoft.com/office/powerpoint/2010/main" val="263609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75335E-6897-C04A-AE32-03AC4DE5B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0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200" dirty="0"/>
              <a:t>4. Con l’espressione “concezione </a:t>
            </a:r>
            <a:r>
              <a:rPr lang="it-IT" sz="3200" dirty="0" err="1"/>
              <a:t>essenzialista</a:t>
            </a:r>
            <a:r>
              <a:rPr lang="it-IT" sz="3200" dirty="0"/>
              <a:t>” delle culture si intende:</a:t>
            </a:r>
          </a:p>
          <a:p>
            <a:pPr marL="0" indent="0">
              <a:buNone/>
            </a:pPr>
            <a:endParaRPr lang="it-IT" sz="3200" dirty="0"/>
          </a:p>
          <a:p>
            <a:pPr marL="514350" indent="-514350">
              <a:buAutoNum type="alphaLcParenR"/>
            </a:pPr>
            <a:r>
              <a:rPr lang="it-IT" sz="3200" dirty="0"/>
              <a:t>L’assolutizzazione delle differenze culturali, assunte come primordiali e insuperabili</a:t>
            </a:r>
          </a:p>
          <a:p>
            <a:pPr marL="514350" indent="-514350">
              <a:buAutoNum type="alphaLcParenR"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b) Il principio per cui lo studio antropologico deve cogliere gli aspetti essenziali di una cultura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c) L’idea che tutte le culture del mondo, per quanto diverse, siano accomunate da una medesima essenza.</a:t>
            </a:r>
          </a:p>
        </p:txBody>
      </p:sp>
    </p:spTree>
    <p:extLst>
      <p:ext uri="{BB962C8B-B14F-4D97-AF65-F5344CB8AC3E}">
        <p14:creationId xmlns:p14="http://schemas.microsoft.com/office/powerpoint/2010/main" val="1117717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B7CC687-048F-1D46-A2F2-00D40BB81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72" y="0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200" dirty="0"/>
              <a:t>5. Cosa si intende per “razzismo </a:t>
            </a:r>
            <a:r>
              <a:rPr lang="it-IT" sz="3200" dirty="0" err="1"/>
              <a:t>differenzialista</a:t>
            </a:r>
            <a:r>
              <a:rPr lang="it-IT" sz="3200" dirty="0"/>
              <a:t>”?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a) Una ideologia discriminante verso gli “altri” che fa appello al principio della difesa e della</a:t>
            </a:r>
          </a:p>
          <a:p>
            <a:pPr marL="0" indent="0">
              <a:buNone/>
            </a:pPr>
            <a:r>
              <a:rPr lang="it-IT" sz="3200" dirty="0"/>
              <a:t>non mescolanza delle peculiarità culturali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b) Una ideologia discriminante verso gli “altri” che fa appello alle ineliminabili differenze</a:t>
            </a:r>
          </a:p>
          <a:p>
            <a:pPr marL="0" indent="0">
              <a:buNone/>
            </a:pPr>
            <a:r>
              <a:rPr lang="it-IT" sz="3200" dirty="0"/>
              <a:t>genetiche fra gruppi umani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c) Una ideologia discriminante verso gli “altri” che si fonda su una rigida gerarchizzazione fra le culture</a:t>
            </a:r>
          </a:p>
        </p:txBody>
      </p:sp>
    </p:spTree>
    <p:extLst>
      <p:ext uri="{BB962C8B-B14F-4D97-AF65-F5344CB8AC3E}">
        <p14:creationId xmlns:p14="http://schemas.microsoft.com/office/powerpoint/2010/main" val="1715160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1B42EA1-DB1F-794A-9523-1C70E8C77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3200" dirty="0"/>
              <a:t>6. Quale definizione spiega meglio l’uso dell’espressione “giro lungo” per caratterizzare la ricerca e lo stile di pensiero dell’antropologia culturale?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a)L’antropologia si caratterizza per il fatto di studiare esclusivamente luoghi e culture molto lontane ed </a:t>
            </a:r>
            <a:r>
              <a:rPr lang="it-IT" sz="3200" dirty="0" err="1"/>
              <a:t>esotiche</a:t>
            </a:r>
            <a:endParaRPr lang="it-IT" sz="3200" dirty="0"/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b) Per capire la razionalità umana, l’antropologia ha bisogno di passare attraverso lo studio delle culture che ci sono meno familiari</a:t>
            </a:r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3200" dirty="0"/>
              <a:t>c) L’antropologia procede attraverso un metodo introspettivo che, esaminando i nostri stessi processi di pensiero, mira alla scoperta di leggi </a:t>
            </a:r>
            <a:r>
              <a:rPr lang="it-IT" sz="3200" dirty="0" err="1"/>
              <a:t>unive.rsali</a:t>
            </a:r>
            <a:r>
              <a:rPr lang="it-IT" sz="3200" dirty="0"/>
              <a:t> della ragione</a:t>
            </a:r>
          </a:p>
        </p:txBody>
      </p:sp>
    </p:spTree>
    <p:extLst>
      <p:ext uri="{BB962C8B-B14F-4D97-AF65-F5344CB8AC3E}">
        <p14:creationId xmlns:p14="http://schemas.microsoft.com/office/powerpoint/2010/main" val="2985135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81C88B-FD53-E142-884E-7F2B6FC22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885" y="268968"/>
            <a:ext cx="11375571" cy="435133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it-IT" sz="3600" dirty="0"/>
              <a:t>7. “La filosofia linguistica che caratterizza la seconda fase del suo pensiero fa poggiare il significato, vale a dire il rapporto tra linguaggio e mondo, su forme pratiche di vita”. A quale autore può essere attribuita questa affermazione?</a:t>
            </a:r>
          </a:p>
          <a:p>
            <a:pPr marL="0" indent="0">
              <a:buNone/>
            </a:pPr>
            <a:endParaRPr lang="it-IT" sz="3600" dirty="0"/>
          </a:p>
          <a:p>
            <a:pPr marL="0" indent="0">
              <a:buNone/>
            </a:pPr>
            <a:r>
              <a:rPr lang="it-IT" sz="4100" dirty="0"/>
              <a:t>a) Karl Popper</a:t>
            </a:r>
          </a:p>
          <a:p>
            <a:pPr marL="0" indent="0">
              <a:buNone/>
            </a:pPr>
            <a:endParaRPr lang="it-IT" sz="4100" dirty="0"/>
          </a:p>
          <a:p>
            <a:pPr marL="0" indent="0">
              <a:buNone/>
            </a:pPr>
            <a:r>
              <a:rPr lang="it-IT" sz="4100" dirty="0"/>
              <a:t>b) Ludwig Wittgenstein</a:t>
            </a:r>
          </a:p>
          <a:p>
            <a:pPr marL="0" indent="0">
              <a:buNone/>
            </a:pPr>
            <a:endParaRPr lang="it-IT" sz="4100" dirty="0"/>
          </a:p>
          <a:p>
            <a:pPr marL="0" indent="0">
              <a:buNone/>
            </a:pPr>
            <a:r>
              <a:rPr lang="it-IT" sz="4100" dirty="0"/>
              <a:t>c) </a:t>
            </a:r>
            <a:r>
              <a:rPr lang="it-IT" sz="4100" dirty="0" err="1"/>
              <a:t>Bronislaw</a:t>
            </a:r>
            <a:r>
              <a:rPr lang="it-IT" sz="4100" dirty="0"/>
              <a:t> </a:t>
            </a:r>
            <a:r>
              <a:rPr lang="it-IT" sz="4100" dirty="0" err="1"/>
              <a:t>Malinowski</a:t>
            </a:r>
            <a:endParaRPr lang="it-IT" sz="4100" dirty="0"/>
          </a:p>
        </p:txBody>
      </p:sp>
    </p:spTree>
    <p:extLst>
      <p:ext uri="{BB962C8B-B14F-4D97-AF65-F5344CB8AC3E}">
        <p14:creationId xmlns:p14="http://schemas.microsoft.com/office/powerpoint/2010/main" val="18096916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1729</Words>
  <Application>Microsoft Macintosh PowerPoint</Application>
  <PresentationFormat>Widescreen</PresentationFormat>
  <Paragraphs>230</Paragraphs>
  <Slides>36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Tema di Office</vt:lpstr>
      <vt:lpstr> PROVA SIMULATA TESTI DI RIFERIMENTO  1) manuale Fabio Dei (capitolo 1-3) 2) DISPENSA A CURA DI CATERINA DI PASQUALE  </vt:lpstr>
      <vt:lpstr>  Domande 1-15   TESTI DI RIFERIMENTO  manuale Fabio Dei (capitolo 1-6) </vt:lpstr>
      <vt:lpstr>1. Secondo l’antropologia evoluzionista dell’Ottocento, le differenze culturali tra gruppi umani dipendono da: </vt:lpstr>
      <vt:lpstr>2. L “idea di un mondo suddiviso in una irriducibile pluralità di culture, autonome e ben distinte, non classificabili gerarchicamente, per certi aspetti incommensurabili”.  Questa concezione può essere definita come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     Domande 16-33  TESTI DI RIFERIMENTO  DISPENSA A CURA DI CATERINA DI PASQUALE  https://www.unipi.it/index.php/offerta/item/14639-antropologia  - Prof. Di Pasquale Lezioni 1 - Prof. Di Pasquale Lezioni 2  </vt:lpstr>
      <vt:lpstr>16) Perché l’antropologia culturale è una scienza dell’educazione?</vt:lpstr>
      <vt:lpstr>17) Cosa si intende per naturalizzazione della cultura?</vt:lpstr>
      <vt:lpstr>18) La diversità culturale è ….?</vt:lpstr>
      <vt:lpstr>19) Quale affermazione descrive meglio l’etnografia della e nella scuola? </vt:lpstr>
      <vt:lpstr>20) Quale tra queste affermazioni sulla parentela è coerente con la prospettiva antropologica?</vt:lpstr>
      <vt:lpstr>21) Quale antropologo definisce la parentela come «reciprocità dell’essere»?</vt:lpstr>
      <vt:lpstr>22) La collateralità riguarda:</vt:lpstr>
      <vt:lpstr>23) Le famiglie possono essere:</vt:lpstr>
      <vt:lpstr>24) L’antropologia dell’educazione…. (scegliere l’affermazione corretta)</vt:lpstr>
      <vt:lpstr>25) Quali tra questi antropologi hanno contribuito alla definizione della antropologia della infanzia e dell’educazione?</vt:lpstr>
      <vt:lpstr>26) Quale principio fonda l’approccio antropologico all’infanzia e all’educazione?</vt:lpstr>
      <vt:lpstr>27) Quale di queste coppie autore/concetto è sbagliata: </vt:lpstr>
      <vt:lpstr>28) Quale di queste coppie autore/libro è corretta: </vt:lpstr>
      <vt:lpstr>29) «Nonostante sia un fatto naturale che il bambino diventi uomo, il modo in cui avviene questa transizione varia da una società all’altra, e nessuno di questi particolari ponti culturali dovrebbe essere considerato il sentiero ‘naturale verso la maturità’».   Associare la frase a un autore/ una autrice </vt:lpstr>
      <vt:lpstr>30) Quali sono le principali opere di Ruth Benedict?</vt:lpstr>
      <vt:lpstr>31) Secondo Ruth Benedict nella ‘cultura occidentale’ la discontinuità del ciclo della vita di un individuo dipende da:   </vt:lpstr>
      <vt:lpstr>32) Chi usa i termini lap baby/knee baby/yard child per descrivere le fasi della crescita osservate a Bali?   </vt:lpstr>
      <vt:lpstr>33) Margaret Mead definisce l’adolescenza alle isole Samoa come: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PROVA SIMULATA TESTI DI RIFERIMENTO DISPENSA A CURA DI CATERINA DI PASQUALE  </dc:title>
  <dc:creator>CATERINA DI PASQUALE</dc:creator>
  <cp:lastModifiedBy>CATERINA DI PASQUALE</cp:lastModifiedBy>
  <cp:revision>28</cp:revision>
  <dcterms:created xsi:type="dcterms:W3CDTF">2019-05-22T08:19:07Z</dcterms:created>
  <dcterms:modified xsi:type="dcterms:W3CDTF">2019-05-24T07:22:50Z</dcterms:modified>
</cp:coreProperties>
</file>