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4"/>
  </p:sldMasterIdLst>
  <p:sldIdLst>
    <p:sldId id="256" r:id="rId5"/>
    <p:sldId id="257" r:id="rId6"/>
    <p:sldId id="259" r:id="rId7"/>
    <p:sldId id="262" r:id="rId8"/>
    <p:sldId id="260" r:id="rId9"/>
    <p:sldId id="265" r:id="rId10"/>
    <p:sldId id="266" r:id="rId11"/>
    <p:sldId id="261" r:id="rId12"/>
    <p:sldId id="258" r:id="rId13"/>
    <p:sldId id="263" r:id="rId14"/>
    <p:sldId id="264" r:id="rId15"/>
    <p:sldId id="272" r:id="rId16"/>
    <p:sldId id="267" r:id="rId17"/>
    <p:sldId id="273" r:id="rId18"/>
    <p:sldId id="268" r:id="rId19"/>
    <p:sldId id="269" r:id="rId20"/>
    <p:sldId id="270" r:id="rId21"/>
    <p:sldId id="271" r:id="rId22"/>
    <p:sldId id="274" r:id="rId23"/>
    <p:sldId id="275" r:id="rId24"/>
    <p:sldId id="276" r:id="rId25"/>
    <p:sldId id="277" r:id="rId26"/>
    <p:sldId id="280" r:id="rId27"/>
    <p:sldId id="278" r:id="rId28"/>
    <p:sldId id="279" r:id="rId29"/>
    <p:sldId id="281" r:id="rId30"/>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76" d="100"/>
          <a:sy n="76" d="100"/>
        </p:scale>
        <p:origin x="72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0B9E123-7C16-48C4-9018-E7EA0374AAB1}"/>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96464A58-4FCB-4FCD-84E4-230E9F5E8EF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AFF85EB8-16DB-4789-B28F-692A92AEEBB2}"/>
              </a:ext>
            </a:extLst>
          </p:cNvPr>
          <p:cNvSpPr>
            <a:spLocks noGrp="1"/>
          </p:cNvSpPr>
          <p:nvPr>
            <p:ph type="dt" sz="half" idx="10"/>
          </p:nvPr>
        </p:nvSpPr>
        <p:spPr/>
        <p:txBody>
          <a:bodyPr/>
          <a:lstStyle/>
          <a:p>
            <a:fld id="{99D38CC5-A108-4A98-A18C-2C5C64E3FB2B}" type="datetimeFigureOut">
              <a:rPr lang="it-IT" smtClean="0"/>
              <a:t>31/12/2021</a:t>
            </a:fld>
            <a:endParaRPr lang="it-IT"/>
          </a:p>
        </p:txBody>
      </p:sp>
      <p:sp>
        <p:nvSpPr>
          <p:cNvPr id="5" name="Segnaposto piè di pagina 4">
            <a:extLst>
              <a:ext uri="{FF2B5EF4-FFF2-40B4-BE49-F238E27FC236}">
                <a16:creationId xmlns:a16="http://schemas.microsoft.com/office/drawing/2014/main" id="{312AD239-6C03-4791-986F-42433AAC261B}"/>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169D1578-C26A-4686-826F-6039DF3D8633}"/>
              </a:ext>
            </a:extLst>
          </p:cNvPr>
          <p:cNvSpPr>
            <a:spLocks noGrp="1"/>
          </p:cNvSpPr>
          <p:nvPr>
            <p:ph type="sldNum" sz="quarter" idx="12"/>
          </p:nvPr>
        </p:nvSpPr>
        <p:spPr/>
        <p:txBody>
          <a:bodyPr/>
          <a:lstStyle/>
          <a:p>
            <a:fld id="{C9D0581A-FA22-40B4-B57F-044D57B7A55B}" type="slidenum">
              <a:rPr lang="it-IT" smtClean="0"/>
              <a:t>‹N›</a:t>
            </a:fld>
            <a:endParaRPr lang="it-IT"/>
          </a:p>
        </p:txBody>
      </p:sp>
    </p:spTree>
    <p:extLst>
      <p:ext uri="{BB962C8B-B14F-4D97-AF65-F5344CB8AC3E}">
        <p14:creationId xmlns:p14="http://schemas.microsoft.com/office/powerpoint/2010/main" val="3042892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4357C84-F880-4CA9-AA87-F748F8924989}"/>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5146477E-6A8C-4823-95E7-574D89FA405F}"/>
              </a:ext>
            </a:extLst>
          </p:cNvPr>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67969117-874E-4A06-BD92-689395A30778}"/>
              </a:ext>
            </a:extLst>
          </p:cNvPr>
          <p:cNvSpPr>
            <a:spLocks noGrp="1"/>
          </p:cNvSpPr>
          <p:nvPr>
            <p:ph type="dt" sz="half" idx="10"/>
          </p:nvPr>
        </p:nvSpPr>
        <p:spPr/>
        <p:txBody>
          <a:bodyPr/>
          <a:lstStyle/>
          <a:p>
            <a:fld id="{99D38CC5-A108-4A98-A18C-2C5C64E3FB2B}" type="datetimeFigureOut">
              <a:rPr lang="it-IT" smtClean="0"/>
              <a:t>31/12/2021</a:t>
            </a:fld>
            <a:endParaRPr lang="it-IT"/>
          </a:p>
        </p:txBody>
      </p:sp>
      <p:sp>
        <p:nvSpPr>
          <p:cNvPr id="5" name="Segnaposto piè di pagina 4">
            <a:extLst>
              <a:ext uri="{FF2B5EF4-FFF2-40B4-BE49-F238E27FC236}">
                <a16:creationId xmlns:a16="http://schemas.microsoft.com/office/drawing/2014/main" id="{4F329CD7-8ED4-4105-BCB1-2D6A5ACFE639}"/>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B75634E3-F450-45BD-913F-DCC947F1A8DA}"/>
              </a:ext>
            </a:extLst>
          </p:cNvPr>
          <p:cNvSpPr>
            <a:spLocks noGrp="1"/>
          </p:cNvSpPr>
          <p:nvPr>
            <p:ph type="sldNum" sz="quarter" idx="12"/>
          </p:nvPr>
        </p:nvSpPr>
        <p:spPr/>
        <p:txBody>
          <a:bodyPr/>
          <a:lstStyle/>
          <a:p>
            <a:fld id="{C9D0581A-FA22-40B4-B57F-044D57B7A55B}" type="slidenum">
              <a:rPr lang="it-IT" smtClean="0"/>
              <a:t>‹N›</a:t>
            </a:fld>
            <a:endParaRPr lang="it-IT"/>
          </a:p>
        </p:txBody>
      </p:sp>
    </p:spTree>
    <p:extLst>
      <p:ext uri="{BB962C8B-B14F-4D97-AF65-F5344CB8AC3E}">
        <p14:creationId xmlns:p14="http://schemas.microsoft.com/office/powerpoint/2010/main" val="24400388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0562764C-1D51-4CAB-9D5E-8F977897A578}"/>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EBDCF1CF-8B4B-4DFA-BB95-A0069E63535E}"/>
              </a:ext>
            </a:extLst>
          </p:cNvPr>
          <p:cNvSpPr>
            <a:spLocks noGrp="1"/>
          </p:cNvSpPr>
          <p:nvPr>
            <p:ph type="body" orient="vert" idx="1"/>
          </p:nvPr>
        </p:nvSpPr>
        <p:spPr>
          <a:xfrm>
            <a:off x="838200" y="365125"/>
            <a:ext cx="7734300" cy="5811838"/>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E559DF12-0755-4858-9903-68927F9CCB8B}"/>
              </a:ext>
            </a:extLst>
          </p:cNvPr>
          <p:cNvSpPr>
            <a:spLocks noGrp="1"/>
          </p:cNvSpPr>
          <p:nvPr>
            <p:ph type="dt" sz="half" idx="10"/>
          </p:nvPr>
        </p:nvSpPr>
        <p:spPr/>
        <p:txBody>
          <a:bodyPr/>
          <a:lstStyle/>
          <a:p>
            <a:fld id="{99D38CC5-A108-4A98-A18C-2C5C64E3FB2B}" type="datetimeFigureOut">
              <a:rPr lang="it-IT" smtClean="0"/>
              <a:t>31/12/2021</a:t>
            </a:fld>
            <a:endParaRPr lang="it-IT"/>
          </a:p>
        </p:txBody>
      </p:sp>
      <p:sp>
        <p:nvSpPr>
          <p:cNvPr id="5" name="Segnaposto piè di pagina 4">
            <a:extLst>
              <a:ext uri="{FF2B5EF4-FFF2-40B4-BE49-F238E27FC236}">
                <a16:creationId xmlns:a16="http://schemas.microsoft.com/office/drawing/2014/main" id="{312BCCE3-1B63-4AFA-A1F0-91C5A1065B29}"/>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B775D2D2-B8E0-4CA0-8926-BDDAC1679D12}"/>
              </a:ext>
            </a:extLst>
          </p:cNvPr>
          <p:cNvSpPr>
            <a:spLocks noGrp="1"/>
          </p:cNvSpPr>
          <p:nvPr>
            <p:ph type="sldNum" sz="quarter" idx="12"/>
          </p:nvPr>
        </p:nvSpPr>
        <p:spPr/>
        <p:txBody>
          <a:bodyPr/>
          <a:lstStyle/>
          <a:p>
            <a:fld id="{C9D0581A-FA22-40B4-B57F-044D57B7A55B}" type="slidenum">
              <a:rPr lang="it-IT" smtClean="0"/>
              <a:t>‹N›</a:t>
            </a:fld>
            <a:endParaRPr lang="it-IT"/>
          </a:p>
        </p:txBody>
      </p:sp>
    </p:spTree>
    <p:extLst>
      <p:ext uri="{BB962C8B-B14F-4D97-AF65-F5344CB8AC3E}">
        <p14:creationId xmlns:p14="http://schemas.microsoft.com/office/powerpoint/2010/main" val="24825907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555B113-6B1A-4A41-ACAE-F2CFF8E1CCBD}"/>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4B780512-2758-43D4-A932-BAFBA7FE6430}"/>
              </a:ext>
            </a:extLst>
          </p:cNvPr>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32394BFA-C4B4-4B5E-8990-6C98491A499D}"/>
              </a:ext>
            </a:extLst>
          </p:cNvPr>
          <p:cNvSpPr>
            <a:spLocks noGrp="1"/>
          </p:cNvSpPr>
          <p:nvPr>
            <p:ph type="dt" sz="half" idx="10"/>
          </p:nvPr>
        </p:nvSpPr>
        <p:spPr/>
        <p:txBody>
          <a:bodyPr/>
          <a:lstStyle/>
          <a:p>
            <a:fld id="{99D38CC5-A108-4A98-A18C-2C5C64E3FB2B}" type="datetimeFigureOut">
              <a:rPr lang="it-IT" smtClean="0"/>
              <a:t>31/12/2021</a:t>
            </a:fld>
            <a:endParaRPr lang="it-IT"/>
          </a:p>
        </p:txBody>
      </p:sp>
      <p:sp>
        <p:nvSpPr>
          <p:cNvPr id="5" name="Segnaposto piè di pagina 4">
            <a:extLst>
              <a:ext uri="{FF2B5EF4-FFF2-40B4-BE49-F238E27FC236}">
                <a16:creationId xmlns:a16="http://schemas.microsoft.com/office/drawing/2014/main" id="{4E084086-3378-4A65-9D94-C8661993FAC7}"/>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7055DFB3-7B3E-458C-9A28-40F33DE07B6C}"/>
              </a:ext>
            </a:extLst>
          </p:cNvPr>
          <p:cNvSpPr>
            <a:spLocks noGrp="1"/>
          </p:cNvSpPr>
          <p:nvPr>
            <p:ph type="sldNum" sz="quarter" idx="12"/>
          </p:nvPr>
        </p:nvSpPr>
        <p:spPr/>
        <p:txBody>
          <a:bodyPr/>
          <a:lstStyle/>
          <a:p>
            <a:fld id="{C9D0581A-FA22-40B4-B57F-044D57B7A55B}" type="slidenum">
              <a:rPr lang="it-IT" smtClean="0"/>
              <a:t>‹N›</a:t>
            </a:fld>
            <a:endParaRPr lang="it-IT"/>
          </a:p>
        </p:txBody>
      </p:sp>
    </p:spTree>
    <p:extLst>
      <p:ext uri="{BB962C8B-B14F-4D97-AF65-F5344CB8AC3E}">
        <p14:creationId xmlns:p14="http://schemas.microsoft.com/office/powerpoint/2010/main" val="40298689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FCE1330-1810-436F-9861-B65ACEA3ABD8}"/>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D26EA950-B70D-42AD-9E82-FB7D5D0A590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Modifica gli stili del testo dello schema</a:t>
            </a:r>
          </a:p>
        </p:txBody>
      </p:sp>
      <p:sp>
        <p:nvSpPr>
          <p:cNvPr id="4" name="Segnaposto data 3">
            <a:extLst>
              <a:ext uri="{FF2B5EF4-FFF2-40B4-BE49-F238E27FC236}">
                <a16:creationId xmlns:a16="http://schemas.microsoft.com/office/drawing/2014/main" id="{24F494E8-E0F1-493D-AFFC-383265B7E0A9}"/>
              </a:ext>
            </a:extLst>
          </p:cNvPr>
          <p:cNvSpPr>
            <a:spLocks noGrp="1"/>
          </p:cNvSpPr>
          <p:nvPr>
            <p:ph type="dt" sz="half" idx="10"/>
          </p:nvPr>
        </p:nvSpPr>
        <p:spPr/>
        <p:txBody>
          <a:bodyPr/>
          <a:lstStyle/>
          <a:p>
            <a:fld id="{99D38CC5-A108-4A98-A18C-2C5C64E3FB2B}" type="datetimeFigureOut">
              <a:rPr lang="it-IT" smtClean="0"/>
              <a:t>31/12/2021</a:t>
            </a:fld>
            <a:endParaRPr lang="it-IT"/>
          </a:p>
        </p:txBody>
      </p:sp>
      <p:sp>
        <p:nvSpPr>
          <p:cNvPr id="5" name="Segnaposto piè di pagina 4">
            <a:extLst>
              <a:ext uri="{FF2B5EF4-FFF2-40B4-BE49-F238E27FC236}">
                <a16:creationId xmlns:a16="http://schemas.microsoft.com/office/drawing/2014/main" id="{14ACF853-EA55-4667-88B2-EA87F512C06A}"/>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6A68F313-1323-4639-B62B-203BB126DBF0}"/>
              </a:ext>
            </a:extLst>
          </p:cNvPr>
          <p:cNvSpPr>
            <a:spLocks noGrp="1"/>
          </p:cNvSpPr>
          <p:nvPr>
            <p:ph type="sldNum" sz="quarter" idx="12"/>
          </p:nvPr>
        </p:nvSpPr>
        <p:spPr/>
        <p:txBody>
          <a:bodyPr/>
          <a:lstStyle/>
          <a:p>
            <a:fld id="{C9D0581A-FA22-40B4-B57F-044D57B7A55B}" type="slidenum">
              <a:rPr lang="it-IT" smtClean="0"/>
              <a:t>‹N›</a:t>
            </a:fld>
            <a:endParaRPr lang="it-IT"/>
          </a:p>
        </p:txBody>
      </p:sp>
    </p:spTree>
    <p:extLst>
      <p:ext uri="{BB962C8B-B14F-4D97-AF65-F5344CB8AC3E}">
        <p14:creationId xmlns:p14="http://schemas.microsoft.com/office/powerpoint/2010/main" val="13620195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187D1BA-DE17-4832-BB34-E520A81FF488}"/>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ABE6C3E1-939F-445A-93C9-E3E71ED4C933}"/>
              </a:ext>
            </a:extLst>
          </p:cNvPr>
          <p:cNvSpPr>
            <a:spLocks noGrp="1"/>
          </p:cNvSpPr>
          <p:nvPr>
            <p:ph sz="half" idx="1"/>
          </p:nvPr>
        </p:nvSpPr>
        <p:spPr>
          <a:xfrm>
            <a:off x="838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E8B3A92D-D23B-4309-8718-CA556E0FECF1}"/>
              </a:ext>
            </a:extLst>
          </p:cNvPr>
          <p:cNvSpPr>
            <a:spLocks noGrp="1"/>
          </p:cNvSpPr>
          <p:nvPr>
            <p:ph sz="half" idx="2"/>
          </p:nvPr>
        </p:nvSpPr>
        <p:spPr>
          <a:xfrm>
            <a:off x="6172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25880ACB-C00A-4BA6-B4AE-C3FD124C3E4B}"/>
              </a:ext>
            </a:extLst>
          </p:cNvPr>
          <p:cNvSpPr>
            <a:spLocks noGrp="1"/>
          </p:cNvSpPr>
          <p:nvPr>
            <p:ph type="dt" sz="half" idx="10"/>
          </p:nvPr>
        </p:nvSpPr>
        <p:spPr/>
        <p:txBody>
          <a:bodyPr/>
          <a:lstStyle/>
          <a:p>
            <a:fld id="{99D38CC5-A108-4A98-A18C-2C5C64E3FB2B}" type="datetimeFigureOut">
              <a:rPr lang="it-IT" smtClean="0"/>
              <a:t>31/12/2021</a:t>
            </a:fld>
            <a:endParaRPr lang="it-IT"/>
          </a:p>
        </p:txBody>
      </p:sp>
      <p:sp>
        <p:nvSpPr>
          <p:cNvPr id="6" name="Segnaposto piè di pagina 5">
            <a:extLst>
              <a:ext uri="{FF2B5EF4-FFF2-40B4-BE49-F238E27FC236}">
                <a16:creationId xmlns:a16="http://schemas.microsoft.com/office/drawing/2014/main" id="{DC064BFA-3764-4F0A-9B19-806C0BE33BAB}"/>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B509F2BE-27B3-4A07-8FC6-3F4E9166426C}"/>
              </a:ext>
            </a:extLst>
          </p:cNvPr>
          <p:cNvSpPr>
            <a:spLocks noGrp="1"/>
          </p:cNvSpPr>
          <p:nvPr>
            <p:ph type="sldNum" sz="quarter" idx="12"/>
          </p:nvPr>
        </p:nvSpPr>
        <p:spPr/>
        <p:txBody>
          <a:bodyPr/>
          <a:lstStyle/>
          <a:p>
            <a:fld id="{C9D0581A-FA22-40B4-B57F-044D57B7A55B}" type="slidenum">
              <a:rPr lang="it-IT" smtClean="0"/>
              <a:t>‹N›</a:t>
            </a:fld>
            <a:endParaRPr lang="it-IT"/>
          </a:p>
        </p:txBody>
      </p:sp>
    </p:spTree>
    <p:extLst>
      <p:ext uri="{BB962C8B-B14F-4D97-AF65-F5344CB8AC3E}">
        <p14:creationId xmlns:p14="http://schemas.microsoft.com/office/powerpoint/2010/main" val="36777812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AA76E4A-D83E-422F-8823-9547C0358AFF}"/>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6A853C92-01B6-47A2-AD7D-1764E575A09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Segnaposto contenuto 3">
            <a:extLst>
              <a:ext uri="{FF2B5EF4-FFF2-40B4-BE49-F238E27FC236}">
                <a16:creationId xmlns:a16="http://schemas.microsoft.com/office/drawing/2014/main" id="{F4132121-AC79-40CD-BAA7-3877289188C6}"/>
              </a:ext>
            </a:extLst>
          </p:cNvPr>
          <p:cNvSpPr>
            <a:spLocks noGrp="1"/>
          </p:cNvSpPr>
          <p:nvPr>
            <p:ph sz="half" idx="2"/>
          </p:nvPr>
        </p:nvSpPr>
        <p:spPr>
          <a:xfrm>
            <a:off x="839788" y="2505075"/>
            <a:ext cx="5157787"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4A517B20-E276-4FC9-B113-B880DDBF07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Segnaposto contenuto 5">
            <a:extLst>
              <a:ext uri="{FF2B5EF4-FFF2-40B4-BE49-F238E27FC236}">
                <a16:creationId xmlns:a16="http://schemas.microsoft.com/office/drawing/2014/main" id="{FDEF6065-CDB6-47B6-92FD-B7BB522D54D2}"/>
              </a:ext>
            </a:extLst>
          </p:cNvPr>
          <p:cNvSpPr>
            <a:spLocks noGrp="1"/>
          </p:cNvSpPr>
          <p:nvPr>
            <p:ph sz="quarter" idx="4"/>
          </p:nvPr>
        </p:nvSpPr>
        <p:spPr>
          <a:xfrm>
            <a:off x="6172200" y="2505075"/>
            <a:ext cx="5183188"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994FADC9-B90C-4B14-8E0D-CBDCC2B3669B}"/>
              </a:ext>
            </a:extLst>
          </p:cNvPr>
          <p:cNvSpPr>
            <a:spLocks noGrp="1"/>
          </p:cNvSpPr>
          <p:nvPr>
            <p:ph type="dt" sz="half" idx="10"/>
          </p:nvPr>
        </p:nvSpPr>
        <p:spPr/>
        <p:txBody>
          <a:bodyPr/>
          <a:lstStyle/>
          <a:p>
            <a:fld id="{99D38CC5-A108-4A98-A18C-2C5C64E3FB2B}" type="datetimeFigureOut">
              <a:rPr lang="it-IT" smtClean="0"/>
              <a:t>31/12/2021</a:t>
            </a:fld>
            <a:endParaRPr lang="it-IT"/>
          </a:p>
        </p:txBody>
      </p:sp>
      <p:sp>
        <p:nvSpPr>
          <p:cNvPr id="8" name="Segnaposto piè di pagina 7">
            <a:extLst>
              <a:ext uri="{FF2B5EF4-FFF2-40B4-BE49-F238E27FC236}">
                <a16:creationId xmlns:a16="http://schemas.microsoft.com/office/drawing/2014/main" id="{9EEF3A75-95B3-4ED9-A44A-2ACD274B6B98}"/>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B130A6CE-3BEB-4F78-B179-C1BE3E09CCE1}"/>
              </a:ext>
            </a:extLst>
          </p:cNvPr>
          <p:cNvSpPr>
            <a:spLocks noGrp="1"/>
          </p:cNvSpPr>
          <p:nvPr>
            <p:ph type="sldNum" sz="quarter" idx="12"/>
          </p:nvPr>
        </p:nvSpPr>
        <p:spPr/>
        <p:txBody>
          <a:bodyPr/>
          <a:lstStyle/>
          <a:p>
            <a:fld id="{C9D0581A-FA22-40B4-B57F-044D57B7A55B}" type="slidenum">
              <a:rPr lang="it-IT" smtClean="0"/>
              <a:t>‹N›</a:t>
            </a:fld>
            <a:endParaRPr lang="it-IT"/>
          </a:p>
        </p:txBody>
      </p:sp>
    </p:spTree>
    <p:extLst>
      <p:ext uri="{BB962C8B-B14F-4D97-AF65-F5344CB8AC3E}">
        <p14:creationId xmlns:p14="http://schemas.microsoft.com/office/powerpoint/2010/main" val="5457401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5869719-A100-4507-964B-7FC531850E35}"/>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65917715-B48D-476A-B316-80D801F19982}"/>
              </a:ext>
            </a:extLst>
          </p:cNvPr>
          <p:cNvSpPr>
            <a:spLocks noGrp="1"/>
          </p:cNvSpPr>
          <p:nvPr>
            <p:ph type="dt" sz="half" idx="10"/>
          </p:nvPr>
        </p:nvSpPr>
        <p:spPr/>
        <p:txBody>
          <a:bodyPr/>
          <a:lstStyle/>
          <a:p>
            <a:fld id="{99D38CC5-A108-4A98-A18C-2C5C64E3FB2B}" type="datetimeFigureOut">
              <a:rPr lang="it-IT" smtClean="0"/>
              <a:t>31/12/2021</a:t>
            </a:fld>
            <a:endParaRPr lang="it-IT"/>
          </a:p>
        </p:txBody>
      </p:sp>
      <p:sp>
        <p:nvSpPr>
          <p:cNvPr id="4" name="Segnaposto piè di pagina 3">
            <a:extLst>
              <a:ext uri="{FF2B5EF4-FFF2-40B4-BE49-F238E27FC236}">
                <a16:creationId xmlns:a16="http://schemas.microsoft.com/office/drawing/2014/main" id="{C3778FA2-FF92-4C9F-8821-F6BA75D6279F}"/>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214284B3-5A88-48F3-A982-7DA5265BD1C4}"/>
              </a:ext>
            </a:extLst>
          </p:cNvPr>
          <p:cNvSpPr>
            <a:spLocks noGrp="1"/>
          </p:cNvSpPr>
          <p:nvPr>
            <p:ph type="sldNum" sz="quarter" idx="12"/>
          </p:nvPr>
        </p:nvSpPr>
        <p:spPr/>
        <p:txBody>
          <a:bodyPr/>
          <a:lstStyle/>
          <a:p>
            <a:fld id="{C9D0581A-FA22-40B4-B57F-044D57B7A55B}" type="slidenum">
              <a:rPr lang="it-IT" smtClean="0"/>
              <a:t>‹N›</a:t>
            </a:fld>
            <a:endParaRPr lang="it-IT"/>
          </a:p>
        </p:txBody>
      </p:sp>
    </p:spTree>
    <p:extLst>
      <p:ext uri="{BB962C8B-B14F-4D97-AF65-F5344CB8AC3E}">
        <p14:creationId xmlns:p14="http://schemas.microsoft.com/office/powerpoint/2010/main" val="19209959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D5243613-00B9-4C03-9893-C5D41EF3EC7A}"/>
              </a:ext>
            </a:extLst>
          </p:cNvPr>
          <p:cNvSpPr>
            <a:spLocks noGrp="1"/>
          </p:cNvSpPr>
          <p:nvPr>
            <p:ph type="dt" sz="half" idx="10"/>
          </p:nvPr>
        </p:nvSpPr>
        <p:spPr/>
        <p:txBody>
          <a:bodyPr/>
          <a:lstStyle/>
          <a:p>
            <a:fld id="{99D38CC5-A108-4A98-A18C-2C5C64E3FB2B}" type="datetimeFigureOut">
              <a:rPr lang="it-IT" smtClean="0"/>
              <a:t>31/12/2021</a:t>
            </a:fld>
            <a:endParaRPr lang="it-IT"/>
          </a:p>
        </p:txBody>
      </p:sp>
      <p:sp>
        <p:nvSpPr>
          <p:cNvPr id="3" name="Segnaposto piè di pagina 2">
            <a:extLst>
              <a:ext uri="{FF2B5EF4-FFF2-40B4-BE49-F238E27FC236}">
                <a16:creationId xmlns:a16="http://schemas.microsoft.com/office/drawing/2014/main" id="{1B7A8974-CCB5-49F4-9ABC-D227E33285ED}"/>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7D3BA4EC-AF42-4F83-B418-738583F4BE1A}"/>
              </a:ext>
            </a:extLst>
          </p:cNvPr>
          <p:cNvSpPr>
            <a:spLocks noGrp="1"/>
          </p:cNvSpPr>
          <p:nvPr>
            <p:ph type="sldNum" sz="quarter" idx="12"/>
          </p:nvPr>
        </p:nvSpPr>
        <p:spPr/>
        <p:txBody>
          <a:bodyPr/>
          <a:lstStyle/>
          <a:p>
            <a:fld id="{C9D0581A-FA22-40B4-B57F-044D57B7A55B}" type="slidenum">
              <a:rPr lang="it-IT" smtClean="0"/>
              <a:t>‹N›</a:t>
            </a:fld>
            <a:endParaRPr lang="it-IT"/>
          </a:p>
        </p:txBody>
      </p:sp>
    </p:spTree>
    <p:extLst>
      <p:ext uri="{BB962C8B-B14F-4D97-AF65-F5344CB8AC3E}">
        <p14:creationId xmlns:p14="http://schemas.microsoft.com/office/powerpoint/2010/main" val="42555010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232BF3C-9922-433E-94A2-10F254764004}"/>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F16CC351-CE59-4659-BEF9-691BDA2EABC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1DAD6D8C-1D25-4E28-93C3-B937420272C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a:extLst>
              <a:ext uri="{FF2B5EF4-FFF2-40B4-BE49-F238E27FC236}">
                <a16:creationId xmlns:a16="http://schemas.microsoft.com/office/drawing/2014/main" id="{BC7D757F-0D63-4DBC-91A8-DB59EC6C25C2}"/>
              </a:ext>
            </a:extLst>
          </p:cNvPr>
          <p:cNvSpPr>
            <a:spLocks noGrp="1"/>
          </p:cNvSpPr>
          <p:nvPr>
            <p:ph type="dt" sz="half" idx="10"/>
          </p:nvPr>
        </p:nvSpPr>
        <p:spPr/>
        <p:txBody>
          <a:bodyPr/>
          <a:lstStyle/>
          <a:p>
            <a:fld id="{99D38CC5-A108-4A98-A18C-2C5C64E3FB2B}" type="datetimeFigureOut">
              <a:rPr lang="it-IT" smtClean="0"/>
              <a:t>31/12/2021</a:t>
            </a:fld>
            <a:endParaRPr lang="it-IT"/>
          </a:p>
        </p:txBody>
      </p:sp>
      <p:sp>
        <p:nvSpPr>
          <p:cNvPr id="6" name="Segnaposto piè di pagina 5">
            <a:extLst>
              <a:ext uri="{FF2B5EF4-FFF2-40B4-BE49-F238E27FC236}">
                <a16:creationId xmlns:a16="http://schemas.microsoft.com/office/drawing/2014/main" id="{768DDB5C-77CF-4AC5-B425-E0397D6315F7}"/>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E8FF1D61-9285-41A4-8446-6C64E5441CA1}"/>
              </a:ext>
            </a:extLst>
          </p:cNvPr>
          <p:cNvSpPr>
            <a:spLocks noGrp="1"/>
          </p:cNvSpPr>
          <p:nvPr>
            <p:ph type="sldNum" sz="quarter" idx="12"/>
          </p:nvPr>
        </p:nvSpPr>
        <p:spPr/>
        <p:txBody>
          <a:bodyPr/>
          <a:lstStyle/>
          <a:p>
            <a:fld id="{C9D0581A-FA22-40B4-B57F-044D57B7A55B}" type="slidenum">
              <a:rPr lang="it-IT" smtClean="0"/>
              <a:t>‹N›</a:t>
            </a:fld>
            <a:endParaRPr lang="it-IT"/>
          </a:p>
        </p:txBody>
      </p:sp>
    </p:spTree>
    <p:extLst>
      <p:ext uri="{BB962C8B-B14F-4D97-AF65-F5344CB8AC3E}">
        <p14:creationId xmlns:p14="http://schemas.microsoft.com/office/powerpoint/2010/main" val="18465119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7D9B9D0-4FAC-44BA-83A0-99927397B8C5}"/>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04B5195B-B64C-431A-B835-4726FE680CF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8DD8242F-CE6B-43F4-8C1E-9BAC5B3D92B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a:extLst>
              <a:ext uri="{FF2B5EF4-FFF2-40B4-BE49-F238E27FC236}">
                <a16:creationId xmlns:a16="http://schemas.microsoft.com/office/drawing/2014/main" id="{470D6315-D481-46A9-8824-29B5E770BEB9}"/>
              </a:ext>
            </a:extLst>
          </p:cNvPr>
          <p:cNvSpPr>
            <a:spLocks noGrp="1"/>
          </p:cNvSpPr>
          <p:nvPr>
            <p:ph type="dt" sz="half" idx="10"/>
          </p:nvPr>
        </p:nvSpPr>
        <p:spPr/>
        <p:txBody>
          <a:bodyPr/>
          <a:lstStyle/>
          <a:p>
            <a:fld id="{99D38CC5-A108-4A98-A18C-2C5C64E3FB2B}" type="datetimeFigureOut">
              <a:rPr lang="it-IT" smtClean="0"/>
              <a:t>31/12/2021</a:t>
            </a:fld>
            <a:endParaRPr lang="it-IT"/>
          </a:p>
        </p:txBody>
      </p:sp>
      <p:sp>
        <p:nvSpPr>
          <p:cNvPr id="6" name="Segnaposto piè di pagina 5">
            <a:extLst>
              <a:ext uri="{FF2B5EF4-FFF2-40B4-BE49-F238E27FC236}">
                <a16:creationId xmlns:a16="http://schemas.microsoft.com/office/drawing/2014/main" id="{82A22488-4092-489E-BDF3-9560E4DDA099}"/>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37B114A7-1091-4B11-8614-7D2436E09C9C}"/>
              </a:ext>
            </a:extLst>
          </p:cNvPr>
          <p:cNvSpPr>
            <a:spLocks noGrp="1"/>
          </p:cNvSpPr>
          <p:nvPr>
            <p:ph type="sldNum" sz="quarter" idx="12"/>
          </p:nvPr>
        </p:nvSpPr>
        <p:spPr/>
        <p:txBody>
          <a:bodyPr/>
          <a:lstStyle/>
          <a:p>
            <a:fld id="{C9D0581A-FA22-40B4-B57F-044D57B7A55B}" type="slidenum">
              <a:rPr lang="it-IT" smtClean="0"/>
              <a:t>‹N›</a:t>
            </a:fld>
            <a:endParaRPr lang="it-IT"/>
          </a:p>
        </p:txBody>
      </p:sp>
    </p:spTree>
    <p:extLst>
      <p:ext uri="{BB962C8B-B14F-4D97-AF65-F5344CB8AC3E}">
        <p14:creationId xmlns:p14="http://schemas.microsoft.com/office/powerpoint/2010/main" val="14616508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CD0480D0-A732-41BE-A51D-5669A8CFC6D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2FC97F79-2031-44AA-8EBA-28067525D61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B22007BD-E08C-41D0-950C-65AA386A572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D38CC5-A108-4A98-A18C-2C5C64E3FB2B}" type="datetimeFigureOut">
              <a:rPr lang="it-IT" smtClean="0"/>
              <a:t>31/12/2021</a:t>
            </a:fld>
            <a:endParaRPr lang="it-IT"/>
          </a:p>
        </p:txBody>
      </p:sp>
      <p:sp>
        <p:nvSpPr>
          <p:cNvPr id="5" name="Segnaposto piè di pagina 4">
            <a:extLst>
              <a:ext uri="{FF2B5EF4-FFF2-40B4-BE49-F238E27FC236}">
                <a16:creationId xmlns:a16="http://schemas.microsoft.com/office/drawing/2014/main" id="{C52FF2EE-8766-4337-9813-B2A13EAD81E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4EABACFD-58D8-4798-8A47-83EC4921E34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D0581A-FA22-40B4-B57F-044D57B7A55B}" type="slidenum">
              <a:rPr lang="it-IT" smtClean="0"/>
              <a:t>‹N›</a:t>
            </a:fld>
            <a:endParaRPr lang="it-IT"/>
          </a:p>
        </p:txBody>
      </p:sp>
    </p:spTree>
    <p:extLst>
      <p:ext uri="{BB962C8B-B14F-4D97-AF65-F5344CB8AC3E}">
        <p14:creationId xmlns:p14="http://schemas.microsoft.com/office/powerpoint/2010/main" val="25524818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hyperlink" Target="mailto:responsabileprotezionedati@unipi.it"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bosettiegatti.eu/info/norme/statali/1990_0241.htm#24" TargetMode="External"/><Relationship Id="rId2" Type="http://schemas.openxmlformats.org/officeDocument/2006/relationships/hyperlink" Target="https://www.bosettiegatti.eu/info/norme/statali/2003_0196.htm#04"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bosettiegatti.eu/info/norme/statali/2016_0097.htm"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bosettiegatti.eu/info/norme/statali/2003_0196.htm#04" TargetMode="External"/><Relationship Id="rId2" Type="http://schemas.openxmlformats.org/officeDocument/2006/relationships/hyperlink" Target="https://www.bosettiegatti.eu/info/norme/statali/2016_0097.htm#07"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E0033D0-191E-485B-BE47-34B2BE4A378C}"/>
              </a:ext>
            </a:extLst>
          </p:cNvPr>
          <p:cNvSpPr>
            <a:spLocks noGrp="1"/>
          </p:cNvSpPr>
          <p:nvPr>
            <p:ph type="ctrTitle"/>
          </p:nvPr>
        </p:nvSpPr>
        <p:spPr/>
        <p:txBody>
          <a:bodyPr/>
          <a:lstStyle/>
          <a:p>
            <a:r>
              <a:rPr lang="it-IT" dirty="0"/>
              <a:t>La protezione dei dati</a:t>
            </a:r>
          </a:p>
        </p:txBody>
      </p:sp>
      <p:sp>
        <p:nvSpPr>
          <p:cNvPr id="3" name="Sottotitolo 2">
            <a:extLst>
              <a:ext uri="{FF2B5EF4-FFF2-40B4-BE49-F238E27FC236}">
                <a16:creationId xmlns:a16="http://schemas.microsoft.com/office/drawing/2014/main" id="{2DA4075D-560E-48BB-B100-8FEC08E51272}"/>
              </a:ext>
            </a:extLst>
          </p:cNvPr>
          <p:cNvSpPr>
            <a:spLocks noGrp="1"/>
          </p:cNvSpPr>
          <p:nvPr>
            <p:ph type="subTitle" idx="1"/>
          </p:nvPr>
        </p:nvSpPr>
        <p:spPr>
          <a:xfrm>
            <a:off x="1524000" y="3602037"/>
            <a:ext cx="9144000" cy="2312201"/>
          </a:xfrm>
        </p:spPr>
        <p:txBody>
          <a:bodyPr>
            <a:normAutofit/>
          </a:bodyPr>
          <a:lstStyle/>
          <a:p>
            <a:r>
              <a:rPr lang="it-IT" dirty="0"/>
              <a:t>Dott.ssa Linda Ruggiero</a:t>
            </a:r>
          </a:p>
          <a:p>
            <a:r>
              <a:rPr lang="it-IT" dirty="0"/>
              <a:t>Avvocatura </a:t>
            </a:r>
            <a:r>
              <a:rPr lang="it-IT"/>
              <a:t>di Ateneo</a:t>
            </a:r>
            <a:endParaRPr lang="it-IT" dirty="0"/>
          </a:p>
          <a:p>
            <a:r>
              <a:rPr lang="it-IT" dirty="0"/>
              <a:t>Università di Pisa</a:t>
            </a:r>
          </a:p>
          <a:p>
            <a:r>
              <a:rPr lang="it-IT" dirty="0">
                <a:hlinkClick r:id="rId2"/>
              </a:rPr>
              <a:t>responsabileprotezionedati@unipi.it</a:t>
            </a:r>
            <a:endParaRPr lang="it-IT" dirty="0"/>
          </a:p>
          <a:p>
            <a:r>
              <a:rPr lang="it-IT" dirty="0"/>
              <a:t>Unipi Start Protezione Dati</a:t>
            </a:r>
          </a:p>
          <a:p>
            <a:endParaRPr lang="it-IT" dirty="0"/>
          </a:p>
          <a:p>
            <a:endParaRPr lang="it-IT" dirty="0"/>
          </a:p>
        </p:txBody>
      </p:sp>
      <p:pic>
        <p:nvPicPr>
          <p:cNvPr id="4" name="Immagine 3">
            <a:extLst>
              <a:ext uri="{FF2B5EF4-FFF2-40B4-BE49-F238E27FC236}">
                <a16:creationId xmlns:a16="http://schemas.microsoft.com/office/drawing/2014/main" id="{628B3C11-9081-4774-9BBE-74A9042F9E5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55840" y="673100"/>
            <a:ext cx="2880320" cy="1409818"/>
          </a:xfrm>
          <a:prstGeom prst="rect">
            <a:avLst/>
          </a:prstGeom>
        </p:spPr>
      </p:pic>
    </p:spTree>
    <p:extLst>
      <p:ext uri="{BB962C8B-B14F-4D97-AF65-F5344CB8AC3E}">
        <p14:creationId xmlns:p14="http://schemas.microsoft.com/office/powerpoint/2010/main" val="1893257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C58B57F-7A1F-4CE1-9F51-C45261B6A4DB}"/>
              </a:ext>
            </a:extLst>
          </p:cNvPr>
          <p:cNvSpPr>
            <a:spLocks noGrp="1"/>
          </p:cNvSpPr>
          <p:nvPr>
            <p:ph type="title"/>
          </p:nvPr>
        </p:nvSpPr>
        <p:spPr/>
        <p:txBody>
          <a:bodyPr>
            <a:noAutofit/>
          </a:bodyPr>
          <a:lstStyle/>
          <a:p>
            <a:r>
              <a:rPr lang="it-IT" sz="3200" b="1" dirty="0"/>
              <a:t>Normativa sugli obblighi di pubblicità, trasparenza e diffusione di informazioni da parte delle PA - D. Lgs. N. 33/2013</a:t>
            </a:r>
            <a:endParaRPr lang="it-IT" sz="3200" dirty="0"/>
          </a:p>
        </p:txBody>
      </p:sp>
      <p:sp>
        <p:nvSpPr>
          <p:cNvPr id="3" name="Segnaposto contenuto 2">
            <a:extLst>
              <a:ext uri="{FF2B5EF4-FFF2-40B4-BE49-F238E27FC236}">
                <a16:creationId xmlns:a16="http://schemas.microsoft.com/office/drawing/2014/main" id="{05ADA34E-2420-4063-93E2-33B436841AE6}"/>
              </a:ext>
            </a:extLst>
          </p:cNvPr>
          <p:cNvSpPr>
            <a:spLocks noGrp="1"/>
          </p:cNvSpPr>
          <p:nvPr>
            <p:ph idx="1"/>
          </p:nvPr>
        </p:nvSpPr>
        <p:spPr/>
        <p:txBody>
          <a:bodyPr/>
          <a:lstStyle/>
          <a:p>
            <a:r>
              <a:rPr lang="it-IT" sz="1800" dirty="0">
                <a:solidFill>
                  <a:srgbClr val="000000"/>
                </a:solidFill>
                <a:effectLst/>
                <a:latin typeface="Calibri" panose="020F0502020204030204" pitchFamily="34" charset="0"/>
                <a:ea typeface="Times New Roman" panose="02020603050405020304" pitchFamily="18" charset="0"/>
              </a:rPr>
              <a:t>4. Nei casi in cui norme di legge o di regolamento prevedano la pubblicazione di atti o documenti, le pubbliche amministrazioni provvedono a rendere non intelligibili i dati personali non pertinenti o, se sensibili o giudiziari, non indispensabili rispetto alle specifiche finalità di trasparenza della pubblicazione.</a:t>
            </a:r>
            <a:endParaRPr lang="it-IT" sz="1800" dirty="0">
              <a:effectLst/>
              <a:latin typeface="Times New Roman" panose="02020603050405020304" pitchFamily="18" charset="0"/>
              <a:ea typeface="Times New Roman" panose="02020603050405020304" pitchFamily="18" charset="0"/>
            </a:endParaRPr>
          </a:p>
          <a:p>
            <a:r>
              <a:rPr lang="it-IT" sz="1800" dirty="0">
                <a:solidFill>
                  <a:srgbClr val="000000"/>
                </a:solidFill>
                <a:effectLst/>
                <a:latin typeface="Calibri" panose="020F0502020204030204" pitchFamily="34" charset="0"/>
                <a:ea typeface="Times New Roman" panose="02020603050405020304" pitchFamily="18" charset="0"/>
              </a:rPr>
              <a:t>5. Le notizie concernenti lo svolgimento delle prestazioni di chiunque sia addetto a una funzione pubblica e la relativa valutazione sono rese accessibili dall'amministrazione di appartenenza. Non sono invece ostensibili, se non nei casi previsti dalla legge, le notizie concernenti la natura delle infermità e degli impedimenti personali o familiari che causino l'astensione dal lavoro, nonché le componenti della valutazione o le notizie concernenti il rapporto di lavoro tra il predetto dipendente e l'amministrazione, idonee a rivelare taluna delle informazioni di cui all'</a:t>
            </a:r>
            <a:r>
              <a:rPr lang="it-IT" sz="1800" u="sng" dirty="0">
                <a:solidFill>
                  <a:srgbClr val="000000"/>
                </a:solidFill>
                <a:effectLst/>
                <a:latin typeface="Calibri" panose="020F0502020204030204" pitchFamily="34" charset="0"/>
                <a:ea typeface="Times New Roman" panose="02020603050405020304" pitchFamily="18" charset="0"/>
                <a:hlinkClick r:id="rId2"/>
              </a:rPr>
              <a:t>articolo 4, comma 1, lettera d), del decreto legislativo 30 giugno 2003, n. 196</a:t>
            </a:r>
            <a:r>
              <a:rPr lang="it-IT" sz="1800" dirty="0">
                <a:solidFill>
                  <a:srgbClr val="000000"/>
                </a:solidFill>
                <a:effectLst/>
                <a:latin typeface="Calibri" panose="020F0502020204030204" pitchFamily="34" charset="0"/>
                <a:ea typeface="Times New Roman" panose="02020603050405020304" pitchFamily="18" charset="0"/>
              </a:rPr>
              <a:t>.</a:t>
            </a:r>
            <a:endParaRPr lang="it-IT" sz="1800" dirty="0">
              <a:effectLst/>
              <a:latin typeface="Times New Roman" panose="02020603050405020304" pitchFamily="18" charset="0"/>
              <a:ea typeface="Times New Roman" panose="02020603050405020304" pitchFamily="18" charset="0"/>
            </a:endParaRPr>
          </a:p>
          <a:p>
            <a:r>
              <a:rPr lang="it-IT" sz="1800" dirty="0">
                <a:solidFill>
                  <a:srgbClr val="000000"/>
                </a:solidFill>
                <a:effectLst/>
                <a:latin typeface="Calibri" panose="020F0502020204030204" pitchFamily="34" charset="0"/>
                <a:ea typeface="Times New Roman" panose="02020603050405020304" pitchFamily="18" charset="0"/>
              </a:rPr>
              <a:t>6. Restano fermi i limiti all'accesso e alla diffusione delle informazioni di cui all'</a:t>
            </a:r>
            <a:r>
              <a:rPr lang="it-IT" sz="1800" u="sng" dirty="0">
                <a:solidFill>
                  <a:srgbClr val="000000"/>
                </a:solidFill>
                <a:effectLst/>
                <a:latin typeface="Calibri" panose="020F0502020204030204" pitchFamily="34" charset="0"/>
                <a:ea typeface="Times New Roman" panose="02020603050405020304" pitchFamily="18" charset="0"/>
                <a:hlinkClick r:id="rId3"/>
              </a:rPr>
              <a:t>articolo 24, commi 1 e 6, della legge 7 agosto 1990, n. 241</a:t>
            </a:r>
            <a:r>
              <a:rPr lang="it-IT" sz="1800" dirty="0">
                <a:solidFill>
                  <a:srgbClr val="000000"/>
                </a:solidFill>
                <a:effectLst/>
                <a:latin typeface="Calibri" panose="020F0502020204030204" pitchFamily="34" charset="0"/>
                <a:ea typeface="Times New Roman" panose="02020603050405020304" pitchFamily="18" charset="0"/>
              </a:rPr>
              <a:t>, e successive modifiche, di tutti i dati di cui all'articolo 9 del decreto legislativo 6 settembre 1989, n. 322, di quelli previsti dalla normativa europea in materia di tutela del segreto statistico e di quelli che siano espressamente qualificati come riservati dalla normativa nazionale ed europea in materia statistica, nonché quelli relativi alla diffusione dei dati idonei a rivelare lo stato di salute e la vita sessuale.</a:t>
            </a:r>
            <a:endParaRPr lang="it-IT"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5667682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63457C2-E78A-43B4-97E0-D86A2BE27C36}"/>
              </a:ext>
            </a:extLst>
          </p:cNvPr>
          <p:cNvSpPr>
            <a:spLocks noGrp="1"/>
          </p:cNvSpPr>
          <p:nvPr>
            <p:ph type="title"/>
          </p:nvPr>
        </p:nvSpPr>
        <p:spPr/>
        <p:txBody>
          <a:bodyPr>
            <a:normAutofit/>
          </a:bodyPr>
          <a:lstStyle/>
          <a:p>
            <a:r>
              <a:rPr lang="it-IT" sz="3200" b="1" dirty="0"/>
              <a:t>Normativa sugli obblighi di pubblicità, trasparenza e diffusione di informazioni da parte delle PA - D. Lgs. N. 33/2013</a:t>
            </a:r>
            <a:endParaRPr lang="it-IT" sz="3200" dirty="0"/>
          </a:p>
        </p:txBody>
      </p:sp>
      <p:sp>
        <p:nvSpPr>
          <p:cNvPr id="3" name="Segnaposto contenuto 2">
            <a:extLst>
              <a:ext uri="{FF2B5EF4-FFF2-40B4-BE49-F238E27FC236}">
                <a16:creationId xmlns:a16="http://schemas.microsoft.com/office/drawing/2014/main" id="{79580966-6F87-42B1-8439-CAC55917B86F}"/>
              </a:ext>
            </a:extLst>
          </p:cNvPr>
          <p:cNvSpPr>
            <a:spLocks noGrp="1"/>
          </p:cNvSpPr>
          <p:nvPr>
            <p:ph idx="1"/>
          </p:nvPr>
        </p:nvSpPr>
        <p:spPr/>
        <p:txBody>
          <a:bodyPr>
            <a:normAutofit fontScale="92500" lnSpcReduction="20000"/>
          </a:bodyPr>
          <a:lstStyle/>
          <a:p>
            <a:pPr marL="0" indent="0" algn="just">
              <a:buNone/>
            </a:pPr>
            <a:r>
              <a:rPr lang="it-IT" dirty="0"/>
              <a:t>Ai sensi dell’</a:t>
            </a:r>
            <a:r>
              <a:rPr lang="it-IT" b="1" dirty="0"/>
              <a:t>art. 8 </a:t>
            </a:r>
            <a:r>
              <a:rPr lang="it-IT" dirty="0"/>
              <a:t>del </a:t>
            </a:r>
            <a:r>
              <a:rPr lang="it-IT" dirty="0" err="1"/>
              <a:t>D.Lgs.</a:t>
            </a:r>
            <a:r>
              <a:rPr lang="it-IT" dirty="0"/>
              <a:t> 33/2013 i dati, le informazioni e i documenti oggetto di  pubblicazione obbligatoria sono pubblicati per  un </a:t>
            </a:r>
            <a:r>
              <a:rPr lang="it-IT" b="1" dirty="0"/>
              <a:t>periodo di 5 anni</a:t>
            </a:r>
            <a:r>
              <a:rPr lang="it-IT" dirty="0"/>
              <a:t>, decorrenti dal 1° gennaio dell'anno  successivo  a quello da cui decorre l'obbligo di pubblicazione, </a:t>
            </a:r>
            <a:r>
              <a:rPr lang="it-IT" b="1" dirty="0"/>
              <a:t>e comunque  fino  a che gli atti pubblicati producono i loro  effetti</a:t>
            </a:r>
            <a:r>
              <a:rPr lang="it-IT" dirty="0"/>
              <a:t>, fatti salvi i diversi termini previsti dalla normativa in  materia di trattamento dei dati personali e quanto previsto dagli artt. 14,  co.  2,  e 15, co. 4, del decreto. </a:t>
            </a:r>
          </a:p>
          <a:p>
            <a:pPr marL="0" indent="0" algn="just">
              <a:buNone/>
            </a:pPr>
            <a:r>
              <a:rPr lang="it-IT" dirty="0"/>
              <a:t>Decorsi detti termini, i relativi dati e documenti rimangono accessibili ai sensi dell'art. 5 (Accesso civico). </a:t>
            </a:r>
          </a:p>
          <a:p>
            <a:pPr marL="0" indent="0" algn="just">
              <a:buNone/>
            </a:pPr>
            <a:r>
              <a:rPr lang="it-IT" dirty="0"/>
              <a:t>L'ANAC, sulla base di  una valutazione del rischio corruttivo, delle esigenze di semplificazione e delle richieste  di  accesso,  determina,  anche  su  proposta  del Garante per la protezione dei dati personali, i casi in cui la durata della pubblicazione del dato e del documento può essere inferiore a 5 anni.</a:t>
            </a:r>
          </a:p>
          <a:p>
            <a:pPr marL="0" indent="0">
              <a:buNone/>
            </a:pPr>
            <a:endParaRPr lang="it-IT" dirty="0"/>
          </a:p>
        </p:txBody>
      </p:sp>
    </p:spTree>
    <p:extLst>
      <p:ext uri="{BB962C8B-B14F-4D97-AF65-F5344CB8AC3E}">
        <p14:creationId xmlns:p14="http://schemas.microsoft.com/office/powerpoint/2010/main" val="16713666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7407832-D54E-49C6-9F86-F3979E958488}"/>
              </a:ext>
            </a:extLst>
          </p:cNvPr>
          <p:cNvSpPr>
            <a:spLocks noGrp="1"/>
          </p:cNvSpPr>
          <p:nvPr>
            <p:ph type="title"/>
          </p:nvPr>
        </p:nvSpPr>
        <p:spPr/>
        <p:txBody>
          <a:bodyPr>
            <a:normAutofit/>
          </a:bodyPr>
          <a:lstStyle/>
          <a:p>
            <a:r>
              <a:rPr lang="it-IT" sz="3200" b="1" dirty="0"/>
              <a:t>Normativa sugli obblighi di pubblicità, trasparenza e diffusione di informazioni da parte delle PA - D. Lgs. N. 33/2013</a:t>
            </a:r>
          </a:p>
        </p:txBody>
      </p:sp>
      <p:sp>
        <p:nvSpPr>
          <p:cNvPr id="3" name="Segnaposto contenuto 2">
            <a:extLst>
              <a:ext uri="{FF2B5EF4-FFF2-40B4-BE49-F238E27FC236}">
                <a16:creationId xmlns:a16="http://schemas.microsoft.com/office/drawing/2014/main" id="{6C5E6992-85A6-47C6-B736-23E3007A8D0D}"/>
              </a:ext>
            </a:extLst>
          </p:cNvPr>
          <p:cNvSpPr>
            <a:spLocks noGrp="1"/>
          </p:cNvSpPr>
          <p:nvPr>
            <p:ph idx="1"/>
          </p:nvPr>
        </p:nvSpPr>
        <p:spPr/>
        <p:txBody>
          <a:bodyPr>
            <a:normAutofit lnSpcReduction="10000"/>
          </a:bodyPr>
          <a:lstStyle/>
          <a:p>
            <a:pPr marL="0" indent="0">
              <a:buNone/>
            </a:pPr>
            <a:r>
              <a:rPr lang="it-IT" b="1" dirty="0"/>
              <a:t>Art. 14</a:t>
            </a:r>
            <a:r>
              <a:rPr lang="it-IT" dirty="0"/>
              <a:t> </a:t>
            </a:r>
            <a:r>
              <a:rPr lang="it-IT" b="1" dirty="0"/>
              <a:t>Obblighi di pubblicazione concernenti i titolari di incarichi politici, di amministrazione, di direzione o di governo e i titolari di incarichi dirigenziali</a:t>
            </a:r>
          </a:p>
          <a:p>
            <a:pPr marL="0" indent="0" algn="just">
              <a:buNone/>
            </a:pPr>
            <a:r>
              <a:rPr lang="it-IT" dirty="0"/>
              <a:t>2. Le pubbliche amministrazioni pubblicano i dati entro tre mesi dalla elezione, dalla nomina o dal conferimento dell'incarico e </a:t>
            </a:r>
            <a:r>
              <a:rPr lang="it-IT" b="1" dirty="0"/>
              <a:t>per i tre anni </a:t>
            </a:r>
            <a:r>
              <a:rPr lang="it-IT" dirty="0"/>
              <a:t>successivi dalla cessazione del mandato o dell'incarico dei soggetti, salve le informazioni concernenti la situazione patrimoniale e, ove consentita, la dichiarazione del coniuge non separato e dei parenti entro il secondo grado, che vengono pubblicate fino alla cessazione dell'incarico o del mandato. Decorsi detti termini, i relativi dati e documenti sono accessibili ai sensi dell'articolo 5.</a:t>
            </a:r>
            <a:endParaRPr lang="it-IT" b="1" dirty="0"/>
          </a:p>
        </p:txBody>
      </p:sp>
    </p:spTree>
    <p:extLst>
      <p:ext uri="{BB962C8B-B14F-4D97-AF65-F5344CB8AC3E}">
        <p14:creationId xmlns:p14="http://schemas.microsoft.com/office/powerpoint/2010/main" val="34471768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BBE63DC-633D-4272-9879-808CE8A0C7A9}"/>
              </a:ext>
            </a:extLst>
          </p:cNvPr>
          <p:cNvSpPr>
            <a:spLocks noGrp="1"/>
          </p:cNvSpPr>
          <p:nvPr>
            <p:ph type="title"/>
          </p:nvPr>
        </p:nvSpPr>
        <p:spPr/>
        <p:txBody>
          <a:bodyPr/>
          <a:lstStyle/>
          <a:p>
            <a:r>
              <a:rPr lang="it-IT" b="1" dirty="0">
                <a:latin typeface="+mn-lt"/>
              </a:rPr>
              <a:t>Albo Ufficiale Informatico di Ateneo</a:t>
            </a:r>
          </a:p>
        </p:txBody>
      </p:sp>
      <p:sp>
        <p:nvSpPr>
          <p:cNvPr id="3" name="Segnaposto contenuto 2">
            <a:extLst>
              <a:ext uri="{FF2B5EF4-FFF2-40B4-BE49-F238E27FC236}">
                <a16:creationId xmlns:a16="http://schemas.microsoft.com/office/drawing/2014/main" id="{239821F6-2114-43A2-9D5B-68F93782206D}"/>
              </a:ext>
            </a:extLst>
          </p:cNvPr>
          <p:cNvSpPr>
            <a:spLocks noGrp="1"/>
          </p:cNvSpPr>
          <p:nvPr>
            <p:ph idx="1"/>
          </p:nvPr>
        </p:nvSpPr>
        <p:spPr/>
        <p:txBody>
          <a:bodyPr>
            <a:normAutofit fontScale="62500" lnSpcReduction="20000"/>
          </a:bodyPr>
          <a:lstStyle/>
          <a:p>
            <a:pPr marL="0" indent="0" algn="just">
              <a:buNone/>
            </a:pPr>
            <a:r>
              <a:rPr lang="it-IT" dirty="0"/>
              <a:t>L’Albo Ufficiale informatico costituisce lo strumento legale di conoscenza delle leggi, dei regolamenti e di tutti gli atti per i quali la legge impone la pubblicazione in quanto debbono essere portati a conoscenza del pubblico, come condizione necessaria per acquisire efficacia e quindi produrre gli effetti previsti.</a:t>
            </a:r>
          </a:p>
          <a:p>
            <a:pPr marL="0" indent="0" algn="just">
              <a:buNone/>
            </a:pPr>
            <a:r>
              <a:rPr lang="it-IT" dirty="0"/>
              <a:t>L’</a:t>
            </a:r>
            <a:r>
              <a:rPr lang="it-IT" b="1" dirty="0"/>
              <a:t>art. 32 L. n.69/2009 </a:t>
            </a:r>
            <a:r>
              <a:rPr lang="it-IT" dirty="0"/>
              <a:t>prevede che “</a:t>
            </a:r>
            <a:r>
              <a:rPr lang="it-IT" i="1" dirty="0"/>
              <a:t>a far data dal 1° gennaio 2010, </a:t>
            </a:r>
            <a:r>
              <a:rPr lang="it-IT" b="1" i="1" dirty="0"/>
              <a:t>gli obblighi di pubblicazione</a:t>
            </a:r>
            <a:r>
              <a:rPr lang="it-IT" i="1" dirty="0"/>
              <a:t> di </a:t>
            </a:r>
            <a:r>
              <a:rPr lang="it-IT" b="1" i="1" dirty="0"/>
              <a:t>atti e provvedimenti amministrativi aventi  effetto  di  pubblicità legale si intendono assolti con la  pubblicazione  nei  propri  siti informatici da parte delle  amministrazioni  e  degli  enti  pubblici obbligati</a:t>
            </a:r>
            <a:r>
              <a:rPr lang="it-IT" i="1" dirty="0"/>
              <a:t>. (…) </a:t>
            </a:r>
            <a:r>
              <a:rPr lang="it-IT" dirty="0"/>
              <a:t>”.</a:t>
            </a:r>
          </a:p>
          <a:p>
            <a:pPr marL="0" indent="0" algn="just">
              <a:buNone/>
            </a:pPr>
            <a:r>
              <a:rPr lang="it-IT" dirty="0"/>
              <a:t>La pubblicazione sull’Albo informatico garantisce la conoscibilità e la pubblicità legale degli atti in esso pubblicati che restano consultabili direttamente </a:t>
            </a:r>
            <a:r>
              <a:rPr lang="it-IT" i="1" dirty="0"/>
              <a:t>on line</a:t>
            </a:r>
            <a:r>
              <a:rPr lang="it-IT" dirty="0"/>
              <a:t> solo per l’effettivo periodo di pubblicazione.</a:t>
            </a:r>
          </a:p>
          <a:p>
            <a:pPr marL="0" indent="0" algn="just">
              <a:buNone/>
            </a:pPr>
            <a:r>
              <a:rPr lang="it-IT" dirty="0"/>
              <a:t>Devono essere pubblicati sull’Albo informatico i documenti previsti dall’ordinamento, da provvedimenti dell’autorità giudiziaria e quelli dai quali possono nascere diritti, doveri, aspettative o interessi legittimi di terzi e dalla cui diffusione nei confronti di una indistinta pluralità di soggetti potenzialmente interessati dipende la loro efficacia. </a:t>
            </a:r>
          </a:p>
          <a:p>
            <a:pPr marL="0" indent="0" algn="just">
              <a:buNone/>
            </a:pPr>
            <a:r>
              <a:rPr lang="it-IT" dirty="0"/>
              <a:t>Fermo restando il divieto di diffusione dei dati che necessitano un trattamento particolare (art. 9 del Regolamento UE n. 679/2016), la </a:t>
            </a:r>
            <a:r>
              <a:rPr lang="it-IT" b="1" dirty="0"/>
              <a:t>pubblicazione di documenti che contengono dati personali</a:t>
            </a:r>
            <a:r>
              <a:rPr lang="it-IT" dirty="0"/>
              <a:t>, compresi quelli particolari (ex sensibili) e giudiziari, avviene nel rispetto dei </a:t>
            </a:r>
            <a:r>
              <a:rPr lang="it-IT" b="1" dirty="0"/>
              <a:t>principi di necessità, correttezza, esattezza, completezza, indispensabilità, pertinenza e non eccedenza</a:t>
            </a:r>
            <a:r>
              <a:rPr lang="it-IT" dirty="0"/>
              <a:t>, definiti dalla normativa in materia di protezione dati.</a:t>
            </a:r>
          </a:p>
        </p:txBody>
      </p:sp>
    </p:spTree>
    <p:extLst>
      <p:ext uri="{BB962C8B-B14F-4D97-AF65-F5344CB8AC3E}">
        <p14:creationId xmlns:p14="http://schemas.microsoft.com/office/powerpoint/2010/main" val="9244547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47110CB-A0FB-4862-9147-7BE0A1EA13B9}"/>
              </a:ext>
            </a:extLst>
          </p:cNvPr>
          <p:cNvSpPr>
            <a:spLocks noGrp="1"/>
          </p:cNvSpPr>
          <p:nvPr>
            <p:ph type="title"/>
          </p:nvPr>
        </p:nvSpPr>
        <p:spPr/>
        <p:txBody>
          <a:bodyPr>
            <a:normAutofit/>
          </a:bodyPr>
          <a:lstStyle/>
          <a:p>
            <a:r>
              <a:rPr lang="it-IT" sz="4000" b="1" dirty="0">
                <a:latin typeface="+mn-lt"/>
              </a:rPr>
              <a:t>Pubblicità legale</a:t>
            </a:r>
          </a:p>
        </p:txBody>
      </p:sp>
      <p:sp>
        <p:nvSpPr>
          <p:cNvPr id="3" name="Segnaposto contenuto 2">
            <a:extLst>
              <a:ext uri="{FF2B5EF4-FFF2-40B4-BE49-F238E27FC236}">
                <a16:creationId xmlns:a16="http://schemas.microsoft.com/office/drawing/2014/main" id="{65F0DA14-B8EC-411E-B318-06B3534D3E6B}"/>
              </a:ext>
            </a:extLst>
          </p:cNvPr>
          <p:cNvSpPr>
            <a:spLocks noGrp="1"/>
          </p:cNvSpPr>
          <p:nvPr>
            <p:ph idx="1"/>
          </p:nvPr>
        </p:nvSpPr>
        <p:spPr/>
        <p:txBody>
          <a:bodyPr/>
          <a:lstStyle/>
          <a:p>
            <a:pPr marL="0" indent="0" algn="just">
              <a:buNone/>
            </a:pPr>
            <a:r>
              <a:rPr lang="it-IT" dirty="0"/>
              <a:t>Per pubblicità legale si intende la “</a:t>
            </a:r>
            <a:r>
              <a:rPr lang="it-IT" i="1" dirty="0"/>
              <a:t>forma di registrazione, pubblicazione e diffusione, con scopi di efficacia, di esecutività, di conoscenza piena e di trasparenza di atti e provvedimenti nella forma di documenti amministrativi, in luoghi fisici o digitali resi noti”</a:t>
            </a:r>
            <a:r>
              <a:rPr lang="it-IT" dirty="0"/>
              <a:t> </a:t>
            </a:r>
          </a:p>
          <a:p>
            <a:pPr marL="0" indent="0" algn="just">
              <a:buNone/>
            </a:pPr>
            <a:r>
              <a:rPr lang="it-IT" dirty="0"/>
              <a:t>(cfr. Gruppo di lavoro AGID Agenzia per l’Italia digitale, </a:t>
            </a:r>
            <a:r>
              <a:rPr lang="it-IT" i="1" dirty="0"/>
              <a:t>Redazione di linee guida sulla pubblicità legale dei documenti e sulla conservazione dei siti web delle PA</a:t>
            </a:r>
            <a:r>
              <a:rPr lang="it-IT" dirty="0"/>
              <a:t>, maggio 2016).</a:t>
            </a:r>
          </a:p>
          <a:p>
            <a:pPr marL="0" indent="0" algn="just">
              <a:buNone/>
            </a:pPr>
            <a:endParaRPr lang="it-IT" dirty="0"/>
          </a:p>
          <a:p>
            <a:endParaRPr lang="it-IT" dirty="0"/>
          </a:p>
        </p:txBody>
      </p:sp>
    </p:spTree>
    <p:extLst>
      <p:ext uri="{BB962C8B-B14F-4D97-AF65-F5344CB8AC3E}">
        <p14:creationId xmlns:p14="http://schemas.microsoft.com/office/powerpoint/2010/main" val="15003352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5C79641-6534-4AE7-8F9A-617CEF4537B4}"/>
              </a:ext>
            </a:extLst>
          </p:cNvPr>
          <p:cNvSpPr>
            <a:spLocks noGrp="1"/>
          </p:cNvSpPr>
          <p:nvPr>
            <p:ph type="title"/>
          </p:nvPr>
        </p:nvSpPr>
        <p:spPr/>
        <p:txBody>
          <a:bodyPr>
            <a:normAutofit/>
          </a:bodyPr>
          <a:lstStyle/>
          <a:p>
            <a:r>
              <a:rPr lang="it-IT" sz="3600" b="1" dirty="0"/>
              <a:t>Regolamento per la pubblicazione degli atti di Ateneo</a:t>
            </a:r>
            <a:endParaRPr lang="it-IT" sz="3600" dirty="0"/>
          </a:p>
        </p:txBody>
      </p:sp>
      <p:sp>
        <p:nvSpPr>
          <p:cNvPr id="3" name="Segnaposto contenuto 2">
            <a:extLst>
              <a:ext uri="{FF2B5EF4-FFF2-40B4-BE49-F238E27FC236}">
                <a16:creationId xmlns:a16="http://schemas.microsoft.com/office/drawing/2014/main" id="{D229BA84-F340-4290-A926-D859A4F19416}"/>
              </a:ext>
            </a:extLst>
          </p:cNvPr>
          <p:cNvSpPr>
            <a:spLocks noGrp="1"/>
          </p:cNvSpPr>
          <p:nvPr>
            <p:ph idx="1"/>
          </p:nvPr>
        </p:nvSpPr>
        <p:spPr/>
        <p:txBody>
          <a:bodyPr>
            <a:normAutofit fontScale="62500" lnSpcReduction="20000"/>
          </a:bodyPr>
          <a:lstStyle/>
          <a:p>
            <a:pPr marL="0" indent="0" algn="just">
              <a:buNone/>
            </a:pPr>
            <a:r>
              <a:rPr lang="it-IT" dirty="0"/>
              <a:t>Il nostro </a:t>
            </a:r>
            <a:r>
              <a:rPr lang="it-IT" b="1" dirty="0"/>
              <a:t>Regolamento per la pubblicazione degli atti di Ateneo </a:t>
            </a:r>
            <a:r>
              <a:rPr lang="it-IT" dirty="0"/>
              <a:t>che disciplina, nel rispetto dell’art. 32 L. 69/2009 cit., le modalità di pubblicazione dei regolamenti, atti e provvedimenti dell’Università di Pisa sull’Albo Ufficiale Informatico di Ateneo, nonché l’organizzazione e la gestione dello stesso, prevede all’</a:t>
            </a:r>
            <a:r>
              <a:rPr lang="it-IT" b="1" dirty="0"/>
              <a:t>art. 6 </a:t>
            </a:r>
            <a:r>
              <a:rPr lang="it-IT" dirty="0"/>
              <a:t>che devono essere pubblicati:</a:t>
            </a:r>
          </a:p>
          <a:p>
            <a:pPr marL="0" indent="0" algn="just">
              <a:buNone/>
            </a:pPr>
            <a:r>
              <a:rPr lang="it-IT" dirty="0"/>
              <a:t>- il Codice etico, i regolamenti e gli altri atti normativi di Ateneo, i regolamenti e gli atti normativi delle singole strutture, così come ogni loro modifica e/o integrazione;</a:t>
            </a:r>
          </a:p>
          <a:p>
            <a:pPr marL="0" indent="0" algn="just">
              <a:buNone/>
            </a:pPr>
            <a:r>
              <a:rPr lang="it-IT" dirty="0"/>
              <a:t>- il Codice disciplinare ai sensi dell’art. 46 del CCNL, il codice di comportamento dei dipendenti delle pubbliche amministrazioni, il Codice di comportamento dell’Università di Pisa;</a:t>
            </a:r>
          </a:p>
          <a:p>
            <a:pPr marL="0" indent="0" algn="just">
              <a:buNone/>
            </a:pPr>
            <a:r>
              <a:rPr lang="it-IT" dirty="0"/>
              <a:t>- avvisi, bandi e comunicazioni, relativi alle procedure di reclutamento a qualsiasi titolo o relativi alle procedure selettive;</a:t>
            </a:r>
          </a:p>
          <a:p>
            <a:pPr marL="0" indent="0" algn="just">
              <a:buNone/>
            </a:pPr>
            <a:r>
              <a:rPr lang="it-IT" dirty="0"/>
              <a:t>- avvisi, comunicazioni e bandi relativi ai procedimenti di affidamento incarichi;</a:t>
            </a:r>
          </a:p>
          <a:p>
            <a:pPr marL="0" indent="0" algn="just">
              <a:buNone/>
            </a:pPr>
            <a:r>
              <a:rPr lang="it-IT" dirty="0"/>
              <a:t>- gli atti di selezione per l’assegnazione di contributi, premi o altre provvidenze pubbliche;</a:t>
            </a:r>
          </a:p>
          <a:p>
            <a:pPr marL="0" indent="0" algn="just">
              <a:buNone/>
            </a:pPr>
            <a:r>
              <a:rPr lang="it-IT" dirty="0"/>
              <a:t>- le procedure elettorali di cui al Regolamento Generale d’Ateneo e i relativi risultati.</a:t>
            </a:r>
          </a:p>
          <a:p>
            <a:pPr marL="0" indent="0" algn="just">
              <a:buNone/>
            </a:pPr>
            <a:r>
              <a:rPr lang="it-IT" dirty="0"/>
              <a:t>- tutti gli atti e provvedimenti per i quali, in virtù di specifiche disposizioni di legge, regolamentari, di provvedimenti dell’autorità giudiziaria o di disposizioni interne dell’Università, sia prevista la pubblicazione attraverso tale modalità.</a:t>
            </a:r>
          </a:p>
          <a:p>
            <a:endParaRPr lang="it-IT" dirty="0"/>
          </a:p>
        </p:txBody>
      </p:sp>
    </p:spTree>
    <p:extLst>
      <p:ext uri="{BB962C8B-B14F-4D97-AF65-F5344CB8AC3E}">
        <p14:creationId xmlns:p14="http://schemas.microsoft.com/office/powerpoint/2010/main" val="82830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5E4D4F6-B339-4599-B799-5E7F1CB3DF47}"/>
              </a:ext>
            </a:extLst>
          </p:cNvPr>
          <p:cNvSpPr>
            <a:spLocks noGrp="1"/>
          </p:cNvSpPr>
          <p:nvPr>
            <p:ph type="title"/>
          </p:nvPr>
        </p:nvSpPr>
        <p:spPr/>
        <p:txBody>
          <a:bodyPr>
            <a:normAutofit/>
          </a:bodyPr>
          <a:lstStyle/>
          <a:p>
            <a:r>
              <a:rPr lang="it-IT" sz="3600" b="1" dirty="0"/>
              <a:t>Regolamento per la pubblicazione degli atti di Ateneo</a:t>
            </a:r>
            <a:endParaRPr lang="it-IT" sz="3600" dirty="0"/>
          </a:p>
        </p:txBody>
      </p:sp>
      <p:sp>
        <p:nvSpPr>
          <p:cNvPr id="3" name="Segnaposto contenuto 2">
            <a:extLst>
              <a:ext uri="{FF2B5EF4-FFF2-40B4-BE49-F238E27FC236}">
                <a16:creationId xmlns:a16="http://schemas.microsoft.com/office/drawing/2014/main" id="{3998CFA9-DF92-42AC-88E4-1667CB0D2A57}"/>
              </a:ext>
            </a:extLst>
          </p:cNvPr>
          <p:cNvSpPr>
            <a:spLocks noGrp="1"/>
          </p:cNvSpPr>
          <p:nvPr>
            <p:ph idx="1"/>
          </p:nvPr>
        </p:nvSpPr>
        <p:spPr/>
        <p:txBody>
          <a:bodyPr>
            <a:normAutofit fontScale="62500" lnSpcReduction="20000"/>
          </a:bodyPr>
          <a:lstStyle/>
          <a:p>
            <a:pPr marL="0" indent="0" algn="just">
              <a:buNone/>
            </a:pPr>
            <a:r>
              <a:rPr lang="it-IT" dirty="0"/>
              <a:t>La </a:t>
            </a:r>
            <a:r>
              <a:rPr lang="it-IT" b="1" dirty="0"/>
              <a:t>durata della pubblicazione è stabilita ordinariamente in 15 giorni interi e consecutivi</a:t>
            </a:r>
            <a:r>
              <a:rPr lang="it-IT" dirty="0"/>
              <a:t>, fatta salva diversa previsione normativa o disposizione motivata del responsabile del procedimento relativo al documento da pubblicare che può richiedere un periodo più breve o più lungo (</a:t>
            </a:r>
            <a:r>
              <a:rPr lang="it-IT" b="1" dirty="0"/>
              <a:t>Art. 9 </a:t>
            </a:r>
            <a:r>
              <a:rPr lang="it-IT" dirty="0"/>
              <a:t>Regolamento per la pubblicazione degli atti di Ateneo).</a:t>
            </a:r>
          </a:p>
          <a:p>
            <a:pPr marL="0" indent="0" algn="just">
              <a:buNone/>
            </a:pPr>
            <a:r>
              <a:rPr lang="it-IT" dirty="0"/>
              <a:t>In ogni caso, la pubblicazione avviene limitatamente al periodo previsto dall’ordinamento, per rispettare il principio di temporaneità e nel rispetto del cd. “</a:t>
            </a:r>
            <a:r>
              <a:rPr lang="it-IT" i="1" dirty="0"/>
              <a:t>diritto all’oblio</a:t>
            </a:r>
            <a:r>
              <a:rPr lang="it-IT" dirty="0"/>
              <a:t>”.</a:t>
            </a:r>
          </a:p>
          <a:p>
            <a:pPr marL="0" indent="0" algn="just">
              <a:buNone/>
            </a:pPr>
            <a:r>
              <a:rPr lang="it-IT" b="1" dirty="0"/>
              <a:t>Alla scadenza </a:t>
            </a:r>
            <a:r>
              <a:rPr lang="it-IT" dirty="0"/>
              <a:t>del termine previsto, </a:t>
            </a:r>
            <a:r>
              <a:rPr lang="it-IT" b="1" dirty="0"/>
              <a:t>gli atti già pubblicati non devono essere più visionabili nell’Albo</a:t>
            </a:r>
            <a:r>
              <a:rPr lang="it-IT" dirty="0"/>
              <a:t>, ma consultabili secondo le regole stabilite per l’esercizio del diritto di accesso. </a:t>
            </a:r>
          </a:p>
          <a:p>
            <a:pPr marL="0" indent="0" algn="just">
              <a:buNone/>
            </a:pPr>
            <a:r>
              <a:rPr lang="it-IT" dirty="0"/>
              <a:t>Il Regolamento di Ateneo prevede che i documenti pubblicati, con tutti i riferimenti della pubblicazione, sono conservati, dopo il periodo di pubblicazione, in apposito archivio elettronico dell’Albo informatico, consultabile solo dai funzionari autorizzati alla pubblicazione, per il periodo massimo di due anni. L’archivio delle pubblicazioni raccoglie tutti i dati delle pubblicazioni effettuate. I documenti relativi a procedure selettive sono invece conservati oltre il periodo di pubblicazione previsto, in apposite pagine web d’archivio, per il periodo massimo di tre anni, o per periodi più lunghi su richiesta del competente dirigente.</a:t>
            </a:r>
          </a:p>
          <a:p>
            <a:pPr marL="0" indent="0" algn="just">
              <a:buNone/>
            </a:pPr>
            <a:r>
              <a:rPr lang="it-IT" dirty="0"/>
              <a:t>In generale, le amministrazioni pubbliche possono stabilire tempi di permanenza dei documenti sul sito informatico oltre il periodo di pubblicazione, ma sempre nel rispetto dei </a:t>
            </a:r>
            <a:r>
              <a:rPr lang="it-IT" b="1" dirty="0"/>
              <a:t>principi di necessità, indispensabilità, pertinenza e non eccedenza</a:t>
            </a:r>
            <a:r>
              <a:rPr lang="it-IT" dirty="0"/>
              <a:t>.</a:t>
            </a:r>
          </a:p>
        </p:txBody>
      </p:sp>
    </p:spTree>
    <p:extLst>
      <p:ext uri="{BB962C8B-B14F-4D97-AF65-F5344CB8AC3E}">
        <p14:creationId xmlns:p14="http://schemas.microsoft.com/office/powerpoint/2010/main" val="24898590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98E9642-F9F0-4FCF-8D4A-6473227EAC5C}"/>
              </a:ext>
            </a:extLst>
          </p:cNvPr>
          <p:cNvSpPr>
            <a:spLocks noGrp="1"/>
          </p:cNvSpPr>
          <p:nvPr>
            <p:ph type="title"/>
          </p:nvPr>
        </p:nvSpPr>
        <p:spPr/>
        <p:txBody>
          <a:bodyPr>
            <a:normAutofit/>
          </a:bodyPr>
          <a:lstStyle/>
          <a:p>
            <a:r>
              <a:rPr lang="it-IT" sz="4000" b="1" dirty="0">
                <a:latin typeface="+mn-lt"/>
              </a:rPr>
              <a:t>Albo informatico/Amministrazione trasparente</a:t>
            </a:r>
          </a:p>
        </p:txBody>
      </p:sp>
      <p:sp>
        <p:nvSpPr>
          <p:cNvPr id="3" name="Segnaposto contenuto 2">
            <a:extLst>
              <a:ext uri="{FF2B5EF4-FFF2-40B4-BE49-F238E27FC236}">
                <a16:creationId xmlns:a16="http://schemas.microsoft.com/office/drawing/2014/main" id="{E33A7449-664F-4F9D-8F07-13AEB9F2628E}"/>
              </a:ext>
            </a:extLst>
          </p:cNvPr>
          <p:cNvSpPr>
            <a:spLocks noGrp="1"/>
          </p:cNvSpPr>
          <p:nvPr>
            <p:ph idx="1"/>
          </p:nvPr>
        </p:nvSpPr>
        <p:spPr/>
        <p:txBody>
          <a:bodyPr/>
          <a:lstStyle/>
          <a:p>
            <a:pPr algn="just"/>
            <a:r>
              <a:rPr lang="it-IT" dirty="0"/>
              <a:t>Come precisato anche dall’ANAC, date la diversità di funzioni, l’affissione di atti nell’Albo Ufficiale informatico non esonera l’amministrazione pubblica dall’obbligo della loro pubblicazione anche sul sito istituzionale nell’apposita sezione “</a:t>
            </a:r>
            <a:r>
              <a:rPr lang="it-IT" i="1" dirty="0"/>
              <a:t>Amministrazione trasparente</a:t>
            </a:r>
            <a:r>
              <a:rPr lang="it-IT" dirty="0"/>
              <a:t>” ai sensi del </a:t>
            </a:r>
            <a:r>
              <a:rPr lang="it-IT" dirty="0" err="1"/>
              <a:t>D.Lgs.</a:t>
            </a:r>
            <a:r>
              <a:rPr lang="it-IT" dirty="0"/>
              <a:t> n. 33/2013, nei casi in cui tali atti rientrino nelle categorie per le quali l’obbligo è previsto dalla legge, con ogni conseguenza anche in ordine alla durata prevista per la pubblicazione (cfr. </a:t>
            </a:r>
            <a:r>
              <a:rPr lang="it-IT" b="1" dirty="0"/>
              <a:t>Delibera ANAC n. 33/2012</a:t>
            </a:r>
            <a:r>
              <a:rPr lang="it-IT" dirty="0"/>
              <a:t>). </a:t>
            </a:r>
          </a:p>
          <a:p>
            <a:endParaRPr lang="it-IT" dirty="0"/>
          </a:p>
        </p:txBody>
      </p:sp>
    </p:spTree>
    <p:extLst>
      <p:ext uri="{BB962C8B-B14F-4D97-AF65-F5344CB8AC3E}">
        <p14:creationId xmlns:p14="http://schemas.microsoft.com/office/powerpoint/2010/main" val="38469052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AA881AE-0E38-4B3F-9E94-7588EE3B39AF}"/>
              </a:ext>
            </a:extLst>
          </p:cNvPr>
          <p:cNvSpPr>
            <a:spLocks noGrp="1"/>
          </p:cNvSpPr>
          <p:nvPr>
            <p:ph type="title"/>
          </p:nvPr>
        </p:nvSpPr>
        <p:spPr/>
        <p:txBody>
          <a:bodyPr>
            <a:normAutofit/>
          </a:bodyPr>
          <a:lstStyle/>
          <a:p>
            <a:r>
              <a:rPr lang="it-IT" sz="3600" b="1" dirty="0"/>
              <a:t>Regolamento per la pubblicazione degli atti di Ateneo</a:t>
            </a:r>
            <a:br>
              <a:rPr lang="it-IT" sz="3600" b="1" dirty="0"/>
            </a:br>
            <a:r>
              <a:rPr lang="it-IT" sz="3600" b="1" dirty="0"/>
              <a:t>Art. 2 Altre tipologie di pubblicazione</a:t>
            </a:r>
          </a:p>
        </p:txBody>
      </p:sp>
      <p:sp>
        <p:nvSpPr>
          <p:cNvPr id="3" name="Segnaposto contenuto 2">
            <a:extLst>
              <a:ext uri="{FF2B5EF4-FFF2-40B4-BE49-F238E27FC236}">
                <a16:creationId xmlns:a16="http://schemas.microsoft.com/office/drawing/2014/main" id="{EF054568-76F4-453A-98B2-D8FEC1203365}"/>
              </a:ext>
            </a:extLst>
          </p:cNvPr>
          <p:cNvSpPr>
            <a:spLocks noGrp="1"/>
          </p:cNvSpPr>
          <p:nvPr>
            <p:ph idx="1"/>
          </p:nvPr>
        </p:nvSpPr>
        <p:spPr/>
        <p:txBody>
          <a:bodyPr>
            <a:normAutofit fontScale="92500"/>
          </a:bodyPr>
          <a:lstStyle/>
          <a:p>
            <a:pPr marL="514350" indent="-514350" algn="just">
              <a:buAutoNum type="arabicPeriod"/>
            </a:pPr>
            <a:r>
              <a:rPr lang="it-IT" dirty="0"/>
              <a:t>L’Università di Pisa, nel rispetto dei principi di trasparenza, efficacia ed economicità dell’azione amministrativa e secondo quanto previsto dalle direttive governative per i siti web delle PA, provvede, per finalità di informazione e comunicazione istituzionale, alla pubblicazione dei propri regolamenti, atti e provvedimenti e informazioni nel sito www.unipi.it. </a:t>
            </a:r>
          </a:p>
          <a:p>
            <a:pPr marL="514350" indent="-514350" algn="just">
              <a:buAutoNum type="arabicPeriod"/>
            </a:pPr>
            <a:r>
              <a:rPr lang="it-IT" dirty="0"/>
              <a:t>2. Nel sito www.unipi.it, all’interno della sezione “Amministrazione trasparente”, sono contenuti i documenti, i dati e le informazioni oggetto di pubblicazione obbligatoria da parte dell’Università, ai sensi del D. Lgs. n. 33/2013 e </a:t>
            </a:r>
            <a:r>
              <a:rPr lang="it-IT" dirty="0" err="1"/>
              <a:t>s.m.i.</a:t>
            </a:r>
            <a:r>
              <a:rPr lang="it-IT" dirty="0"/>
              <a:t> </a:t>
            </a:r>
          </a:p>
          <a:p>
            <a:pPr marL="514350" indent="-514350" algn="just">
              <a:buAutoNum type="arabicPeriod"/>
            </a:pPr>
            <a:r>
              <a:rPr lang="it-IT" dirty="0"/>
              <a:t>3. Sono fatte salve altre eventuali modalità di pubblicazione previste dall’ordinamento vigente.</a:t>
            </a:r>
          </a:p>
        </p:txBody>
      </p:sp>
    </p:spTree>
    <p:extLst>
      <p:ext uri="{BB962C8B-B14F-4D97-AF65-F5344CB8AC3E}">
        <p14:creationId xmlns:p14="http://schemas.microsoft.com/office/powerpoint/2010/main" val="3711463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A58B520-95D9-4622-9EFC-16E72C92A254}"/>
              </a:ext>
            </a:extLst>
          </p:cNvPr>
          <p:cNvSpPr>
            <a:spLocks noGrp="1"/>
          </p:cNvSpPr>
          <p:nvPr>
            <p:ph type="title"/>
          </p:nvPr>
        </p:nvSpPr>
        <p:spPr/>
        <p:txBody>
          <a:bodyPr>
            <a:normAutofit/>
          </a:bodyPr>
          <a:lstStyle/>
          <a:p>
            <a:r>
              <a:rPr lang="it-IT" sz="4000" b="1" dirty="0"/>
              <a:t>Principi applicabili al trattamento di dati personali</a:t>
            </a:r>
            <a:br>
              <a:rPr lang="it-IT" sz="4000" b="1" dirty="0"/>
            </a:br>
            <a:r>
              <a:rPr lang="it-IT" sz="4000" b="1" dirty="0"/>
              <a:t>Art. 5 Regolamento UE n. 679/2016</a:t>
            </a:r>
          </a:p>
        </p:txBody>
      </p:sp>
      <p:sp>
        <p:nvSpPr>
          <p:cNvPr id="3" name="Segnaposto contenuto 2">
            <a:extLst>
              <a:ext uri="{FF2B5EF4-FFF2-40B4-BE49-F238E27FC236}">
                <a16:creationId xmlns:a16="http://schemas.microsoft.com/office/drawing/2014/main" id="{C36E3556-A035-47F5-8ED0-404F321046AB}"/>
              </a:ext>
            </a:extLst>
          </p:cNvPr>
          <p:cNvSpPr>
            <a:spLocks noGrp="1"/>
          </p:cNvSpPr>
          <p:nvPr>
            <p:ph idx="1"/>
          </p:nvPr>
        </p:nvSpPr>
        <p:spPr/>
        <p:txBody>
          <a:bodyPr>
            <a:noAutofit/>
          </a:bodyPr>
          <a:lstStyle/>
          <a:p>
            <a:pPr marL="0" indent="0">
              <a:buNone/>
            </a:pPr>
            <a:r>
              <a:rPr lang="it-IT" sz="2000" dirty="0"/>
              <a:t>I dati personali sono:</a:t>
            </a:r>
            <a:br>
              <a:rPr lang="it-IT" sz="2000" dirty="0"/>
            </a:br>
            <a:br>
              <a:rPr lang="it-IT" sz="2000" dirty="0"/>
            </a:br>
            <a:r>
              <a:rPr lang="it-IT" sz="2000" dirty="0"/>
              <a:t>a) trattati in modo lecito, corretto e trasparente nei confronti dell'interessato («</a:t>
            </a:r>
            <a:r>
              <a:rPr lang="it-IT" sz="2000" b="1" dirty="0"/>
              <a:t>liceità, correttezza e trasparenza</a:t>
            </a:r>
            <a:r>
              <a:rPr lang="it-IT" sz="2000" dirty="0"/>
              <a:t>»);</a:t>
            </a:r>
            <a:br>
              <a:rPr lang="it-IT" sz="2000" dirty="0"/>
            </a:br>
            <a:br>
              <a:rPr lang="it-IT" sz="2000" dirty="0"/>
            </a:br>
            <a:r>
              <a:rPr lang="it-IT" sz="2000" dirty="0"/>
              <a:t>b) raccolti per finalità determinate, esplicite e legittime, e successivamente trattati in modo che non sia incompatibile con tali finalità; un ulteriore trattamento dei dati personali a fini di archiviazione nel pubblico interesse, di ricerca scientifica o storica o a fini statistici non è, conformemente all'articolo 89, paragrafo 1, considerato incompatibile con le finalità iniziali («</a:t>
            </a:r>
            <a:r>
              <a:rPr lang="it-IT" sz="2000" b="1" dirty="0"/>
              <a:t>limitazione della finalità</a:t>
            </a:r>
            <a:r>
              <a:rPr lang="it-IT" sz="2000" dirty="0"/>
              <a:t>»);</a:t>
            </a:r>
            <a:br>
              <a:rPr lang="it-IT" sz="2000" dirty="0"/>
            </a:br>
            <a:br>
              <a:rPr lang="it-IT" sz="2000" dirty="0"/>
            </a:br>
            <a:r>
              <a:rPr lang="it-IT" sz="2000" dirty="0"/>
              <a:t>c) adeguati, pertinenti e limitati a quanto necessario rispetto alle finalità per le quali sono trattati («</a:t>
            </a:r>
            <a:r>
              <a:rPr lang="it-IT" sz="2000" b="1" dirty="0"/>
              <a:t>minimizzazione dei dati</a:t>
            </a:r>
            <a:r>
              <a:rPr lang="it-IT" sz="2000" dirty="0"/>
              <a:t>»);</a:t>
            </a:r>
            <a:br>
              <a:rPr lang="it-IT" sz="2000" dirty="0"/>
            </a:br>
            <a:br>
              <a:rPr lang="it-IT" sz="2000" dirty="0"/>
            </a:br>
            <a:r>
              <a:rPr lang="it-IT" sz="2000" dirty="0"/>
              <a:t>d) esatti e, se necessario, aggiornati; devono essere adottate tutte le misure ragionevoli per cancellare o rettificare tempestivamente i dati inesatti rispetto alle finalità per le quali sono trattati («</a:t>
            </a:r>
            <a:r>
              <a:rPr lang="it-IT" sz="2000" b="1" dirty="0"/>
              <a:t>esattezza</a:t>
            </a:r>
            <a:r>
              <a:rPr lang="it-IT" sz="2000" dirty="0"/>
              <a:t>»);</a:t>
            </a:r>
            <a:br>
              <a:rPr lang="it-IT" sz="2000" dirty="0"/>
            </a:br>
            <a:br>
              <a:rPr lang="it-IT" sz="2000" dirty="0"/>
            </a:br>
            <a:endParaRPr lang="it-IT" sz="2000" dirty="0"/>
          </a:p>
        </p:txBody>
      </p:sp>
    </p:spTree>
    <p:extLst>
      <p:ext uri="{BB962C8B-B14F-4D97-AF65-F5344CB8AC3E}">
        <p14:creationId xmlns:p14="http://schemas.microsoft.com/office/powerpoint/2010/main" val="24076701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2A21B81-63B1-4C3B-99A0-6B51C7ADAC26}"/>
              </a:ext>
            </a:extLst>
          </p:cNvPr>
          <p:cNvSpPr>
            <a:spLocks noGrp="1"/>
          </p:cNvSpPr>
          <p:nvPr>
            <p:ph type="title"/>
          </p:nvPr>
        </p:nvSpPr>
        <p:spPr/>
        <p:txBody>
          <a:bodyPr/>
          <a:lstStyle/>
          <a:p>
            <a:r>
              <a:rPr lang="it-IT" b="1" dirty="0"/>
              <a:t>Normativa sulla protezione dei dati personali</a:t>
            </a:r>
          </a:p>
        </p:txBody>
      </p:sp>
      <p:sp>
        <p:nvSpPr>
          <p:cNvPr id="3" name="Segnaposto contenuto 2">
            <a:extLst>
              <a:ext uri="{FF2B5EF4-FFF2-40B4-BE49-F238E27FC236}">
                <a16:creationId xmlns:a16="http://schemas.microsoft.com/office/drawing/2014/main" id="{57BC26AC-33C1-456E-8734-CD260408BC74}"/>
              </a:ext>
            </a:extLst>
          </p:cNvPr>
          <p:cNvSpPr>
            <a:spLocks noGrp="1"/>
          </p:cNvSpPr>
          <p:nvPr>
            <p:ph idx="1"/>
          </p:nvPr>
        </p:nvSpPr>
        <p:spPr/>
        <p:txBody>
          <a:bodyPr>
            <a:normAutofit/>
          </a:bodyPr>
          <a:lstStyle/>
          <a:p>
            <a:pPr algn="just"/>
            <a:r>
              <a:rPr lang="it-IT" dirty="0"/>
              <a:t>Regolamento UE n. 679/2016 Regolamento sulla protezione dei dati</a:t>
            </a:r>
          </a:p>
          <a:p>
            <a:pPr algn="just"/>
            <a:r>
              <a:rPr lang="it-IT" dirty="0"/>
              <a:t>D. Lgs. n. 196/2003 Codice in materia di protezione dei dati personali (modificato dal D. Lgs. n. 101/2018)</a:t>
            </a:r>
          </a:p>
          <a:p>
            <a:pPr algn="just"/>
            <a:r>
              <a:rPr lang="it-IT" dirty="0"/>
              <a:t>Provvedimenti del Comitato europeo per la protezione dei dati (EDPB)</a:t>
            </a:r>
          </a:p>
          <a:p>
            <a:pPr algn="just"/>
            <a:r>
              <a:rPr lang="it-IT" dirty="0"/>
              <a:t>Provvedimenti del </a:t>
            </a:r>
            <a:r>
              <a:rPr lang="it-IT" b="0" i="0" dirty="0">
                <a:effectLst/>
                <a:latin typeface="PT Sans" panose="020B0604020202020204" pitchFamily="34" charset="0"/>
              </a:rPr>
              <a:t>Garante europeo della protezione dei dati (GEPD)</a:t>
            </a:r>
            <a:endParaRPr lang="it-IT" dirty="0"/>
          </a:p>
          <a:p>
            <a:pPr algn="just"/>
            <a:r>
              <a:rPr lang="it-IT" dirty="0"/>
              <a:t>Provvedimenti dell’Autorità Garante italiana per i dati personali</a:t>
            </a:r>
          </a:p>
          <a:p>
            <a:pPr algn="just"/>
            <a:r>
              <a:rPr lang="it-IT" dirty="0"/>
              <a:t>Regolamento per la protezione dei dati dell’Università di Pisa</a:t>
            </a:r>
          </a:p>
          <a:p>
            <a:endParaRPr lang="it-IT" dirty="0"/>
          </a:p>
        </p:txBody>
      </p:sp>
    </p:spTree>
    <p:extLst>
      <p:ext uri="{BB962C8B-B14F-4D97-AF65-F5344CB8AC3E}">
        <p14:creationId xmlns:p14="http://schemas.microsoft.com/office/powerpoint/2010/main" val="41789444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040A9A4-2D57-40F7-AF61-6D34D4E4CD8D}"/>
              </a:ext>
            </a:extLst>
          </p:cNvPr>
          <p:cNvSpPr>
            <a:spLocks noGrp="1"/>
          </p:cNvSpPr>
          <p:nvPr>
            <p:ph type="title"/>
          </p:nvPr>
        </p:nvSpPr>
        <p:spPr/>
        <p:txBody>
          <a:bodyPr>
            <a:normAutofit fontScale="90000"/>
          </a:bodyPr>
          <a:lstStyle/>
          <a:p>
            <a:r>
              <a:rPr lang="it-IT" sz="4400" b="1" dirty="0"/>
              <a:t>Principi applicabili al trattamento di dati personali</a:t>
            </a:r>
            <a:br>
              <a:rPr lang="it-IT" sz="4400" b="1" dirty="0"/>
            </a:br>
            <a:r>
              <a:rPr lang="it-IT" sz="4400" b="1" dirty="0"/>
              <a:t>Art. 5 Regolamento UE n. 679/2016</a:t>
            </a:r>
            <a:endParaRPr lang="it-IT" dirty="0"/>
          </a:p>
        </p:txBody>
      </p:sp>
      <p:sp>
        <p:nvSpPr>
          <p:cNvPr id="3" name="Segnaposto contenuto 2">
            <a:extLst>
              <a:ext uri="{FF2B5EF4-FFF2-40B4-BE49-F238E27FC236}">
                <a16:creationId xmlns:a16="http://schemas.microsoft.com/office/drawing/2014/main" id="{47E63B68-B789-49BC-A530-173BAA1A24E7}"/>
              </a:ext>
            </a:extLst>
          </p:cNvPr>
          <p:cNvSpPr>
            <a:spLocks noGrp="1"/>
          </p:cNvSpPr>
          <p:nvPr>
            <p:ph idx="1"/>
          </p:nvPr>
        </p:nvSpPr>
        <p:spPr/>
        <p:txBody>
          <a:bodyPr>
            <a:normAutofit fontScale="85000" lnSpcReduction="20000"/>
          </a:bodyPr>
          <a:lstStyle/>
          <a:p>
            <a:pPr marL="0" indent="0">
              <a:buNone/>
            </a:pPr>
            <a:r>
              <a:rPr lang="it-IT" sz="2800" dirty="0"/>
              <a:t>e) conservati in una forma che consenta l'identificazione degli interessati per un arco di tempo non superiore al conseguimento delle finalità per le quali sono trattati; i dati personali possono essere conservati per periodi più lunghi a condizione che siano trattati esclusivamente a fini di archiviazione nel pubblico interesse, di ricerca scientifica o storica o a fini statistici, conformemente all'articolo 89, paragrafo 1, fatta salva l'attuazione di misure tecniche e organizzative adeguate richieste dal presente regolamento a tutela dei diritti e delle libertà dell'interessato («</a:t>
            </a:r>
            <a:r>
              <a:rPr lang="it-IT" sz="2800" b="1" dirty="0"/>
              <a:t>limitazione della conservazione</a:t>
            </a:r>
            <a:r>
              <a:rPr lang="it-IT" sz="2800" dirty="0"/>
              <a:t>»);</a:t>
            </a:r>
            <a:br>
              <a:rPr lang="it-IT" sz="2800" dirty="0"/>
            </a:br>
            <a:br>
              <a:rPr lang="it-IT" sz="2800" dirty="0"/>
            </a:br>
            <a:r>
              <a:rPr lang="it-IT" sz="2800" dirty="0"/>
              <a:t>f) trattati in maniera da garantire un'adeguata sicurezza dei dati personali, compresa la protezione, mediante misure tecniche e organizzative adeguate, da trattamenti non autorizzati o illeciti e dalla perdita, dalla distruzione o dal danno accidentali («i</a:t>
            </a:r>
            <a:r>
              <a:rPr lang="it-IT" sz="2800" b="1" dirty="0"/>
              <a:t>ntegrità e riservatezza</a:t>
            </a:r>
            <a:r>
              <a:rPr lang="it-IT" sz="2800" dirty="0"/>
              <a:t>»).</a:t>
            </a:r>
            <a:br>
              <a:rPr lang="it-IT" sz="2800" dirty="0"/>
            </a:br>
            <a:br>
              <a:rPr lang="it-IT" sz="2800" dirty="0"/>
            </a:br>
            <a:r>
              <a:rPr lang="it-IT" sz="2800" dirty="0"/>
              <a:t>2. Il titolare del trattamento è competente per il rispetto del paragrafo 1 e in grado di comprovarlo («</a:t>
            </a:r>
            <a:r>
              <a:rPr lang="it-IT" sz="2800" b="1" dirty="0"/>
              <a:t>responsabilizzazione</a:t>
            </a:r>
            <a:r>
              <a:rPr lang="it-IT" sz="2800" dirty="0"/>
              <a:t>»).</a:t>
            </a:r>
          </a:p>
          <a:p>
            <a:pPr marL="514350" indent="-514350">
              <a:buAutoNum type="arabicPeriod"/>
            </a:pPr>
            <a:endParaRPr lang="it-IT" sz="2800" b="1" dirty="0"/>
          </a:p>
          <a:p>
            <a:endParaRPr lang="it-IT" dirty="0"/>
          </a:p>
        </p:txBody>
      </p:sp>
    </p:spTree>
    <p:extLst>
      <p:ext uri="{BB962C8B-B14F-4D97-AF65-F5344CB8AC3E}">
        <p14:creationId xmlns:p14="http://schemas.microsoft.com/office/powerpoint/2010/main" val="27140129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EBA5E6A-4398-438D-A8C5-12EC80B94794}"/>
              </a:ext>
            </a:extLst>
          </p:cNvPr>
          <p:cNvSpPr>
            <a:spLocks noGrp="1"/>
          </p:cNvSpPr>
          <p:nvPr>
            <p:ph type="title"/>
          </p:nvPr>
        </p:nvSpPr>
        <p:spPr/>
        <p:txBody>
          <a:bodyPr>
            <a:normAutofit fontScale="90000"/>
          </a:bodyPr>
          <a:lstStyle/>
          <a:p>
            <a:r>
              <a:rPr lang="it-IT" sz="4400" b="1" dirty="0"/>
              <a:t>Principi applicabili al trattamento di dati personali</a:t>
            </a:r>
            <a:br>
              <a:rPr lang="it-IT" sz="4400" b="1" dirty="0"/>
            </a:br>
            <a:r>
              <a:rPr lang="it-IT" sz="4400" b="1" dirty="0"/>
              <a:t>Art. 5 Regolamento UE n. 679/2016</a:t>
            </a:r>
            <a:endParaRPr lang="it-IT" dirty="0"/>
          </a:p>
        </p:txBody>
      </p:sp>
      <p:sp>
        <p:nvSpPr>
          <p:cNvPr id="3" name="Segnaposto contenuto 2">
            <a:extLst>
              <a:ext uri="{FF2B5EF4-FFF2-40B4-BE49-F238E27FC236}">
                <a16:creationId xmlns:a16="http://schemas.microsoft.com/office/drawing/2014/main" id="{EF1E3DB9-1B0C-4D4B-9FD8-BD406F7243F0}"/>
              </a:ext>
            </a:extLst>
          </p:cNvPr>
          <p:cNvSpPr>
            <a:spLocks noGrp="1"/>
          </p:cNvSpPr>
          <p:nvPr>
            <p:ph idx="1"/>
          </p:nvPr>
        </p:nvSpPr>
        <p:spPr/>
        <p:txBody>
          <a:bodyPr/>
          <a:lstStyle/>
          <a:p>
            <a:pPr marL="0" indent="0">
              <a:buNone/>
            </a:pPr>
            <a:r>
              <a:rPr lang="it-IT" sz="2800" b="1" dirty="0"/>
              <a:t>REGOLA GENERALE</a:t>
            </a:r>
          </a:p>
          <a:p>
            <a:pPr marL="0" indent="0" algn="just">
              <a:buNone/>
            </a:pPr>
            <a:r>
              <a:rPr lang="it-IT" sz="2800" b="1" dirty="0"/>
              <a:t>Prima della pubblicazione dei documenti si deve sempre valutare il rispetto dei principi di necessità, correttezza, esattezza, completezza, indispensabilità, pertinenza e non eccedenza, contemperando e bilanciando il diritto alla tutela dei dati personali dell’interessato e il diritto alla pubblicità, alla trasparenza e alla conoscibilità dei documenti e delle informazioni relativi alla pubblica amministrazione per chiunque.</a:t>
            </a:r>
            <a:endParaRPr lang="it-IT" sz="2800" dirty="0"/>
          </a:p>
          <a:p>
            <a:endParaRPr lang="it-IT" dirty="0"/>
          </a:p>
        </p:txBody>
      </p:sp>
    </p:spTree>
    <p:extLst>
      <p:ext uri="{BB962C8B-B14F-4D97-AF65-F5344CB8AC3E}">
        <p14:creationId xmlns:p14="http://schemas.microsoft.com/office/powerpoint/2010/main" val="8470814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EFC6BFF-7E49-4CB0-9973-1A7746DD7D06}"/>
              </a:ext>
            </a:extLst>
          </p:cNvPr>
          <p:cNvSpPr>
            <a:spLocks noGrp="1"/>
          </p:cNvSpPr>
          <p:nvPr>
            <p:ph type="title"/>
          </p:nvPr>
        </p:nvSpPr>
        <p:spPr/>
        <p:txBody>
          <a:bodyPr>
            <a:normAutofit/>
          </a:bodyPr>
          <a:lstStyle/>
          <a:p>
            <a:r>
              <a:rPr lang="it-IT" sz="4400" b="1" dirty="0"/>
              <a:t>Diritto alla cancellazione dei dati personali</a:t>
            </a:r>
            <a:br>
              <a:rPr lang="it-IT" sz="4400" b="1" dirty="0"/>
            </a:br>
            <a:r>
              <a:rPr lang="it-IT" sz="4400" b="1" dirty="0"/>
              <a:t>Art. 17 Regolamento UE n. 679/2016</a:t>
            </a:r>
            <a:endParaRPr lang="it-IT" dirty="0"/>
          </a:p>
        </p:txBody>
      </p:sp>
      <p:sp>
        <p:nvSpPr>
          <p:cNvPr id="3" name="Segnaposto contenuto 2">
            <a:extLst>
              <a:ext uri="{FF2B5EF4-FFF2-40B4-BE49-F238E27FC236}">
                <a16:creationId xmlns:a16="http://schemas.microsoft.com/office/drawing/2014/main" id="{0DF33EB0-8ABE-47CF-A613-4AF7F3285EA5}"/>
              </a:ext>
            </a:extLst>
          </p:cNvPr>
          <p:cNvSpPr>
            <a:spLocks noGrp="1"/>
          </p:cNvSpPr>
          <p:nvPr>
            <p:ph idx="1"/>
          </p:nvPr>
        </p:nvSpPr>
        <p:spPr/>
        <p:txBody>
          <a:bodyPr>
            <a:normAutofit lnSpcReduction="10000"/>
          </a:bodyPr>
          <a:lstStyle/>
          <a:p>
            <a:pPr marL="0" indent="0" algn="just">
              <a:buNone/>
            </a:pPr>
            <a:r>
              <a:rPr lang="it-IT" sz="3600" dirty="0"/>
              <a:t>Diritto all’oblio</a:t>
            </a:r>
          </a:p>
          <a:p>
            <a:pPr marL="0" indent="0" algn="just">
              <a:buNone/>
            </a:pPr>
            <a:endParaRPr lang="it-IT" sz="3600" dirty="0"/>
          </a:p>
          <a:p>
            <a:pPr marL="0" indent="0" algn="just">
              <a:buNone/>
            </a:pPr>
            <a:r>
              <a:rPr lang="it-IT" sz="3600" dirty="0"/>
              <a:t>Per </a:t>
            </a:r>
            <a:r>
              <a:rPr lang="it-IT" sz="3600" b="1" dirty="0"/>
              <a:t>diritto all’oblio </a:t>
            </a:r>
            <a:r>
              <a:rPr lang="it-IT" sz="3600" dirty="0"/>
              <a:t>si intende il diritto di non rimanere esposti a tempo indeterminato ai danni che la pubblicazione consecutiva o reiterata di una notizia, di un atto o di un provvedimento può arrecare, salvo che, per eventi sopravvenuti, il fatto ritorni di attualità e rinasca un nuovo interesse pubblico all’informazione o alla trasparenza. </a:t>
            </a:r>
          </a:p>
          <a:p>
            <a:endParaRPr lang="it-IT" dirty="0"/>
          </a:p>
        </p:txBody>
      </p:sp>
    </p:spTree>
    <p:extLst>
      <p:ext uri="{BB962C8B-B14F-4D97-AF65-F5344CB8AC3E}">
        <p14:creationId xmlns:p14="http://schemas.microsoft.com/office/powerpoint/2010/main" val="25077773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1B49BE4-8E39-4727-A96B-B7671DA80DCC}"/>
              </a:ext>
            </a:extLst>
          </p:cNvPr>
          <p:cNvSpPr>
            <a:spLocks noGrp="1"/>
          </p:cNvSpPr>
          <p:nvPr>
            <p:ph type="title"/>
          </p:nvPr>
        </p:nvSpPr>
        <p:spPr/>
        <p:txBody>
          <a:bodyPr/>
          <a:lstStyle/>
          <a:p>
            <a:r>
              <a:rPr lang="it-IT" b="1" dirty="0"/>
              <a:t>Regolamento per la protezione dei dati di Ateneo</a:t>
            </a:r>
          </a:p>
        </p:txBody>
      </p:sp>
      <p:sp>
        <p:nvSpPr>
          <p:cNvPr id="3" name="Segnaposto contenuto 2">
            <a:extLst>
              <a:ext uri="{FF2B5EF4-FFF2-40B4-BE49-F238E27FC236}">
                <a16:creationId xmlns:a16="http://schemas.microsoft.com/office/drawing/2014/main" id="{41725E8E-E899-4AE5-9F1E-032EEC8BF135}"/>
              </a:ext>
            </a:extLst>
          </p:cNvPr>
          <p:cNvSpPr>
            <a:spLocks noGrp="1"/>
          </p:cNvSpPr>
          <p:nvPr>
            <p:ph idx="1"/>
          </p:nvPr>
        </p:nvSpPr>
        <p:spPr/>
        <p:txBody>
          <a:bodyPr/>
          <a:lstStyle/>
          <a:p>
            <a:r>
              <a:rPr lang="it-IT" dirty="0"/>
              <a:t>Comunicazione dei dati personali</a:t>
            </a:r>
          </a:p>
          <a:p>
            <a:r>
              <a:rPr lang="it-IT" dirty="0"/>
              <a:t>Diffusione dei dati personali</a:t>
            </a:r>
          </a:p>
          <a:p>
            <a:endParaRPr lang="it-IT" dirty="0"/>
          </a:p>
          <a:p>
            <a:r>
              <a:rPr lang="it-IT" dirty="0"/>
              <a:t>Articolo 15 </a:t>
            </a:r>
            <a:r>
              <a:rPr lang="it-IT" b="1" dirty="0"/>
              <a:t>Circolazione interna dei dati personali </a:t>
            </a:r>
            <a:r>
              <a:rPr lang="it-IT" dirty="0"/>
              <a:t>Regolamento per la protezione dei dati di Ateneo</a:t>
            </a:r>
          </a:p>
          <a:p>
            <a:r>
              <a:rPr lang="it-IT" dirty="0"/>
              <a:t>Articolo 17 </a:t>
            </a:r>
            <a:r>
              <a:rPr lang="it-IT" b="1" dirty="0"/>
              <a:t>Comunicazione e diffusione dei dati personali </a:t>
            </a:r>
            <a:r>
              <a:rPr lang="it-IT" dirty="0"/>
              <a:t>Regolamento per la protezione dei dati di Ateneo</a:t>
            </a:r>
          </a:p>
          <a:p>
            <a:endParaRPr lang="it-IT" dirty="0"/>
          </a:p>
        </p:txBody>
      </p:sp>
    </p:spTree>
    <p:extLst>
      <p:ext uri="{BB962C8B-B14F-4D97-AF65-F5344CB8AC3E}">
        <p14:creationId xmlns:p14="http://schemas.microsoft.com/office/powerpoint/2010/main" val="34185307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502B62A-078C-4455-8B51-F83D9430DE56}"/>
              </a:ext>
            </a:extLst>
          </p:cNvPr>
          <p:cNvSpPr>
            <a:spLocks noGrp="1"/>
          </p:cNvSpPr>
          <p:nvPr>
            <p:ph type="title"/>
          </p:nvPr>
        </p:nvSpPr>
        <p:spPr/>
        <p:txBody>
          <a:bodyPr/>
          <a:lstStyle/>
          <a:p>
            <a:r>
              <a:rPr lang="it-IT" b="1" dirty="0"/>
              <a:t>Quesiti</a:t>
            </a:r>
          </a:p>
        </p:txBody>
      </p:sp>
      <p:sp>
        <p:nvSpPr>
          <p:cNvPr id="3" name="Segnaposto contenuto 2">
            <a:extLst>
              <a:ext uri="{FF2B5EF4-FFF2-40B4-BE49-F238E27FC236}">
                <a16:creationId xmlns:a16="http://schemas.microsoft.com/office/drawing/2014/main" id="{6F214EB0-A498-43BC-87B3-811460B04F87}"/>
              </a:ext>
            </a:extLst>
          </p:cNvPr>
          <p:cNvSpPr>
            <a:spLocks noGrp="1"/>
          </p:cNvSpPr>
          <p:nvPr>
            <p:ph idx="1"/>
          </p:nvPr>
        </p:nvSpPr>
        <p:spPr/>
        <p:txBody>
          <a:bodyPr>
            <a:normAutofit/>
          </a:bodyPr>
          <a:lstStyle/>
          <a:p>
            <a:pPr marL="0" indent="0">
              <a:buNone/>
            </a:pPr>
            <a:r>
              <a:rPr lang="it-IT" dirty="0"/>
              <a:t>Membri della Comunità universitaria Articolo 13 </a:t>
            </a:r>
            <a:r>
              <a:rPr lang="it-IT" b="1" dirty="0"/>
              <a:t>Persone autorizzate al trattamento </a:t>
            </a:r>
            <a:r>
              <a:rPr lang="it-IT" dirty="0"/>
              <a:t>Regolamento per la protezione dei dati di Ateneo</a:t>
            </a:r>
          </a:p>
          <a:p>
            <a:pPr marL="0" indent="0">
              <a:buNone/>
            </a:pPr>
            <a:endParaRPr lang="it-IT" dirty="0"/>
          </a:p>
          <a:p>
            <a:pPr marL="0" indent="0">
              <a:buNone/>
            </a:pPr>
            <a:r>
              <a:rPr lang="it-IT" dirty="0"/>
              <a:t>Unipi Start Protezione Dati - </a:t>
            </a:r>
            <a:r>
              <a:rPr lang="it-IT" b="1" dirty="0"/>
              <a:t>Istruzioni per il personale</a:t>
            </a:r>
          </a:p>
          <a:p>
            <a:pPr marL="0" indent="0">
              <a:buNone/>
            </a:pPr>
            <a:endParaRPr lang="it-IT" dirty="0"/>
          </a:p>
          <a:p>
            <a:pPr marL="0" indent="0">
              <a:buNone/>
            </a:pPr>
            <a:r>
              <a:rPr lang="it-IT" b="1" dirty="0"/>
              <a:t>Studenti</a:t>
            </a:r>
            <a:r>
              <a:rPr lang="it-IT" dirty="0"/>
              <a:t> Articolo 27 Diffusione delle valutazioni d’esame Regolamento per la protezione dei dati di Ateneo</a:t>
            </a:r>
          </a:p>
          <a:p>
            <a:pPr marL="0" indent="0">
              <a:buNone/>
            </a:pPr>
            <a:r>
              <a:rPr lang="it-IT" dirty="0"/>
              <a:t>Matricola</a:t>
            </a:r>
          </a:p>
          <a:p>
            <a:pPr marL="0" indent="0">
              <a:buNone/>
            </a:pPr>
            <a:r>
              <a:rPr lang="it-IT" dirty="0"/>
              <a:t>Sezione accessibile utilizzando credenziali di Ateneo</a:t>
            </a:r>
          </a:p>
        </p:txBody>
      </p:sp>
    </p:spTree>
    <p:extLst>
      <p:ext uri="{BB962C8B-B14F-4D97-AF65-F5344CB8AC3E}">
        <p14:creationId xmlns:p14="http://schemas.microsoft.com/office/powerpoint/2010/main" val="272404939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906FD84-9CE0-4A05-A560-F0B46E606CE8}"/>
              </a:ext>
            </a:extLst>
          </p:cNvPr>
          <p:cNvSpPr>
            <a:spLocks noGrp="1"/>
          </p:cNvSpPr>
          <p:nvPr>
            <p:ph type="title"/>
          </p:nvPr>
        </p:nvSpPr>
        <p:spPr/>
        <p:txBody>
          <a:bodyPr/>
          <a:lstStyle/>
          <a:p>
            <a:r>
              <a:rPr lang="it-IT" b="1" dirty="0"/>
              <a:t>Quesiti</a:t>
            </a:r>
            <a:endParaRPr lang="it-IT" dirty="0"/>
          </a:p>
        </p:txBody>
      </p:sp>
      <p:sp>
        <p:nvSpPr>
          <p:cNvPr id="3" name="Segnaposto contenuto 2">
            <a:extLst>
              <a:ext uri="{FF2B5EF4-FFF2-40B4-BE49-F238E27FC236}">
                <a16:creationId xmlns:a16="http://schemas.microsoft.com/office/drawing/2014/main" id="{1D80D0EB-928D-4172-9390-7B4BC0F8CBAF}"/>
              </a:ext>
            </a:extLst>
          </p:cNvPr>
          <p:cNvSpPr>
            <a:spLocks noGrp="1"/>
          </p:cNvSpPr>
          <p:nvPr>
            <p:ph idx="1"/>
          </p:nvPr>
        </p:nvSpPr>
        <p:spPr/>
        <p:txBody>
          <a:bodyPr/>
          <a:lstStyle/>
          <a:p>
            <a:pPr marL="0" indent="0">
              <a:buNone/>
            </a:pPr>
            <a:r>
              <a:rPr lang="it-IT" dirty="0"/>
              <a:t>Articolo 28 Diffusione dei </a:t>
            </a:r>
            <a:r>
              <a:rPr lang="it-IT" b="1" dirty="0"/>
              <a:t>risultati dei concorsi e selezioni </a:t>
            </a:r>
            <a:r>
              <a:rPr lang="it-IT" dirty="0"/>
              <a:t>Regolamento per la protezione dei dati di Ateneo</a:t>
            </a:r>
          </a:p>
          <a:p>
            <a:pPr marL="0" indent="0">
              <a:buNone/>
            </a:pPr>
            <a:r>
              <a:rPr lang="it-IT" dirty="0"/>
              <a:t>Principio di minimizzazione del dato</a:t>
            </a:r>
          </a:p>
          <a:p>
            <a:pPr marL="0" indent="0">
              <a:buNone/>
            </a:pPr>
            <a:r>
              <a:rPr lang="it-IT" dirty="0"/>
              <a:t>Curriculum Vitae professionale europeo</a:t>
            </a:r>
          </a:p>
          <a:p>
            <a:pPr>
              <a:buFontTx/>
              <a:buChar char="-"/>
            </a:pPr>
            <a:r>
              <a:rPr lang="it-IT" dirty="0"/>
              <a:t>per finalità di valutazione della commissione</a:t>
            </a:r>
          </a:p>
          <a:p>
            <a:pPr>
              <a:buFontTx/>
              <a:buChar char="-"/>
            </a:pPr>
            <a:r>
              <a:rPr lang="it-IT" dirty="0"/>
              <a:t>per finalità di pubblicazione (esclusione dei dati non pertinenti ed eccedenti, anche la firma del candidato)</a:t>
            </a:r>
          </a:p>
        </p:txBody>
      </p:sp>
    </p:spTree>
    <p:extLst>
      <p:ext uri="{BB962C8B-B14F-4D97-AF65-F5344CB8AC3E}">
        <p14:creationId xmlns:p14="http://schemas.microsoft.com/office/powerpoint/2010/main" val="2090006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AC6CBB1-3528-423D-BA1D-97685AAA52D2}"/>
              </a:ext>
            </a:extLst>
          </p:cNvPr>
          <p:cNvSpPr>
            <a:spLocks noGrp="1"/>
          </p:cNvSpPr>
          <p:nvPr>
            <p:ph type="title"/>
          </p:nvPr>
        </p:nvSpPr>
        <p:spPr/>
        <p:txBody>
          <a:bodyPr/>
          <a:lstStyle/>
          <a:p>
            <a:pPr algn="just"/>
            <a:r>
              <a:rPr lang="it-IT" b="1" dirty="0"/>
              <a:t>Regolamento per la protezione dei dati di Ateneo</a:t>
            </a:r>
          </a:p>
        </p:txBody>
      </p:sp>
      <p:sp>
        <p:nvSpPr>
          <p:cNvPr id="3" name="Segnaposto contenuto 2">
            <a:extLst>
              <a:ext uri="{FF2B5EF4-FFF2-40B4-BE49-F238E27FC236}">
                <a16:creationId xmlns:a16="http://schemas.microsoft.com/office/drawing/2014/main" id="{477D7607-CA4E-4C93-8975-1D174E7B7943}"/>
              </a:ext>
            </a:extLst>
          </p:cNvPr>
          <p:cNvSpPr>
            <a:spLocks noGrp="1"/>
          </p:cNvSpPr>
          <p:nvPr>
            <p:ph idx="1"/>
          </p:nvPr>
        </p:nvSpPr>
        <p:spPr/>
        <p:txBody>
          <a:bodyPr/>
          <a:lstStyle/>
          <a:p>
            <a:pPr marL="0" indent="0" algn="just">
              <a:buNone/>
            </a:pPr>
            <a:r>
              <a:rPr lang="it-IT" dirty="0"/>
              <a:t>Articolo 26 Trattamento dei dati nelle sedute degli organi collegiali di Ateneo </a:t>
            </a:r>
          </a:p>
          <a:p>
            <a:pPr marL="0" indent="0" algn="just">
              <a:buNone/>
            </a:pPr>
            <a:r>
              <a:rPr lang="it-IT" dirty="0"/>
              <a:t>1. Il trattamento dei dati nel corso delle sedute degli organi collegiali avviene solo </a:t>
            </a:r>
            <a:r>
              <a:rPr lang="it-IT" b="1" dirty="0"/>
              <a:t>per finalità istruttorie e deliberative</a:t>
            </a:r>
            <a:r>
              <a:rPr lang="it-IT" dirty="0"/>
              <a:t>, nel rispetto di quanto disposto dal presente Regolamento</a:t>
            </a:r>
          </a:p>
        </p:txBody>
      </p:sp>
    </p:spTree>
    <p:extLst>
      <p:ext uri="{BB962C8B-B14F-4D97-AF65-F5344CB8AC3E}">
        <p14:creationId xmlns:p14="http://schemas.microsoft.com/office/powerpoint/2010/main" val="3945907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07C3B61-BB39-46A5-9057-DD271B890801}"/>
              </a:ext>
            </a:extLst>
          </p:cNvPr>
          <p:cNvSpPr>
            <a:spLocks noGrp="1"/>
          </p:cNvSpPr>
          <p:nvPr>
            <p:ph type="title"/>
          </p:nvPr>
        </p:nvSpPr>
        <p:spPr/>
        <p:txBody>
          <a:bodyPr>
            <a:noAutofit/>
          </a:bodyPr>
          <a:lstStyle/>
          <a:p>
            <a:pPr>
              <a:lnSpc>
                <a:spcPct val="107000"/>
              </a:lnSpc>
              <a:spcAft>
                <a:spcPts val="800"/>
              </a:spcAft>
            </a:pPr>
            <a:r>
              <a:rPr lang="it-IT" sz="3200" b="1" dirty="0">
                <a:effectLst/>
                <a:latin typeface="Calibri" panose="020F0502020204030204" pitchFamily="34" charset="0"/>
                <a:ea typeface="Calibri" panose="020F0502020204030204" pitchFamily="34" charset="0"/>
                <a:cs typeface="Calibri" panose="020F0502020204030204" pitchFamily="34" charset="0"/>
              </a:rPr>
              <a:t>1</a:t>
            </a:r>
            <a:r>
              <a:rPr lang="it-IT" sz="2800" b="1" dirty="0">
                <a:effectLst/>
                <a:latin typeface="Calibri" panose="020F0502020204030204" pitchFamily="34" charset="0"/>
                <a:ea typeface="Calibri" panose="020F0502020204030204" pitchFamily="34" charset="0"/>
                <a:cs typeface="Calibri" panose="020F0502020204030204" pitchFamily="34" charset="0"/>
              </a:rPr>
              <a:t> </a:t>
            </a:r>
            <a:r>
              <a:rPr lang="it-IT" sz="3200" b="1" dirty="0">
                <a:effectLst/>
                <a:latin typeface="Calibri" panose="020F0502020204030204" pitchFamily="34" charset="0"/>
                <a:ea typeface="Calibri" panose="020F0502020204030204" pitchFamily="34" charset="0"/>
                <a:cs typeface="Calibri" panose="020F0502020204030204" pitchFamily="34" charset="0"/>
              </a:rPr>
              <a:t>Privacy</a:t>
            </a:r>
            <a:br>
              <a:rPr lang="it-IT" sz="2800" b="1" dirty="0">
                <a:effectLst/>
                <a:latin typeface="Calibri" panose="020F0502020204030204" pitchFamily="34" charset="0"/>
                <a:ea typeface="Calibri" panose="020F0502020204030204" pitchFamily="34" charset="0"/>
                <a:cs typeface="Times New Roman" panose="02020603050405020304" pitchFamily="18" charset="0"/>
              </a:rPr>
            </a:br>
            <a:r>
              <a:rPr lang="it-IT" sz="32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Articolo 7. Rispetto per la vita privata e familiare della Carta dei diritti fondamentali dell’Unione europea 2012/C 326/02</a:t>
            </a:r>
            <a:endParaRPr lang="it-IT" sz="3200" b="1" dirty="0"/>
          </a:p>
        </p:txBody>
      </p:sp>
      <p:sp>
        <p:nvSpPr>
          <p:cNvPr id="3" name="Segnaposto contenuto 2">
            <a:extLst>
              <a:ext uri="{FF2B5EF4-FFF2-40B4-BE49-F238E27FC236}">
                <a16:creationId xmlns:a16="http://schemas.microsoft.com/office/drawing/2014/main" id="{DFCE26C1-844D-4000-BBFC-330FF06EA69A}"/>
              </a:ext>
            </a:extLst>
          </p:cNvPr>
          <p:cNvSpPr>
            <a:spLocks noGrp="1"/>
          </p:cNvSpPr>
          <p:nvPr>
            <p:ph idx="1"/>
          </p:nvPr>
        </p:nvSpPr>
        <p:spPr/>
        <p:txBody>
          <a:bodyPr>
            <a:normAutofit lnSpcReduction="10000"/>
          </a:bodyPr>
          <a:lstStyle/>
          <a:p>
            <a:pPr>
              <a:lnSpc>
                <a:spcPct val="107000"/>
              </a:lnSpc>
              <a:spcAft>
                <a:spcPts val="1200"/>
              </a:spcAft>
            </a:pPr>
            <a:r>
              <a:rPr lang="it-IT" sz="3600"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Tutti hanno il diritto al rispetto della propria vita privata e familiare, della propria casa e delle comunicazioni.</a:t>
            </a:r>
            <a:endParaRPr lang="it-IT" sz="3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1200"/>
              </a:spcAft>
            </a:pPr>
            <a:r>
              <a:rPr lang="it-IT" sz="3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Concetto USA “The </a:t>
            </a:r>
            <a:r>
              <a:rPr lang="it-IT" sz="36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right</a:t>
            </a:r>
            <a:r>
              <a:rPr lang="it-IT" sz="3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to be alone”</a:t>
            </a:r>
            <a:endParaRPr lang="it-IT" sz="3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1200"/>
              </a:spcAft>
            </a:pPr>
            <a:r>
              <a:rPr lang="it-IT" sz="3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Riservatezza della sfera intima di una persona</a:t>
            </a:r>
            <a:endParaRPr lang="it-IT" sz="3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1200"/>
              </a:spcAft>
            </a:pPr>
            <a:r>
              <a:rPr lang="it-IT" sz="3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E’ il diritto della persona di essere lasciato solo</a:t>
            </a:r>
            <a:endParaRPr lang="it-IT" sz="3600" dirty="0">
              <a:effectLst/>
              <a:latin typeface="Calibri" panose="020F0502020204030204" pitchFamily="34" charset="0"/>
              <a:ea typeface="Calibri" panose="020F0502020204030204" pitchFamily="34" charset="0"/>
              <a:cs typeface="Times New Roman" panose="02020603050405020304" pitchFamily="18" charset="0"/>
            </a:endParaRPr>
          </a:p>
          <a:p>
            <a:endParaRPr lang="it-IT" dirty="0"/>
          </a:p>
        </p:txBody>
      </p:sp>
    </p:spTree>
    <p:extLst>
      <p:ext uri="{BB962C8B-B14F-4D97-AF65-F5344CB8AC3E}">
        <p14:creationId xmlns:p14="http://schemas.microsoft.com/office/powerpoint/2010/main" val="12817654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0B63947-E0EA-44E0-9ECD-30F84003438F}"/>
              </a:ext>
            </a:extLst>
          </p:cNvPr>
          <p:cNvSpPr>
            <a:spLocks noGrp="1"/>
          </p:cNvSpPr>
          <p:nvPr>
            <p:ph type="title"/>
          </p:nvPr>
        </p:nvSpPr>
        <p:spPr/>
        <p:txBody>
          <a:bodyPr>
            <a:noAutofit/>
          </a:bodyPr>
          <a:lstStyle/>
          <a:p>
            <a:r>
              <a:rPr lang="it-IT" sz="3200" b="1" dirty="0">
                <a:effectLst/>
                <a:latin typeface="Calibri" panose="020F0502020204030204" pitchFamily="34" charset="0"/>
                <a:ea typeface="Calibri" panose="020F0502020204030204" pitchFamily="34" charset="0"/>
                <a:cs typeface="Calibri" panose="020F0502020204030204" pitchFamily="34" charset="0"/>
              </a:rPr>
              <a:t>2 Protezione dei dati</a:t>
            </a:r>
            <a:br>
              <a:rPr lang="it-IT" sz="3200" dirty="0">
                <a:effectLst/>
                <a:latin typeface="Calibri" panose="020F0502020204030204" pitchFamily="34" charset="0"/>
                <a:ea typeface="Calibri" panose="020F0502020204030204" pitchFamily="34" charset="0"/>
                <a:cs typeface="Times New Roman" panose="02020603050405020304" pitchFamily="18" charset="0"/>
              </a:rPr>
            </a:br>
            <a:r>
              <a:rPr lang="it-IT" sz="32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Art. 8 Protezione dei dati personali della Carta dei diritti fondamentali dell’Unione europea</a:t>
            </a:r>
            <a:r>
              <a:rPr lang="it-IT" sz="3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it-IT" sz="32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2012/C 326/02</a:t>
            </a:r>
            <a:endParaRPr lang="it-IT" sz="3200" b="1" dirty="0"/>
          </a:p>
        </p:txBody>
      </p:sp>
      <p:sp>
        <p:nvSpPr>
          <p:cNvPr id="3" name="Segnaposto contenuto 2">
            <a:extLst>
              <a:ext uri="{FF2B5EF4-FFF2-40B4-BE49-F238E27FC236}">
                <a16:creationId xmlns:a16="http://schemas.microsoft.com/office/drawing/2014/main" id="{58DC1681-FEEC-47D6-B3B6-563255BC3E1D}"/>
              </a:ext>
            </a:extLst>
          </p:cNvPr>
          <p:cNvSpPr>
            <a:spLocks noGrp="1"/>
          </p:cNvSpPr>
          <p:nvPr>
            <p:ph idx="1"/>
          </p:nvPr>
        </p:nvSpPr>
        <p:spPr/>
        <p:txBody>
          <a:bodyPr>
            <a:normAutofit fontScale="77500" lnSpcReduction="20000"/>
          </a:bodyPr>
          <a:lstStyle/>
          <a:p>
            <a:pPr marL="0" indent="0">
              <a:lnSpc>
                <a:spcPct val="107000"/>
              </a:lnSpc>
              <a:spcAft>
                <a:spcPts val="1200"/>
              </a:spcAft>
              <a:buNone/>
            </a:pPr>
            <a:r>
              <a:rPr lang="it-IT" sz="2800"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 Ogni individuo ha diritto alla protezione dei dati personali che lo riguardano.</a:t>
            </a:r>
            <a:endParaRPr lang="it-IT" sz="2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1200"/>
              </a:spcAft>
              <a:buNone/>
            </a:pPr>
            <a:r>
              <a:rPr lang="it-IT" sz="2800"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 Tali dati devono essere trattati equamente per scopi specifici e sulla base del consenso dell’interessato o di altre legittime basi stabilite dalla legge.</a:t>
            </a:r>
            <a:r>
              <a:rPr lang="it-IT" sz="2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it-IT" sz="2800"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Ognuno ha il diritto di accedere ai dati che sono stati raccolti riguardo a lui o lei, e il diritto di farlo rettificare.</a:t>
            </a:r>
            <a:endParaRPr lang="it-IT" sz="2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1200"/>
              </a:spcAft>
              <a:buNone/>
            </a:pPr>
            <a:r>
              <a:rPr lang="it-IT" sz="2800"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 Il rispetto di queste regole è soggetto al controllo di un’autorità indipendente.</a:t>
            </a:r>
            <a:endParaRPr lang="it-IT" sz="2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it-IT" sz="2800" dirty="0">
                <a:effectLst/>
                <a:latin typeface="Calibri" panose="020F0502020204030204" pitchFamily="34" charset="0"/>
                <a:ea typeface="Calibri" panose="020F0502020204030204" pitchFamily="34" charset="0"/>
                <a:cs typeface="Calibri" panose="020F0502020204030204" pitchFamily="34" charset="0"/>
              </a:rPr>
              <a:t>La protezione dei dati personali pone al centro la tutela dell’identità delle persone fisiche.</a:t>
            </a:r>
            <a:endParaRPr lang="it-IT" sz="2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it-IT" sz="2800" dirty="0">
                <a:solidFill>
                  <a:srgbClr val="000000"/>
                </a:solidFill>
                <a:effectLst/>
                <a:latin typeface="Calibri" panose="020F0502020204030204" pitchFamily="34" charset="0"/>
                <a:ea typeface="Calibri" panose="020F0502020204030204" pitchFamily="34" charset="0"/>
                <a:cs typeface="Helvetica" panose="020B0604020202020204" pitchFamily="34" charset="0"/>
              </a:rPr>
              <a:t>Il </a:t>
            </a:r>
            <a:r>
              <a:rPr lang="it-IT" sz="2800" i="1" dirty="0">
                <a:solidFill>
                  <a:srgbClr val="000000"/>
                </a:solidFill>
                <a:effectLst/>
                <a:latin typeface="Calibri" panose="020F0502020204030204" pitchFamily="34" charset="0"/>
                <a:ea typeface="Calibri" panose="020F0502020204030204" pitchFamily="34" charset="0"/>
                <a:cs typeface="Helvetica" panose="020B0604020202020204" pitchFamily="34" charset="0"/>
              </a:rPr>
              <a:t>Considerando numero 15 del Regolamento UE n. 679/2016</a:t>
            </a:r>
            <a:r>
              <a:rPr lang="it-IT" sz="2800" dirty="0">
                <a:solidFill>
                  <a:srgbClr val="000000"/>
                </a:solidFill>
                <a:effectLst/>
                <a:latin typeface="Calibri" panose="020F0502020204030204" pitchFamily="34" charset="0"/>
                <a:ea typeface="Calibri" panose="020F0502020204030204" pitchFamily="34" charset="0"/>
                <a:cs typeface="Helvetica" panose="020B0604020202020204" pitchFamily="34" charset="0"/>
              </a:rPr>
              <a:t> indica che la protezione dei dati si applica quando sono utilizzati dei sistemi di archiviazione ovvero</a:t>
            </a:r>
            <a:r>
              <a:rPr lang="it-IT" sz="2800" b="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sistemi di trattamento dei dati che identificano direttamente o indirettamente una persona</a:t>
            </a:r>
            <a:endParaRPr lang="it-IT" sz="2800" dirty="0">
              <a:effectLst/>
              <a:latin typeface="Calibri" panose="020F0502020204030204" pitchFamily="34" charset="0"/>
              <a:ea typeface="Calibri" panose="020F0502020204030204" pitchFamily="34" charset="0"/>
              <a:cs typeface="Times New Roman" panose="02020603050405020304" pitchFamily="18" charset="0"/>
            </a:endParaRPr>
          </a:p>
          <a:p>
            <a:endParaRPr lang="it-IT" dirty="0"/>
          </a:p>
        </p:txBody>
      </p:sp>
    </p:spTree>
    <p:extLst>
      <p:ext uri="{BB962C8B-B14F-4D97-AF65-F5344CB8AC3E}">
        <p14:creationId xmlns:p14="http://schemas.microsoft.com/office/powerpoint/2010/main" val="14430331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7C31702-ECC3-478E-8784-6B9EFE79747E}"/>
              </a:ext>
            </a:extLst>
          </p:cNvPr>
          <p:cNvSpPr>
            <a:spLocks noGrp="1"/>
          </p:cNvSpPr>
          <p:nvPr>
            <p:ph type="title"/>
          </p:nvPr>
        </p:nvSpPr>
        <p:spPr/>
        <p:txBody>
          <a:bodyPr/>
          <a:lstStyle/>
          <a:p>
            <a:r>
              <a:rPr lang="it-IT" sz="36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3 Riservatezza</a:t>
            </a:r>
            <a:br>
              <a:rPr lang="it-IT" sz="1800" dirty="0">
                <a:effectLst/>
                <a:latin typeface="Calibri" panose="020F0502020204030204" pitchFamily="34" charset="0"/>
                <a:ea typeface="Calibri" panose="020F0502020204030204" pitchFamily="34" charset="0"/>
                <a:cs typeface="Times New Roman" panose="02020603050405020304" pitchFamily="18" charset="0"/>
              </a:rPr>
            </a:br>
            <a:endParaRPr lang="it-IT" dirty="0"/>
          </a:p>
        </p:txBody>
      </p:sp>
      <p:sp>
        <p:nvSpPr>
          <p:cNvPr id="3" name="Segnaposto contenuto 2">
            <a:extLst>
              <a:ext uri="{FF2B5EF4-FFF2-40B4-BE49-F238E27FC236}">
                <a16:creationId xmlns:a16="http://schemas.microsoft.com/office/drawing/2014/main" id="{29C15915-9B33-4FB2-81C0-FE621C2BF3F8}"/>
              </a:ext>
            </a:extLst>
          </p:cNvPr>
          <p:cNvSpPr>
            <a:spLocks noGrp="1"/>
          </p:cNvSpPr>
          <p:nvPr>
            <p:ph idx="1"/>
          </p:nvPr>
        </p:nvSpPr>
        <p:spPr/>
        <p:txBody>
          <a:bodyPr>
            <a:normAutofit fontScale="55000" lnSpcReduction="20000"/>
          </a:bodyPr>
          <a:lstStyle/>
          <a:p>
            <a:pPr marL="0" indent="0" algn="just">
              <a:lnSpc>
                <a:spcPct val="107000"/>
              </a:lnSpc>
              <a:spcAft>
                <a:spcPts val="800"/>
              </a:spcAft>
              <a:buNone/>
            </a:pPr>
            <a:r>
              <a:rPr lang="it-IT" sz="3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Il diritto alla riservatezza </a:t>
            </a:r>
            <a:r>
              <a:rPr lang="it-IT" sz="3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protegge le persone fisiche e le informazioni e i contenuti dalla divulgazione senza autorizzazione. </a:t>
            </a:r>
            <a:endParaRPr lang="it-IT" sz="3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it-IT" sz="3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La differenza tra il concetto di riservatezza intesa come privacy  e riservatezza delle informazioni è questa:</a:t>
            </a:r>
            <a:endParaRPr lang="it-IT" sz="3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sz="3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il diritto alla riservatezza di una persona fisica protegge la sfera intima dalle intrusioni di chiunque</a:t>
            </a:r>
            <a:endParaRPr lang="it-IT" sz="3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sz="3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il diritto alla riservatezza </a:t>
            </a:r>
            <a:r>
              <a:rPr lang="it-IT" sz="3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delle informazioni e dei contenuti protegge gli stessi dalla divulgazione senza autorizzazione. Ci sono in questo caso una gamma di persone specifiche e affidabili che possono essere autorizzate all’accesso alle informazioni sulla base di un accordo scritto.</a:t>
            </a:r>
            <a:endParaRPr lang="it-IT" sz="3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sz="3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La tutela della riservatezza delle informazioni e dei contenuti è disciplinata dal diritto d’autore e della proprietà industriale.</a:t>
            </a:r>
            <a:endParaRPr lang="it-IT" sz="3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079055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B785689-AD9D-4908-AA21-9C89E3B43974}"/>
              </a:ext>
            </a:extLst>
          </p:cNvPr>
          <p:cNvSpPr>
            <a:spLocks noGrp="1"/>
          </p:cNvSpPr>
          <p:nvPr>
            <p:ph type="title"/>
          </p:nvPr>
        </p:nvSpPr>
        <p:spPr/>
        <p:txBody>
          <a:bodyPr>
            <a:normAutofit/>
          </a:bodyPr>
          <a:lstStyle/>
          <a:p>
            <a:r>
              <a:rPr lang="it-IT" sz="3200" b="1" dirty="0"/>
              <a:t>Normativa sugli obblighi di pubblicità, trasparenza e diffusione di informazioni da parte delle PA - D. Lgs. N. 33/2013</a:t>
            </a:r>
          </a:p>
        </p:txBody>
      </p:sp>
      <p:sp>
        <p:nvSpPr>
          <p:cNvPr id="3" name="Segnaposto contenuto 2">
            <a:extLst>
              <a:ext uri="{FF2B5EF4-FFF2-40B4-BE49-F238E27FC236}">
                <a16:creationId xmlns:a16="http://schemas.microsoft.com/office/drawing/2014/main" id="{F957A486-C0EC-4EC6-BE0D-86C1324AA3EE}"/>
              </a:ext>
            </a:extLst>
          </p:cNvPr>
          <p:cNvSpPr>
            <a:spLocks noGrp="1"/>
          </p:cNvSpPr>
          <p:nvPr>
            <p:ph idx="1"/>
          </p:nvPr>
        </p:nvSpPr>
        <p:spPr/>
        <p:txBody>
          <a:bodyPr>
            <a:normAutofit fontScale="92500" lnSpcReduction="10000"/>
          </a:bodyPr>
          <a:lstStyle/>
          <a:p>
            <a:pPr algn="just"/>
            <a:r>
              <a:rPr lang="it-IT" dirty="0"/>
              <a:t>Il principio della trasparenza, inteso come </a:t>
            </a:r>
            <a:r>
              <a:rPr lang="it-IT" b="1" dirty="0"/>
              <a:t>accessibilità totale alle informazioni che riguardano l'organizzazione e l'attività delle pubbliche amministrazioni</a:t>
            </a:r>
            <a:r>
              <a:rPr lang="it-IT" dirty="0"/>
              <a:t>, è stato affermato con il </a:t>
            </a:r>
            <a:r>
              <a:rPr lang="it-IT" b="1" dirty="0" err="1"/>
              <a:t>D.Lgs.</a:t>
            </a:r>
            <a:r>
              <a:rPr lang="it-IT" b="1" dirty="0"/>
              <a:t> 33/2013 </a:t>
            </a:r>
            <a:r>
              <a:rPr lang="it-IT" dirty="0"/>
              <a:t>con l'</a:t>
            </a:r>
            <a:r>
              <a:rPr lang="it-IT" b="1" dirty="0"/>
              <a:t>obiettivo di favorire il controllo diffuso da parte dei cittadini sull'operato delle istituzioni e sull'utilizzo delle risorse pubbliche</a:t>
            </a:r>
            <a:r>
              <a:rPr lang="it-IT" dirty="0"/>
              <a:t>. </a:t>
            </a:r>
          </a:p>
          <a:p>
            <a:pPr algn="just"/>
            <a:r>
              <a:rPr lang="it-IT" dirty="0"/>
              <a:t>Le disposizioni del suddetto decreto disciplinano, in particolare, la  libertà di accesso  di  chiunque  ai  dati  e  ai  documenti  detenuti  dalle pubbliche amministrazioni e dagli altri soggetti previsti, garantita, nel rispetto dei limiti  relativi  alla  tutela  di interessi  pubblici  e  privati  giuridicamente  rilevanti,   tramite l'accesso  civico (Art. 5) e   tramite   la   pubblicazione   di   documenti, informazioni e dati concernenti l'organizzazione e l'attività  delle pubbliche amministrazioni e le modalità per la loro realizzazione.</a:t>
            </a:r>
          </a:p>
        </p:txBody>
      </p:sp>
    </p:spTree>
    <p:extLst>
      <p:ext uri="{BB962C8B-B14F-4D97-AF65-F5344CB8AC3E}">
        <p14:creationId xmlns:p14="http://schemas.microsoft.com/office/powerpoint/2010/main" val="19119421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3D4D681-1319-48CC-8CA8-CD058973325E}"/>
              </a:ext>
            </a:extLst>
          </p:cNvPr>
          <p:cNvSpPr>
            <a:spLocks noGrp="1"/>
          </p:cNvSpPr>
          <p:nvPr>
            <p:ph type="title"/>
          </p:nvPr>
        </p:nvSpPr>
        <p:spPr/>
        <p:txBody>
          <a:bodyPr>
            <a:normAutofit/>
          </a:bodyPr>
          <a:lstStyle/>
          <a:p>
            <a:r>
              <a:rPr lang="it-IT" sz="3200" b="1" dirty="0"/>
              <a:t>Normativa sugli obblighi di pubblicità, trasparenza e diffusione di informazioni da parte delle PA - D. Lgs. N. 33/2013</a:t>
            </a:r>
            <a:endParaRPr lang="it-IT" sz="3200" dirty="0"/>
          </a:p>
        </p:txBody>
      </p:sp>
      <p:sp>
        <p:nvSpPr>
          <p:cNvPr id="3" name="Segnaposto contenuto 2">
            <a:extLst>
              <a:ext uri="{FF2B5EF4-FFF2-40B4-BE49-F238E27FC236}">
                <a16:creationId xmlns:a16="http://schemas.microsoft.com/office/drawing/2014/main" id="{41A5E234-40E4-42BD-9584-0991548DCD85}"/>
              </a:ext>
            </a:extLst>
          </p:cNvPr>
          <p:cNvSpPr>
            <a:spLocks noGrp="1"/>
          </p:cNvSpPr>
          <p:nvPr>
            <p:ph idx="1"/>
          </p:nvPr>
        </p:nvSpPr>
        <p:spPr/>
        <p:txBody>
          <a:bodyPr>
            <a:normAutofit fontScale="85000" lnSpcReduction="20000"/>
          </a:bodyPr>
          <a:lstStyle/>
          <a:p>
            <a:pPr marL="0" indent="0" algn="just">
              <a:buNone/>
            </a:pPr>
            <a:r>
              <a:rPr lang="it-IT" dirty="0"/>
              <a:t>Ai fini del </a:t>
            </a:r>
            <a:r>
              <a:rPr lang="it-IT" dirty="0" err="1"/>
              <a:t>D.Lgs.</a:t>
            </a:r>
            <a:r>
              <a:rPr lang="it-IT" dirty="0"/>
              <a:t> n. 33/2013, devono essere oggetto  di pubblicazione sui siti  istituzionali  delle  pubbliche amministrazioni, </a:t>
            </a:r>
            <a:r>
              <a:rPr lang="it-IT" b="1" dirty="0"/>
              <a:t>nella sezione “</a:t>
            </a:r>
            <a:r>
              <a:rPr lang="it-IT" b="1" i="1" dirty="0"/>
              <a:t>Amministrazione trasparente</a:t>
            </a:r>
            <a:r>
              <a:rPr lang="it-IT" b="1" dirty="0"/>
              <a:t>”</a:t>
            </a:r>
            <a:r>
              <a:rPr lang="it-IT" dirty="0"/>
              <a:t>,</a:t>
            </a:r>
            <a:r>
              <a:rPr lang="it-IT" b="1" dirty="0"/>
              <a:t> </a:t>
            </a:r>
            <a:r>
              <a:rPr lang="it-IT" dirty="0"/>
              <a:t>tutti i documenti,  le  informazioni e i dati concernenti l'organizzazione e l'attività delle pubbliche amministrazioni previsti nell’</a:t>
            </a:r>
            <a:r>
              <a:rPr lang="it-IT" b="1" dirty="0"/>
              <a:t>Allegato A</a:t>
            </a:r>
            <a:r>
              <a:rPr lang="it-IT" dirty="0"/>
              <a:t>. </a:t>
            </a:r>
            <a:r>
              <a:rPr lang="it-IT"/>
              <a:t>L’Allegato </a:t>
            </a:r>
            <a:r>
              <a:rPr lang="it-IT" dirty="0"/>
              <a:t>A individua i modelli e gli schemi standard per l'organizzazione, la codificazione e la rappresentazione dei documenti, delle informazioni e dei dati oggetto  di  pubblicazione  obbligatoria  ai  sensi  della normativa  vigente. </a:t>
            </a:r>
          </a:p>
          <a:p>
            <a:pPr marL="0" indent="0" algn="just">
              <a:buNone/>
            </a:pPr>
            <a:r>
              <a:rPr lang="it-IT" dirty="0"/>
              <a:t>Alla pubblicazione di tali atti corrisponde il diritto di chiunque di  accedere ai siti  direttamente  ed  immediatamente,  senza  autenticazione  ed identificazione. </a:t>
            </a:r>
          </a:p>
          <a:p>
            <a:pPr marL="0" indent="0" algn="just">
              <a:buNone/>
            </a:pPr>
            <a:r>
              <a:rPr lang="it-IT" dirty="0"/>
              <a:t>Le pubbliche amministrazioni possono disporre anche la pubblicazione nel proprio sito istituzionale di dati, informazioni e documenti che non hanno l'obbligo di pubblicare ai sensi del </a:t>
            </a:r>
            <a:r>
              <a:rPr lang="it-IT" dirty="0" err="1"/>
              <a:t>D.Lgs.</a:t>
            </a:r>
            <a:r>
              <a:rPr lang="it-IT" dirty="0"/>
              <a:t> 33/2013 o sulla base di  specifica  previsione  di  legge  o  regolamento,  nel rispetto dei </a:t>
            </a:r>
            <a:r>
              <a:rPr lang="it-IT" b="1" dirty="0"/>
              <a:t>limiti indicati dall’art. 5 bis (Esclusioni e limiti all'accesso civico)</a:t>
            </a:r>
            <a:r>
              <a:rPr lang="it-IT" dirty="0"/>
              <a:t>,  avendo in ogni caso cura di procedere con l’indicazione  in  forma  anonima  dei  dati  personali   eventualmente presenti. </a:t>
            </a:r>
          </a:p>
          <a:p>
            <a:endParaRPr lang="it-IT" dirty="0"/>
          </a:p>
        </p:txBody>
      </p:sp>
    </p:spTree>
    <p:extLst>
      <p:ext uri="{BB962C8B-B14F-4D97-AF65-F5344CB8AC3E}">
        <p14:creationId xmlns:p14="http://schemas.microsoft.com/office/powerpoint/2010/main" val="2122187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D1BBBD9-AC33-4245-9FC3-F39286DBA22F}"/>
              </a:ext>
            </a:extLst>
          </p:cNvPr>
          <p:cNvSpPr>
            <a:spLocks noGrp="1"/>
          </p:cNvSpPr>
          <p:nvPr>
            <p:ph type="title"/>
          </p:nvPr>
        </p:nvSpPr>
        <p:spPr/>
        <p:txBody>
          <a:bodyPr>
            <a:noAutofit/>
          </a:bodyPr>
          <a:lstStyle/>
          <a:p>
            <a:pPr>
              <a:lnSpc>
                <a:spcPct val="107000"/>
              </a:lnSpc>
              <a:spcAft>
                <a:spcPts val="800"/>
              </a:spcAft>
            </a:pPr>
            <a:br>
              <a:rPr lang="it-IT" sz="3200" dirty="0"/>
            </a:br>
            <a:r>
              <a:rPr lang="it-IT" sz="3200" b="1" dirty="0"/>
              <a:t>Normativa sugli obblighi di pubblicità, trasparenza e diffusione di informazioni da parte delle PA - D. Lgs. N. 33/2013</a:t>
            </a:r>
            <a:br>
              <a:rPr lang="it-IT" sz="3200" b="1" dirty="0"/>
            </a:br>
            <a:endParaRPr lang="it-IT" sz="3200" b="1" dirty="0"/>
          </a:p>
        </p:txBody>
      </p:sp>
      <p:sp>
        <p:nvSpPr>
          <p:cNvPr id="3" name="Segnaposto contenuto 2">
            <a:extLst>
              <a:ext uri="{FF2B5EF4-FFF2-40B4-BE49-F238E27FC236}">
                <a16:creationId xmlns:a16="http://schemas.microsoft.com/office/drawing/2014/main" id="{D3104403-ACDE-4936-B1A7-6725F573CA59}"/>
              </a:ext>
            </a:extLst>
          </p:cNvPr>
          <p:cNvSpPr>
            <a:spLocks noGrp="1"/>
          </p:cNvSpPr>
          <p:nvPr>
            <p:ph idx="1"/>
          </p:nvPr>
        </p:nvSpPr>
        <p:spPr>
          <a:xfrm>
            <a:off x="838200" y="1967667"/>
            <a:ext cx="10515600" cy="4351338"/>
          </a:xfrm>
        </p:spPr>
        <p:txBody>
          <a:bodyPr>
            <a:normAutofit/>
          </a:bodyPr>
          <a:lstStyle/>
          <a:p>
            <a:pPr marL="0" indent="0" algn="just">
              <a:lnSpc>
                <a:spcPct val="107000"/>
              </a:lnSpc>
              <a:spcAft>
                <a:spcPts val="800"/>
              </a:spcAft>
              <a:buNone/>
            </a:pPr>
            <a:r>
              <a:rPr lang="it-IT" sz="2000" b="1" dirty="0">
                <a:solidFill>
                  <a:srgbClr val="000000"/>
                </a:solidFill>
                <a:effectLst/>
                <a:latin typeface="Calibri" panose="020F0502020204030204" pitchFamily="34" charset="0"/>
                <a:ea typeface="Calibri" panose="020F0502020204030204" pitchFamily="34" charset="0"/>
                <a:cs typeface="Arial" panose="020B0604020202020204" pitchFamily="34" charset="0"/>
              </a:rPr>
              <a:t>Art. 5-bis. Esclusioni e limiti all'accesso civico comma 2</a:t>
            </a:r>
            <a:endParaRPr lang="it-IT" sz="2000" b="1"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it-IT" sz="2000" i="1" dirty="0">
                <a:solidFill>
                  <a:srgbClr val="000000"/>
                </a:solidFill>
                <a:effectLst/>
                <a:latin typeface="Calibri" panose="020F0502020204030204" pitchFamily="34" charset="0"/>
                <a:ea typeface="Calibri" panose="020F0502020204030204" pitchFamily="34" charset="0"/>
                <a:cs typeface="Arial" panose="020B0604020202020204" pitchFamily="34" charset="0"/>
              </a:rPr>
              <a:t>(articolo introdotto dall'</a:t>
            </a:r>
            <a:r>
              <a:rPr lang="it-IT" sz="2000" i="1" u="sng" dirty="0">
                <a:solidFill>
                  <a:srgbClr val="000000"/>
                </a:solidFill>
                <a:effectLst/>
                <a:latin typeface="Calibri" panose="020F0502020204030204" pitchFamily="34" charset="0"/>
                <a:ea typeface="Calibri" panose="020F0502020204030204" pitchFamily="34" charset="0"/>
                <a:cs typeface="Arial" panose="020B0604020202020204" pitchFamily="34" charset="0"/>
                <a:hlinkClick r:id="rId2"/>
              </a:rPr>
              <a:t>art. 6, comma 2, d.lgs. n. 97 del 2016</a:t>
            </a:r>
            <a:r>
              <a:rPr lang="it-IT" sz="2000" i="1" dirty="0">
                <a:solidFill>
                  <a:srgbClr val="000000"/>
                </a:solidFill>
                <a:effectLst/>
                <a:latin typeface="Calibri" panose="020F0502020204030204" pitchFamily="34" charset="0"/>
                <a:ea typeface="Calibri" panose="020F0502020204030204" pitchFamily="34" charset="0"/>
                <a:cs typeface="Arial" panose="020B0604020202020204" pitchFamily="34" charset="0"/>
              </a:rPr>
              <a:t>)</a:t>
            </a:r>
            <a:endParaRPr lang="it-IT"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br>
              <a:rPr lang="it-IT" sz="2000" b="1" dirty="0">
                <a:solidFill>
                  <a:srgbClr val="000000"/>
                </a:solidFill>
                <a:effectLst/>
                <a:latin typeface="Calibri" panose="020F0502020204030204" pitchFamily="34" charset="0"/>
                <a:ea typeface="Calibri" panose="020F0502020204030204" pitchFamily="34" charset="0"/>
                <a:cs typeface="Arial" panose="020B0604020202020204" pitchFamily="34" charset="0"/>
              </a:rPr>
            </a:br>
            <a:r>
              <a:rPr lang="it-IT" sz="20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L'accesso ai dati e ai documenti detenuti dalle PA, ulteriori rispetto a quelli oggetto del D. Lgs. N. 33/2013, è rifiutato se il diniego è necessario per evitare un pregiudizio concreto alla tutela di uno dei seguenti interessi privati:</a:t>
            </a:r>
            <a:endParaRPr lang="it-IT"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mj-lt"/>
              <a:buAutoNum type="alphaLcParenR"/>
            </a:pPr>
            <a:r>
              <a:rPr lang="it-IT" sz="20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la protezione dei dati personali, in conformità con la disciplina legislativa in materia;</a:t>
            </a:r>
            <a:endParaRPr lang="it-IT"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mj-lt"/>
              <a:buAutoNum type="alphaLcParenR"/>
            </a:pPr>
            <a:r>
              <a:rPr lang="it-IT" sz="20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la libertà e la segretezza della corrispondenza;</a:t>
            </a:r>
            <a:endParaRPr lang="it-IT"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lphaLcParenR"/>
            </a:pPr>
            <a:r>
              <a:rPr lang="it-IT" sz="20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gli interessi economici e commerciali di una persona fisica o giuridica, ivi compresi la proprietà intellettuale, il diritto d'autore e i segreti commerciali.</a:t>
            </a:r>
            <a:endParaRPr lang="it-IT"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933239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829F796-A7FE-4476-9A11-CC6B7AAC0080}"/>
              </a:ext>
            </a:extLst>
          </p:cNvPr>
          <p:cNvSpPr>
            <a:spLocks noGrp="1"/>
          </p:cNvSpPr>
          <p:nvPr>
            <p:ph type="title"/>
          </p:nvPr>
        </p:nvSpPr>
        <p:spPr/>
        <p:txBody>
          <a:bodyPr>
            <a:noAutofit/>
          </a:bodyPr>
          <a:lstStyle/>
          <a:p>
            <a:r>
              <a:rPr lang="it-IT" sz="3200" b="1" dirty="0"/>
              <a:t>Normativa sugli obblighi di pubblicità, trasparenza e diffusione di informazioni da parte delle PA - D. Lgs. N. 33/2013</a:t>
            </a:r>
            <a:endParaRPr lang="it-IT" sz="3200" dirty="0">
              <a:latin typeface="+mn-lt"/>
            </a:endParaRPr>
          </a:p>
        </p:txBody>
      </p:sp>
      <p:sp>
        <p:nvSpPr>
          <p:cNvPr id="3" name="Segnaposto contenuto 2">
            <a:extLst>
              <a:ext uri="{FF2B5EF4-FFF2-40B4-BE49-F238E27FC236}">
                <a16:creationId xmlns:a16="http://schemas.microsoft.com/office/drawing/2014/main" id="{F35B6D7C-E53C-4E90-A357-2D88DFDE6AC2}"/>
              </a:ext>
            </a:extLst>
          </p:cNvPr>
          <p:cNvSpPr>
            <a:spLocks noGrp="1"/>
          </p:cNvSpPr>
          <p:nvPr>
            <p:ph idx="1"/>
          </p:nvPr>
        </p:nvSpPr>
        <p:spPr/>
        <p:txBody>
          <a:bodyPr/>
          <a:lstStyle/>
          <a:p>
            <a:pPr marL="0" indent="0">
              <a:buNone/>
            </a:pPr>
            <a:r>
              <a:rPr lang="it-IT" sz="1800" b="1" dirty="0">
                <a:solidFill>
                  <a:srgbClr val="000000"/>
                </a:solidFill>
                <a:effectLst/>
                <a:ea typeface="Times New Roman" panose="02020603050405020304" pitchFamily="18" charset="0"/>
              </a:rPr>
              <a:t>Art.</a:t>
            </a:r>
            <a:r>
              <a:rPr lang="it-IT" sz="1800" b="1" u="sng" dirty="0">
                <a:solidFill>
                  <a:srgbClr val="000000"/>
                </a:solidFill>
                <a:effectLst/>
                <a:ea typeface="Times New Roman" panose="02020603050405020304" pitchFamily="18" charset="0"/>
              </a:rPr>
              <a:t> 7-bis</a:t>
            </a:r>
            <a:r>
              <a:rPr lang="it-IT" sz="1800" b="1" dirty="0">
                <a:solidFill>
                  <a:srgbClr val="000000"/>
                </a:solidFill>
                <a:effectLst/>
                <a:ea typeface="Times New Roman" panose="02020603050405020304" pitchFamily="18" charset="0"/>
              </a:rPr>
              <a:t>. Riutilizzo dei dati pubblicati</a:t>
            </a:r>
            <a:br>
              <a:rPr lang="it-IT" sz="1800" b="1" dirty="0">
                <a:solidFill>
                  <a:srgbClr val="000000"/>
                </a:solidFill>
                <a:effectLst/>
                <a:ea typeface="Times New Roman" panose="02020603050405020304" pitchFamily="18" charset="0"/>
              </a:rPr>
            </a:br>
            <a:r>
              <a:rPr lang="it-IT" sz="1800" i="1" dirty="0">
                <a:effectLst/>
                <a:ea typeface="Times New Roman" panose="02020603050405020304" pitchFamily="18" charset="0"/>
              </a:rPr>
              <a:t>(articolo introdotto dall'</a:t>
            </a:r>
            <a:r>
              <a:rPr lang="it-IT" sz="1800" i="1" u="sng" dirty="0">
                <a:effectLst/>
                <a:ea typeface="Times New Roman" panose="02020603050405020304" pitchFamily="18" charset="0"/>
                <a:hlinkClick r:id="rId2">
                  <a:extLst>
                    <a:ext uri="{A12FA001-AC4F-418D-AE19-62706E023703}">
                      <ahyp:hlinkClr xmlns:ahyp="http://schemas.microsoft.com/office/drawing/2018/hyperlinkcolor" val="tx"/>
                    </a:ext>
                  </a:extLst>
                </a:hlinkClick>
              </a:rPr>
              <a:t>art. 7 del d.lgs. n. 97 del 2016</a:t>
            </a:r>
            <a:r>
              <a:rPr lang="it-IT" sz="1800" i="1" dirty="0">
                <a:effectLst/>
                <a:ea typeface="Times New Roman" panose="02020603050405020304" pitchFamily="18" charset="0"/>
              </a:rPr>
              <a:t>)</a:t>
            </a:r>
            <a:endParaRPr lang="it-IT" sz="1800" dirty="0">
              <a:effectLst/>
              <a:ea typeface="Times New Roman" panose="02020603050405020304" pitchFamily="18" charset="0"/>
            </a:endParaRPr>
          </a:p>
          <a:p>
            <a:pPr marL="342900" indent="-342900">
              <a:buAutoNum type="arabicPeriod"/>
            </a:pPr>
            <a:r>
              <a:rPr lang="it-IT" sz="1800" dirty="0">
                <a:solidFill>
                  <a:srgbClr val="000000"/>
                </a:solidFill>
                <a:effectLst/>
                <a:ea typeface="Calibri" panose="020F0502020204030204" pitchFamily="34" charset="0"/>
              </a:rPr>
              <a:t>Gli obblighi di pubblicazione dei dati personali diversi dai dati sensibili e dai dati giudiziari, di cui all'</a:t>
            </a:r>
            <a:r>
              <a:rPr lang="it-IT" sz="1800" u="sng" dirty="0">
                <a:solidFill>
                  <a:srgbClr val="000000"/>
                </a:solidFill>
                <a:effectLst/>
                <a:ea typeface="Calibri" panose="020F0502020204030204" pitchFamily="34" charset="0"/>
                <a:hlinkClick r:id="rId3"/>
              </a:rPr>
              <a:t>articolo 4, comma 1, lettere d) ed e), del decreto legislativo 30 giugno 2003, n. 196</a:t>
            </a:r>
            <a:r>
              <a:rPr lang="it-IT" sz="1800" dirty="0">
                <a:solidFill>
                  <a:srgbClr val="000000"/>
                </a:solidFill>
                <a:effectLst/>
                <a:ea typeface="Calibri" panose="020F0502020204030204" pitchFamily="34" charset="0"/>
              </a:rPr>
              <a:t>, comportano la possibilità di una diffusione dei dati medesimi attraverso siti istituzionali, nonché il loro trattamento secondo modalità che ne consentono la indicizzazione e la rintracciabilità tramite i motori di ricerca web ed il loro riutilizzo ai sensi dell'articolo 7 nel rispetto dei principi sul trattamento dei dati personali.</a:t>
            </a:r>
          </a:p>
          <a:p>
            <a:r>
              <a:rPr lang="it-IT" sz="1800" dirty="0">
                <a:solidFill>
                  <a:srgbClr val="000000"/>
                </a:solidFill>
                <a:effectLst/>
                <a:latin typeface="Calibri" panose="020F0502020204030204" pitchFamily="34" charset="0"/>
                <a:ea typeface="Times New Roman" panose="02020603050405020304" pitchFamily="18" charset="0"/>
              </a:rPr>
              <a:t>2. La pubblicazione nei siti istituzionali, in attuazione del presente decreto, di dati relativi a titolari di organi di indirizzo politico e di uffici o incarichi di diretta collaborazione, nonché a dirigenti titolari degli organi amministrativi è finalizzata alla realizzazione della trasparenza pubblica, che integra una finalità di rilevante interesse pubblico nel rispetto della disciplina in materia di protezione dei dati personali.</a:t>
            </a:r>
            <a:endParaRPr lang="it-IT" sz="1800" dirty="0">
              <a:effectLst/>
              <a:latin typeface="Times New Roman" panose="02020603050405020304" pitchFamily="18" charset="0"/>
              <a:ea typeface="Times New Roman" panose="02020603050405020304" pitchFamily="18" charset="0"/>
            </a:endParaRPr>
          </a:p>
          <a:p>
            <a:r>
              <a:rPr lang="it-IT" sz="1800" dirty="0">
                <a:solidFill>
                  <a:srgbClr val="000000"/>
                </a:solidFill>
                <a:effectLst/>
                <a:latin typeface="Calibri" panose="020F0502020204030204" pitchFamily="34" charset="0"/>
                <a:ea typeface="Times New Roman" panose="02020603050405020304" pitchFamily="18" charset="0"/>
              </a:rPr>
              <a:t>3. Le pubbliche amministrazioni possono disporre la pubblicazione nel proprio sito istituzionale di dati, informazioni e documenti che non hanno l'obbligo di pubblicare ai sensi del presente decreto o sulla base di specifica previsione di legge o regolamento, nel rispetto dei limiti indicati dall'articolo 5-bis, procedendo alla indicazione in forma anonima dei dati personali eventualmente presenti.</a:t>
            </a:r>
            <a:endParaRPr lang="it-IT" sz="1800" dirty="0">
              <a:effectLst/>
              <a:latin typeface="Times New Roman" panose="02020603050405020304" pitchFamily="18" charset="0"/>
              <a:ea typeface="Times New Roman" panose="02020603050405020304" pitchFamily="18" charset="0"/>
            </a:endParaRPr>
          </a:p>
          <a:p>
            <a:pPr marL="514350" indent="-514350">
              <a:buAutoNum type="arabicPeriod"/>
            </a:pPr>
            <a:endParaRPr lang="it-IT" dirty="0"/>
          </a:p>
        </p:txBody>
      </p:sp>
    </p:spTree>
    <p:extLst>
      <p:ext uri="{BB962C8B-B14F-4D97-AF65-F5344CB8AC3E}">
        <p14:creationId xmlns:p14="http://schemas.microsoft.com/office/powerpoint/2010/main" val="3317706018"/>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o" ma:contentTypeID="0x010100FA33EE5A4A36D347B031A28D77C51251" ma:contentTypeVersion="12" ma:contentTypeDescription="Creare un nuovo documento." ma:contentTypeScope="" ma:versionID="761164e94355e5557c94461656014ec1">
  <xsd:schema xmlns:xsd="http://www.w3.org/2001/XMLSchema" xmlns:xs="http://www.w3.org/2001/XMLSchema" xmlns:p="http://schemas.microsoft.com/office/2006/metadata/properties" xmlns:ns2="70049bc9-2c0a-4e25-9fbe-2b412388834c" xmlns:ns3="c6a3fd10-2a56-434e-bc1c-0ede5301e666" targetNamespace="http://schemas.microsoft.com/office/2006/metadata/properties" ma:root="true" ma:fieldsID="a7c14e9349e9e4c387c96ff1912c5d5b" ns2:_="" ns3:_="">
    <xsd:import namespace="70049bc9-2c0a-4e25-9fbe-2b412388834c"/>
    <xsd:import namespace="c6a3fd10-2a56-434e-bc1c-0ede5301e666"/>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AutoKeyPoints" minOccurs="0"/>
                <xsd:element ref="ns2:MediaServiceKeyPoints" minOccurs="0"/>
                <xsd:element ref="ns3:SharedWithUsers" minOccurs="0"/>
                <xsd:element ref="ns3:SharedWithDetail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0049bc9-2c0a-4e25-9fbe-2b412388834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LengthInSeconds" ma:index="19"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c6a3fd10-2a56-434e-bc1c-0ede5301e666" elementFormDefault="qualified">
    <xsd:import namespace="http://schemas.microsoft.com/office/2006/documentManagement/types"/>
    <xsd:import namespace="http://schemas.microsoft.com/office/infopath/2007/PartnerControls"/>
    <xsd:element name="SharedWithUsers" ma:index="17" nillable="true" ma:displayName="Condiviso c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Condiviso con dettagli"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i contenuto"/>
        <xsd:element ref="dc:title" minOccurs="0" maxOccurs="1" ma:index="4" ma:displayName="Tito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615C1C7-40FF-42D9-B279-57F90AB1FDB2}"/>
</file>

<file path=customXml/itemProps2.xml><?xml version="1.0" encoding="utf-8"?>
<ds:datastoreItem xmlns:ds="http://schemas.openxmlformats.org/officeDocument/2006/customXml" ds:itemID="{FD27A4D3-735A-4B7C-A77D-641AC87FC569}">
  <ds:schemaRefs>
    <ds:schemaRef ds:uri="http://schemas.microsoft.com/sharepoint/v3/contenttype/forms"/>
  </ds:schemaRefs>
</ds:datastoreItem>
</file>

<file path=customXml/itemProps3.xml><?xml version="1.0" encoding="utf-8"?>
<ds:datastoreItem xmlns:ds="http://schemas.openxmlformats.org/officeDocument/2006/customXml" ds:itemID="{7DDEB59E-A1F3-4533-875A-0EDDACD58324}">
  <ds:schemaRefs>
    <ds:schemaRef ds:uri="http://purl.org/dc/terms/"/>
    <ds:schemaRef ds:uri="http://schemas.openxmlformats.org/package/2006/metadata/core-properties"/>
    <ds:schemaRef ds:uri="http://purl.org/dc/dcmitype/"/>
    <ds:schemaRef ds:uri="http://schemas.microsoft.com/office/2006/documentManagement/types"/>
    <ds:schemaRef ds:uri="http://schemas.microsoft.com/office/infopath/2007/PartnerControls"/>
    <ds:schemaRef ds:uri="http://purl.org/dc/elements/1.1/"/>
    <ds:schemaRef ds:uri="http://schemas.microsoft.com/office/2006/metadata/properties"/>
    <ds:schemaRef ds:uri="70049bc9-2c0a-4e25-9fbe-2b412388834c"/>
    <ds:schemaRef ds:uri="c6a3fd10-2a56-434e-bc1c-0ede5301e666"/>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16055</TotalTime>
  <Words>3648</Words>
  <Application>Microsoft Office PowerPoint</Application>
  <PresentationFormat>Widescreen</PresentationFormat>
  <Paragraphs>124</Paragraphs>
  <Slides>26</Slides>
  <Notes>0</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26</vt:i4>
      </vt:variant>
    </vt:vector>
  </HeadingPairs>
  <TitlesOfParts>
    <vt:vector size="33" baseType="lpstr">
      <vt:lpstr>Arial</vt:lpstr>
      <vt:lpstr>Calibri</vt:lpstr>
      <vt:lpstr>Calibri Light</vt:lpstr>
      <vt:lpstr>Helvetica</vt:lpstr>
      <vt:lpstr>PT Sans</vt:lpstr>
      <vt:lpstr>Times New Roman</vt:lpstr>
      <vt:lpstr>Tema di Office</vt:lpstr>
      <vt:lpstr>La protezione dei dati</vt:lpstr>
      <vt:lpstr>Normativa sulla protezione dei dati personali</vt:lpstr>
      <vt:lpstr>1 Privacy Articolo 7. Rispetto per la vita privata e familiare della Carta dei diritti fondamentali dell’Unione europea 2012/C 326/02</vt:lpstr>
      <vt:lpstr>2 Protezione dei dati Art. 8 Protezione dei dati personali della Carta dei diritti fondamentali dell’Unione europea 2012/C 326/02</vt:lpstr>
      <vt:lpstr>3 Riservatezza </vt:lpstr>
      <vt:lpstr>Normativa sugli obblighi di pubblicità, trasparenza e diffusione di informazioni da parte delle PA - D. Lgs. N. 33/2013</vt:lpstr>
      <vt:lpstr>Normativa sugli obblighi di pubblicità, trasparenza e diffusione di informazioni da parte delle PA - D. Lgs. N. 33/2013</vt:lpstr>
      <vt:lpstr> Normativa sugli obblighi di pubblicità, trasparenza e diffusione di informazioni da parte delle PA - D. Lgs. N. 33/2013 </vt:lpstr>
      <vt:lpstr>Normativa sugli obblighi di pubblicità, trasparenza e diffusione di informazioni da parte delle PA - D. Lgs. N. 33/2013</vt:lpstr>
      <vt:lpstr>Normativa sugli obblighi di pubblicità, trasparenza e diffusione di informazioni da parte delle PA - D. Lgs. N. 33/2013</vt:lpstr>
      <vt:lpstr>Normativa sugli obblighi di pubblicità, trasparenza e diffusione di informazioni da parte delle PA - D. Lgs. N. 33/2013</vt:lpstr>
      <vt:lpstr>Normativa sugli obblighi di pubblicità, trasparenza e diffusione di informazioni da parte delle PA - D. Lgs. N. 33/2013</vt:lpstr>
      <vt:lpstr>Albo Ufficiale Informatico di Ateneo</vt:lpstr>
      <vt:lpstr>Pubblicità legale</vt:lpstr>
      <vt:lpstr>Regolamento per la pubblicazione degli atti di Ateneo</vt:lpstr>
      <vt:lpstr>Regolamento per la pubblicazione degli atti di Ateneo</vt:lpstr>
      <vt:lpstr>Albo informatico/Amministrazione trasparente</vt:lpstr>
      <vt:lpstr>Regolamento per la pubblicazione degli atti di Ateneo Art. 2 Altre tipologie di pubblicazione</vt:lpstr>
      <vt:lpstr>Principi applicabili al trattamento di dati personali Art. 5 Regolamento UE n. 679/2016</vt:lpstr>
      <vt:lpstr>Principi applicabili al trattamento di dati personali Art. 5 Regolamento UE n. 679/2016</vt:lpstr>
      <vt:lpstr>Principi applicabili al trattamento di dati personali Art. 5 Regolamento UE n. 679/2016</vt:lpstr>
      <vt:lpstr>Diritto alla cancellazione dei dati personali Art. 17 Regolamento UE n. 679/2016</vt:lpstr>
      <vt:lpstr>Regolamento per la protezione dei dati di Ateneo</vt:lpstr>
      <vt:lpstr>Quesiti</vt:lpstr>
      <vt:lpstr>Quesiti</vt:lpstr>
      <vt:lpstr>Regolamento per la protezione dei dati di Ateneo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protezione dei dati</dc:title>
  <dc:creator>Linda Ruggiero</dc:creator>
  <cp:lastModifiedBy>Deborah Donati</cp:lastModifiedBy>
  <cp:revision>85</cp:revision>
  <dcterms:created xsi:type="dcterms:W3CDTF">2021-06-04T09:42:36Z</dcterms:created>
  <dcterms:modified xsi:type="dcterms:W3CDTF">2021-12-31T11:08:39Z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0x010100FA33EE5A4A36D347B031A28D77C51251</vt:lpwstr>
  </property>
</Properties>
</file>