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9.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51"/>
  </p:notesMasterIdLst>
  <p:sldIdLst>
    <p:sldId id="256" r:id="rId2"/>
    <p:sldId id="312" r:id="rId3"/>
    <p:sldId id="259" r:id="rId4"/>
    <p:sldId id="257" r:id="rId5"/>
    <p:sldId id="260" r:id="rId6"/>
    <p:sldId id="262" r:id="rId7"/>
    <p:sldId id="266" r:id="rId8"/>
    <p:sldId id="268" r:id="rId9"/>
    <p:sldId id="275" r:id="rId10"/>
    <p:sldId id="271" r:id="rId11"/>
    <p:sldId id="272" r:id="rId12"/>
    <p:sldId id="270" r:id="rId13"/>
    <p:sldId id="273" r:id="rId14"/>
    <p:sldId id="309" r:id="rId15"/>
    <p:sldId id="310" r:id="rId16"/>
    <p:sldId id="315" r:id="rId17"/>
    <p:sldId id="276" r:id="rId18"/>
    <p:sldId id="277" r:id="rId19"/>
    <p:sldId id="278" r:id="rId20"/>
    <p:sldId id="279" r:id="rId21"/>
    <p:sldId id="314" r:id="rId22"/>
    <p:sldId id="280" r:id="rId23"/>
    <p:sldId id="281" r:id="rId24"/>
    <p:sldId id="282" r:id="rId25"/>
    <p:sldId id="283" r:id="rId26"/>
    <p:sldId id="284" r:id="rId27"/>
    <p:sldId id="285" r:id="rId28"/>
    <p:sldId id="286" r:id="rId29"/>
    <p:sldId id="288" r:id="rId30"/>
    <p:sldId id="289" r:id="rId31"/>
    <p:sldId id="290" r:id="rId32"/>
    <p:sldId id="291" r:id="rId33"/>
    <p:sldId id="292" r:id="rId34"/>
    <p:sldId id="293" r:id="rId35"/>
    <p:sldId id="294" r:id="rId36"/>
    <p:sldId id="295" r:id="rId37"/>
    <p:sldId id="308" r:id="rId38"/>
    <p:sldId id="299" r:id="rId39"/>
    <p:sldId id="300" r:id="rId40"/>
    <p:sldId id="301" r:id="rId41"/>
    <p:sldId id="307" r:id="rId42"/>
    <p:sldId id="302" r:id="rId43"/>
    <p:sldId id="303" r:id="rId44"/>
    <p:sldId id="304" r:id="rId45"/>
    <p:sldId id="305" r:id="rId46"/>
    <p:sldId id="313" r:id="rId47"/>
    <p:sldId id="316" r:id="rId48"/>
    <p:sldId id="263" r:id="rId49"/>
    <p:sldId id="264" r:id="rId50"/>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474" autoAdjust="0"/>
  </p:normalViewPr>
  <p:slideViewPr>
    <p:cSldViewPr>
      <p:cViewPr>
        <p:scale>
          <a:sx n="75" d="100"/>
          <a:sy n="75" d="100"/>
        </p:scale>
        <p:origin x="-1613" y="-302"/>
      </p:cViewPr>
      <p:guideLst>
        <p:guide orient="horz" pos="2160"/>
        <p:guide pos="2880"/>
      </p:guideLst>
    </p:cSldViewPr>
  </p:slideViewPr>
  <p:outlineViewPr>
    <p:cViewPr>
      <p:scale>
        <a:sx n="33" d="100"/>
        <a:sy n="33" d="100"/>
      </p:scale>
      <p:origin x="258" y="71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oleObject" Target="file:///F:\AIRIPA%202008\Grafici.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F:\AIRIPA%202008\Grafici.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1775050344517331"/>
          <c:y val="6.0509833597487482E-2"/>
          <c:w val="0.74515549993912544"/>
          <c:h val="0.83600830362034062"/>
        </c:manualLayout>
      </c:layout>
      <c:pie3DChart>
        <c:varyColors val="1"/>
        <c:ser>
          <c:idx val="0"/>
          <c:order val="0"/>
          <c:explosion val="25"/>
          <c:dPt>
            <c:idx val="0"/>
            <c:bubble3D val="0"/>
            <c:explosion val="6"/>
            <c:spPr>
              <a:solidFill>
                <a:schemeClr val="accent6">
                  <a:lumMod val="60000"/>
                  <a:lumOff val="40000"/>
                </a:schemeClr>
              </a:solidFill>
            </c:spPr>
          </c:dPt>
          <c:dPt>
            <c:idx val="1"/>
            <c:bubble3D val="0"/>
            <c:spPr>
              <a:solidFill>
                <a:srgbClr val="FFC000"/>
              </a:solidFill>
            </c:spPr>
          </c:dPt>
          <c:dLbls>
            <c:dLbl>
              <c:idx val="0"/>
              <c:layout>
                <c:manualLayout>
                  <c:x val="9.5447052151906766E-3"/>
                  <c:y val="-0.12274917024385638"/>
                </c:manualLayout>
              </c:layout>
              <c:spPr>
                <a:noFill/>
                <a:ln w="25400">
                  <a:noFill/>
                </a:ln>
              </c:spPr>
              <c:txPr>
                <a:bodyPr/>
                <a:lstStyle/>
                <a:p>
                  <a:pPr>
                    <a:defRPr sz="2400">
                      <a:solidFill>
                        <a:schemeClr val="tx1"/>
                      </a:solidFill>
                    </a:defRPr>
                  </a:pPr>
                  <a:endParaRPr lang="it-IT"/>
                </a:p>
              </c:txPr>
              <c:showLegendKey val="0"/>
              <c:showVal val="0"/>
              <c:showCatName val="0"/>
              <c:showSerName val="0"/>
              <c:showPercent val="1"/>
              <c:showBubbleSize val="0"/>
            </c:dLbl>
            <c:dLbl>
              <c:idx val="1"/>
              <c:layout>
                <c:manualLayout>
                  <c:x val="-2.4833698695958233E-3"/>
                  <c:y val="9.6312092773903096E-2"/>
                </c:manualLayout>
              </c:layout>
              <c:spPr>
                <a:noFill/>
                <a:ln w="25400">
                  <a:noFill/>
                </a:ln>
              </c:spPr>
              <c:txPr>
                <a:bodyPr/>
                <a:lstStyle/>
                <a:p>
                  <a:pPr>
                    <a:defRPr sz="2400">
                      <a:solidFill>
                        <a:schemeClr val="tx1"/>
                      </a:solidFill>
                    </a:defRPr>
                  </a:pPr>
                  <a:endParaRPr lang="it-IT"/>
                </a:p>
              </c:txPr>
              <c:showLegendKey val="0"/>
              <c:showVal val="0"/>
              <c:showCatName val="0"/>
              <c:showSerName val="0"/>
              <c:showPercent val="1"/>
              <c:showBubbleSize val="0"/>
            </c:dLbl>
            <c:spPr>
              <a:noFill/>
              <a:ln w="25400">
                <a:noFill/>
              </a:ln>
            </c:spPr>
            <c:txPr>
              <a:bodyPr/>
              <a:lstStyle/>
              <a:p>
                <a:pPr>
                  <a:defRPr sz="1600">
                    <a:solidFill>
                      <a:schemeClr val="tx1"/>
                    </a:solidFill>
                  </a:defRPr>
                </a:pPr>
                <a:endParaRPr lang="it-IT"/>
              </a:p>
            </c:txPr>
            <c:showLegendKey val="0"/>
            <c:showVal val="0"/>
            <c:showCatName val="0"/>
            <c:showSerName val="0"/>
            <c:showPercent val="1"/>
            <c:showBubbleSize val="0"/>
            <c:showLeaderLines val="0"/>
          </c:dLbls>
          <c:cat>
            <c:strRef>
              <c:f>Foglio1!$A$1:$B$1</c:f>
              <c:strCache>
                <c:ptCount val="2"/>
                <c:pt idx="0">
                  <c:v>Legge più di 6 libri in un anno</c:v>
                </c:pt>
                <c:pt idx="1">
                  <c:v>Legge meno di 6 libri in un anno</c:v>
                </c:pt>
              </c:strCache>
            </c:strRef>
          </c:cat>
          <c:val>
            <c:numRef>
              <c:f>Foglio1!$A$2:$B$2</c:f>
              <c:numCache>
                <c:formatCode>0.00%</c:formatCode>
                <c:ptCount val="2"/>
                <c:pt idx="0" formatCode="0%">
                  <c:v>0.32800000000000062</c:v>
                </c:pt>
                <c:pt idx="1">
                  <c:v>0.67200000000000149</c:v>
                </c:pt>
              </c:numCache>
            </c:numRef>
          </c:val>
        </c:ser>
        <c:dLbls>
          <c:showLegendKey val="0"/>
          <c:showVal val="0"/>
          <c:showCatName val="0"/>
          <c:showSerName val="0"/>
          <c:showPercent val="1"/>
          <c:showBubbleSize val="0"/>
          <c:showLeaderLines val="0"/>
        </c:dLbls>
      </c:pie3DChart>
      <c:spPr>
        <a:noFill/>
        <a:ln w="25400">
          <a:noFill/>
        </a:ln>
      </c:spPr>
    </c:plotArea>
    <c:legend>
      <c:legendPos val="r"/>
      <c:layout>
        <c:manualLayout>
          <c:xMode val="edge"/>
          <c:yMode val="edge"/>
          <c:x val="3.3462745708264255E-2"/>
          <c:y val="0.91029900471048264"/>
          <c:w val="0.90000183105841436"/>
          <c:h val="8.3333615904459368E-2"/>
        </c:manualLayout>
      </c:layout>
      <c:overlay val="0"/>
      <c:txPr>
        <a:bodyPr/>
        <a:lstStyle/>
        <a:p>
          <a:pPr>
            <a:defRPr sz="1600"/>
          </a:pPr>
          <a:endParaRPr lang="it-IT"/>
        </a:p>
      </c:txPr>
    </c:legend>
    <c:plotVisOnly val="1"/>
    <c:dispBlanksAs val="zero"/>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1.1522713044431351E-2"/>
          <c:y val="3.6254167384955044E-2"/>
          <c:w val="0.87689420451046085"/>
          <c:h val="0.55816804315498869"/>
        </c:manualLayout>
      </c:layout>
      <c:pie3DChart>
        <c:varyColors val="1"/>
        <c:ser>
          <c:idx val="0"/>
          <c:order val="0"/>
          <c:explosion val="25"/>
          <c:dLbls>
            <c:dLbl>
              <c:idx val="0"/>
              <c:layout>
                <c:manualLayout>
                  <c:x val="0.11097169216216637"/>
                  <c:y val="-2.3635773593126456E-2"/>
                </c:manualLayout>
              </c:layout>
              <c:spPr>
                <a:noFill/>
                <a:ln w="25400">
                  <a:noFill/>
                </a:ln>
              </c:spPr>
              <c:txPr>
                <a:bodyPr/>
                <a:lstStyle/>
                <a:p>
                  <a:pPr>
                    <a:defRPr sz="2000"/>
                  </a:pPr>
                  <a:endParaRPr lang="it-IT"/>
                </a:p>
              </c:txPr>
              <c:showLegendKey val="0"/>
              <c:showVal val="0"/>
              <c:showCatName val="0"/>
              <c:showSerName val="0"/>
              <c:showPercent val="1"/>
              <c:showBubbleSize val="0"/>
            </c:dLbl>
            <c:dLbl>
              <c:idx val="1"/>
              <c:layout>
                <c:manualLayout>
                  <c:x val="-2.4539952215669285E-3"/>
                  <c:y val="6.9728052672775154E-2"/>
                </c:manualLayout>
              </c:layout>
              <c:spPr>
                <a:noFill/>
                <a:ln w="25400">
                  <a:noFill/>
                </a:ln>
              </c:spPr>
              <c:txPr>
                <a:bodyPr/>
                <a:lstStyle/>
                <a:p>
                  <a:pPr>
                    <a:defRPr sz="2000"/>
                  </a:pPr>
                  <a:endParaRPr lang="it-IT"/>
                </a:p>
              </c:txPr>
              <c:showLegendKey val="0"/>
              <c:showVal val="0"/>
              <c:showCatName val="0"/>
              <c:showSerName val="0"/>
              <c:showPercent val="1"/>
              <c:showBubbleSize val="0"/>
            </c:dLbl>
            <c:spPr>
              <a:noFill/>
              <a:ln w="25400">
                <a:noFill/>
              </a:ln>
            </c:spPr>
            <c:txPr>
              <a:bodyPr/>
              <a:lstStyle/>
              <a:p>
                <a:pPr>
                  <a:defRPr sz="1600"/>
                </a:pPr>
                <a:endParaRPr lang="it-IT"/>
              </a:p>
            </c:txPr>
            <c:showLegendKey val="0"/>
            <c:showVal val="0"/>
            <c:showCatName val="0"/>
            <c:showSerName val="0"/>
            <c:showPercent val="1"/>
            <c:showBubbleSize val="0"/>
            <c:showLeaderLines val="0"/>
          </c:dLbls>
          <c:cat>
            <c:strRef>
              <c:f>Foglio1!$A$79:$B$79</c:f>
              <c:strCache>
                <c:ptCount val="2"/>
                <c:pt idx="0">
                  <c:v>Ha un atteggiamento neutro o molto negativo verso la lettura</c:v>
                </c:pt>
                <c:pt idx="1">
                  <c:v>Ha un atteggiamento positivo verso la lettura</c:v>
                </c:pt>
              </c:strCache>
            </c:strRef>
          </c:cat>
          <c:val>
            <c:numRef>
              <c:f>Foglio1!$A$80:$B$80</c:f>
              <c:numCache>
                <c:formatCode>0%</c:formatCode>
                <c:ptCount val="2"/>
                <c:pt idx="0">
                  <c:v>0.35000000000000031</c:v>
                </c:pt>
                <c:pt idx="1">
                  <c:v>0.65000000000000135</c:v>
                </c:pt>
              </c:numCache>
            </c:numRef>
          </c:val>
        </c:ser>
        <c:dLbls>
          <c:showLegendKey val="0"/>
          <c:showVal val="0"/>
          <c:showCatName val="0"/>
          <c:showSerName val="0"/>
          <c:showPercent val="1"/>
          <c:showBubbleSize val="0"/>
          <c:showLeaderLines val="0"/>
        </c:dLbls>
      </c:pie3DChart>
      <c:spPr>
        <a:noFill/>
        <a:ln w="25400">
          <a:noFill/>
        </a:ln>
      </c:spPr>
    </c:plotArea>
    <c:legend>
      <c:legendPos val="r"/>
      <c:layout>
        <c:manualLayout>
          <c:xMode val="edge"/>
          <c:yMode val="edge"/>
          <c:x val="0.10640367811874364"/>
          <c:y val="0.6470848897496847"/>
          <c:w val="0.76471756791933254"/>
          <c:h val="0.28833960400897146"/>
        </c:manualLayout>
      </c:layout>
      <c:overlay val="0"/>
      <c:txPr>
        <a:bodyPr/>
        <a:lstStyle/>
        <a:p>
          <a:pPr>
            <a:defRPr sz="1600"/>
          </a:pPr>
          <a:endParaRPr lang="it-IT"/>
        </a:p>
      </c:txPr>
    </c:legend>
    <c:plotVisOnly val="1"/>
    <c:dispBlanksAs val="zero"/>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E156A33-C20A-4CED-A163-29387AC50FA9}" type="datetimeFigureOut">
              <a:rPr lang="it-IT"/>
              <a:pPr>
                <a:defRPr/>
              </a:pPr>
              <a:t>28/09/2012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08AF798-FB11-4DB7-87C2-CC0C6D276B20}" type="slidenum">
              <a:rPr lang="it-IT"/>
              <a:pPr>
                <a:defRPr/>
              </a:pPr>
              <a:t>‹#›</a:t>
            </a:fld>
            <a:endParaRPr lang="it-IT"/>
          </a:p>
        </p:txBody>
      </p:sp>
    </p:spTree>
    <p:extLst>
      <p:ext uri="{BB962C8B-B14F-4D97-AF65-F5344CB8AC3E}">
        <p14:creationId xmlns:p14="http://schemas.microsoft.com/office/powerpoint/2010/main" val="17955594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427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721220EC-5C63-4501-B16C-F8CF5B512A53}" type="slidenum">
              <a:rPr lang="it-IT" smtClean="0"/>
              <a:pPr>
                <a:defRPr/>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63491" name="Text Box 2"/>
          <p:cNvSpPr txBox="1">
            <a:spLocks noChangeArrowheads="1"/>
          </p:cNvSpPr>
          <p:nvPr/>
        </p:nvSpPr>
        <p:spPr bwMode="auto">
          <a:xfrm>
            <a:off x="1003300" y="695325"/>
            <a:ext cx="4849813" cy="3429000"/>
          </a:xfrm>
          <a:prstGeom prst="rect">
            <a:avLst/>
          </a:prstGeom>
          <a:solidFill>
            <a:srgbClr val="FFFFFF"/>
          </a:solidFill>
          <a:ln w="9360">
            <a:solidFill>
              <a:srgbClr val="000000"/>
            </a:solidFill>
            <a:miter lim="800000"/>
            <a:headEnd/>
            <a:tailEnd/>
          </a:ln>
        </p:spPr>
        <p:txBody>
          <a:bodyPr wrap="none" anchor="ctr"/>
          <a:lstStyle/>
          <a:p>
            <a:endParaRPr lang="it-IT">
              <a:latin typeface="Arial" pitchFamily="34" charset="0"/>
            </a:endParaRPr>
          </a:p>
        </p:txBody>
      </p:sp>
      <p:sp>
        <p:nvSpPr>
          <p:cNvPr id="63492" name="Text Box 3"/>
          <p:cNvSpPr>
            <a:spLocks noGrp="1" noChangeArrowheads="1"/>
          </p:cNvSpPr>
          <p:nvPr>
            <p:ph type="body"/>
          </p:nvPr>
        </p:nvSpPr>
        <p:spPr bwMode="auto">
          <a:xfrm>
            <a:off x="327025" y="4343400"/>
            <a:ext cx="6205538" cy="3248025"/>
          </a:xfrm>
          <a:noFill/>
        </p:spPr>
        <p:txBody>
          <a:bodyPr wrap="square" lIns="0" tIns="0" rIns="0" bIns="0" numCol="1" anchor="t" anchorCtr="0" compatLnSpc="1">
            <a:prstTxWarp prst="textNoShape">
              <a:avLst/>
            </a:prstTxWarp>
          </a:bodyPr>
          <a:lstStyle/>
          <a:p>
            <a:pPr algn="just" defTabSz="449263" eaLnBrk="1" hangingPunct="1">
              <a:lnSpc>
                <a:spcPct val="89000"/>
              </a:lnSpc>
              <a:spcBef>
                <a:spcPct val="0"/>
              </a:spcBef>
              <a:buSzPct val="45000"/>
              <a:buFont typeface="StarSymbol"/>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smtClean="0">
                <a:latin typeface="Courier New" pitchFamily="49" charset="0"/>
                <a:cs typeface="Lucida Sans Unicode" pitchFamily="34" charset="0"/>
              </a:rPr>
              <a:t>Le strategie di fronteggiamento della difficoltà nei due gruppi assumono caratteristiche importanti: nel campione con diagnosi pregressa la metà dei soggetti riferisce di avere trovato, nei familiari, amici e nelle “nicchie di abilità”  l’aiuto e il sostegno necessario per fronteggiare le difficoltà. Solo una percentuale ridotta (20%) riferisce un senso di inadeguatezza.</a:t>
            </a:r>
          </a:p>
          <a:p>
            <a:pPr algn="just" defTabSz="449263" eaLnBrk="1" hangingPunct="1">
              <a:lnSpc>
                <a:spcPct val="134000"/>
              </a:lnSpc>
              <a:spcBef>
                <a:spcPct val="0"/>
              </a:spcBef>
              <a:buSzPct val="45000"/>
              <a:buFont typeface="StarSymbol"/>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smtClean="0">
                <a:latin typeface="Courier New" pitchFamily="49" charset="0"/>
                <a:cs typeface="Lucida Sans Unicode" pitchFamily="34" charset="0"/>
              </a:rPr>
              <a:t>Un pattern diverso si osserva nel gruppo con diagnosi tardiva: l’aggettivo più ricorrente nelle descrizioni dei soggetti è stato “incapace” (65%), è apparso timido e ritirato con sentimenti di   </a:t>
            </a:r>
            <a:r>
              <a:rPr lang="en-GB" sz="1800" smtClean="0">
                <a:solidFill>
                  <a:srgbClr val="FF0000"/>
                </a:solidFill>
                <a:latin typeface="Courier New" pitchFamily="49" charset="0"/>
                <a:cs typeface="Lucida Sans Unicode" pitchFamily="34" charset="0"/>
              </a:rPr>
              <a:t>ARTICOLO OLANDESE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64515" name="Rectangle 2"/>
          <p:cNvSpPr>
            <a:spLocks noGrp="1" noRot="1" noChangeAspect="1" noChangeArrowheads="1" noTextEdit="1"/>
          </p:cNvSpPr>
          <p:nvPr>
            <p:ph type="sldImg"/>
          </p:nvPr>
        </p:nvSpPr>
        <p:spPr bwMode="auto">
          <a:xfrm>
            <a:off x="1138238" y="695325"/>
            <a:ext cx="4568825" cy="3425825"/>
          </a:xfrm>
          <a:noFill/>
          <a:ln>
            <a:solidFill>
              <a:srgbClr val="000000"/>
            </a:solidFill>
            <a:miter lim="800000"/>
            <a:headEnd/>
            <a:tailEnd/>
          </a:ln>
        </p:spPr>
      </p:sp>
      <p:sp>
        <p:nvSpPr>
          <p:cNvPr id="64516" name="Rectangle 3"/>
          <p:cNvSpPr>
            <a:spLocks noGrp="1" noChangeArrowheads="1"/>
          </p:cNvSpPr>
          <p:nvPr>
            <p:ph type="body" idx="1"/>
          </p:nvPr>
        </p:nvSpPr>
        <p:spPr bwMode="auto">
          <a:xfrm>
            <a:off x="685800" y="4343400"/>
            <a:ext cx="5476875" cy="4106863"/>
          </a:xfrm>
          <a:noFill/>
        </p:spPr>
        <p:txBody>
          <a:bodyPr wrap="none" numCol="1" anchor="ctr"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65539" name="Text Box 2"/>
          <p:cNvSpPr txBox="1">
            <a:spLocks noChangeArrowheads="1"/>
          </p:cNvSpPr>
          <p:nvPr/>
        </p:nvSpPr>
        <p:spPr bwMode="auto">
          <a:xfrm>
            <a:off x="1003300" y="695325"/>
            <a:ext cx="4849813" cy="3429000"/>
          </a:xfrm>
          <a:prstGeom prst="rect">
            <a:avLst/>
          </a:prstGeom>
          <a:solidFill>
            <a:srgbClr val="FFFFFF"/>
          </a:solidFill>
          <a:ln w="9360">
            <a:solidFill>
              <a:srgbClr val="000000"/>
            </a:solidFill>
            <a:miter lim="800000"/>
            <a:headEnd/>
            <a:tailEnd/>
          </a:ln>
        </p:spPr>
        <p:txBody>
          <a:bodyPr wrap="none" anchor="ctr"/>
          <a:lstStyle/>
          <a:p>
            <a:endParaRPr lang="it-IT">
              <a:latin typeface="Arial" pitchFamily="34" charset="0"/>
            </a:endParaRPr>
          </a:p>
        </p:txBody>
      </p:sp>
      <p:sp>
        <p:nvSpPr>
          <p:cNvPr id="65540" name="Text Box 3"/>
          <p:cNvSpPr>
            <a:spLocks noGrp="1" noChangeArrowheads="1"/>
          </p:cNvSpPr>
          <p:nvPr>
            <p:ph type="body"/>
          </p:nvPr>
        </p:nvSpPr>
        <p:spPr bwMode="auto">
          <a:xfrm>
            <a:off x="685800" y="4343400"/>
            <a:ext cx="5484813" cy="2717800"/>
          </a:xfrm>
          <a:noFill/>
        </p:spPr>
        <p:txBody>
          <a:bodyPr wrap="square" lIns="0" tIns="0" rIns="0" bIns="0" numCol="1" anchor="t" anchorCtr="0" compatLnSpc="1">
            <a:prstTxWarp prst="textNoShape">
              <a:avLst/>
            </a:prstTxWarp>
          </a:bodyPr>
          <a:lstStyle/>
          <a:p>
            <a:pPr algn="just" defTabSz="449263" eaLnBrk="1" hangingPunct="1">
              <a:lnSpc>
                <a:spcPct val="89000"/>
              </a:lnSpc>
              <a:spcBef>
                <a:spcPct val="0"/>
              </a:spcBef>
              <a:buSzPct val="45000"/>
              <a:buFont typeface="StarSymbol"/>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smtClean="0">
                <a:latin typeface="Courier New" pitchFamily="49" charset="0"/>
                <a:cs typeface="Lucida Sans Unicode" pitchFamily="34" charset="0"/>
              </a:rPr>
              <a:t>La diagnosi sembra avere svolto un ruolo protettivo anche nel funzionamento sociale: più della metà dei soggetti seguiti longitudinalmente non riferisce difficoltà nei rapporti sociali a causa della dislessia. Nel gruppo di dislessici con diagnosi tardiva i due terzi del campione riferisce un sentimento di diversità e di inadeguatezza che interferisce con la loro vita sociale. Una percentuale simile in entrambi i gruppi (20%) riporta difficoltà nelle situazioni in cui viene richiesta una lettura pubblica o ad alta voce.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66563" name="Text Box 2"/>
          <p:cNvSpPr txBox="1">
            <a:spLocks noChangeArrowheads="1"/>
          </p:cNvSpPr>
          <p:nvPr/>
        </p:nvSpPr>
        <p:spPr bwMode="auto">
          <a:xfrm>
            <a:off x="979488" y="153988"/>
            <a:ext cx="4848225" cy="3429000"/>
          </a:xfrm>
          <a:prstGeom prst="rect">
            <a:avLst/>
          </a:prstGeom>
          <a:solidFill>
            <a:srgbClr val="FFFFFF"/>
          </a:solidFill>
          <a:ln w="9360">
            <a:solidFill>
              <a:srgbClr val="000000"/>
            </a:solidFill>
            <a:miter lim="800000"/>
            <a:headEnd/>
            <a:tailEnd/>
          </a:ln>
        </p:spPr>
        <p:txBody>
          <a:bodyPr wrap="none" anchor="ctr"/>
          <a:lstStyle/>
          <a:p>
            <a:endParaRPr lang="it-IT">
              <a:latin typeface="Arial" pitchFamily="34" charset="0"/>
            </a:endParaRPr>
          </a:p>
        </p:txBody>
      </p:sp>
      <p:sp>
        <p:nvSpPr>
          <p:cNvPr id="66564" name="Text Box 3"/>
          <p:cNvSpPr>
            <a:spLocks noGrp="1" noChangeArrowheads="1"/>
          </p:cNvSpPr>
          <p:nvPr>
            <p:ph type="body"/>
          </p:nvPr>
        </p:nvSpPr>
        <p:spPr bwMode="auto">
          <a:xfrm>
            <a:off x="488950" y="3875088"/>
            <a:ext cx="5880100" cy="3346450"/>
          </a:xfrm>
          <a:noFill/>
        </p:spPr>
        <p:txBody>
          <a:bodyPr wrap="square" lIns="0" tIns="0" rIns="0" bIns="0" numCol="1" anchor="t" anchorCtr="0" compatLnSpc="1">
            <a:prstTxWarp prst="textNoShape">
              <a:avLst/>
            </a:prstTxWarp>
          </a:bodyPr>
          <a:lstStyle/>
          <a:p>
            <a:pPr algn="just" defTabSz="449263" eaLnBrk="1" hangingPunct="1">
              <a:lnSpc>
                <a:spcPct val="89000"/>
              </a:lnSpc>
              <a:spcBef>
                <a:spcPct val="0"/>
              </a:spcBef>
              <a:buSzPct val="45000"/>
              <a:buFont typeface="StarSymbol"/>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smtClean="0">
                <a:latin typeface="Courier New" pitchFamily="49" charset="0"/>
                <a:cs typeface="Lucida Sans Unicode" pitchFamily="34" charset="0"/>
              </a:rPr>
              <a:t>L’essere dislessico ha avuto un impatto diverso nel due gruppi: il 64% dei soggetti con diagnosi in età evolutiva non ritiene che la difficoltà di lettura abbia condizionato le scelte personali e lavorative. Diverso è il vissuto di chi ha presentato le medesime difficoltà ma non ha ottenuto il riconoscimento necessario per attivare strategie compensatorie positive ed efficaci per far fronte al disagio. Il 75% del campione con diagnosi in età adulta ritiene che la difficoltà abbia condizionato la scelta della scuola, in alcuni casi sia stata la causa di abbandono scolastico precoce, non abbia permesso una realizzazione lavorativa adeguata alle aspettative cognitive del soggetto.</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ANASTASIS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861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A9F6A18F-DD63-4BA6-9608-E52DA5F0EFE8}" type="slidenum">
              <a:rPr lang="it-IT" smtClean="0"/>
              <a:pPr>
                <a:defRPr/>
              </a:pPr>
              <a:t>15</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963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E990374-4C44-428D-9E6A-516D290E1854}" type="slidenum">
              <a:rPr lang="it-IT" smtClean="0"/>
              <a:pPr>
                <a:defRPr/>
              </a:pPr>
              <a:t>16</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06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Il lavoro che presentiamo nasce dalla collaborazione tra il cr e il sd. collaborazione nata circa 3 anni fa dalla richiesta del preesistente sd di fornire un servizio di diagnosi e predeisporre un intervento di mediazione con i docenti in particolare presenteremo i risultati di uno screening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168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A438CAD1-553A-4DF9-A7C8-5441E1C359ED}" type="slidenum">
              <a:rPr lang="it-IT" smtClean="0"/>
              <a:pPr>
                <a:defRPr/>
              </a:pPr>
              <a:t>18</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270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02779227-14EE-4050-84F7-19130FC2AE4B}" type="slidenum">
              <a:rPr lang="it-IT" smtClean="0"/>
              <a:pPr>
                <a:defRPr/>
              </a:pPr>
              <a:t>19</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529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0C4BDA21-192C-4FDC-B2F2-6731BA746D13}" type="slidenum">
              <a:rPr lang="it-IT" smtClean="0"/>
              <a:pPr>
                <a:defRPr/>
              </a:pPr>
              <a:t>2</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373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B31494-92FC-4E33-8657-D18D5E0770A4}" type="slidenum">
              <a:rPr lang="it-IT" smtClean="0"/>
              <a:pPr>
                <a:defRPr/>
              </a:pPr>
              <a:t>20</a:t>
            </a:fld>
            <a:endParaRPr 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74755" name="Text Box 2"/>
          <p:cNvSpPr txBox="1">
            <a:spLocks noChangeArrowheads="1"/>
          </p:cNvSpPr>
          <p:nvPr/>
        </p:nvSpPr>
        <p:spPr bwMode="auto">
          <a:xfrm>
            <a:off x="1003300" y="695325"/>
            <a:ext cx="4849813" cy="3429000"/>
          </a:xfrm>
          <a:prstGeom prst="rect">
            <a:avLst/>
          </a:prstGeom>
          <a:solidFill>
            <a:srgbClr val="FFFFFF"/>
          </a:solidFill>
          <a:ln w="9360">
            <a:solidFill>
              <a:srgbClr val="000000"/>
            </a:solidFill>
            <a:miter lim="800000"/>
            <a:headEnd/>
            <a:tailEnd/>
          </a:ln>
        </p:spPr>
        <p:txBody>
          <a:bodyPr wrap="none" anchor="ctr"/>
          <a:lstStyle/>
          <a:p>
            <a:endParaRPr lang="it-IT">
              <a:latin typeface="Arial" pitchFamily="34" charset="0"/>
            </a:endParaRPr>
          </a:p>
        </p:txBody>
      </p:sp>
      <p:sp>
        <p:nvSpPr>
          <p:cNvPr id="74756" name="Rectangle 3"/>
          <p:cNvSpPr>
            <a:spLocks noGrp="1" noChangeArrowheads="1"/>
          </p:cNvSpPr>
          <p:nvPr>
            <p:ph type="body"/>
          </p:nvPr>
        </p:nvSpPr>
        <p:spPr bwMode="auto">
          <a:xfrm>
            <a:off x="685800" y="4343400"/>
            <a:ext cx="5476875" cy="4106863"/>
          </a:xfrm>
          <a:noFill/>
        </p:spPr>
        <p:txBody>
          <a:bodyPr wrap="none" numCol="1" anchor="ctr"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57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Leggere domande</a:t>
            </a:r>
          </a:p>
          <a:p>
            <a:pPr eaLnBrk="1" hangingPunct="1">
              <a:spcBef>
                <a:spcPct val="0"/>
              </a:spcBef>
            </a:pPr>
            <a:r>
              <a:rPr lang="it-IT" smtClean="0"/>
              <a:t>Scala calcolo del punteggio</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680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Il questionario originario prevede una soglia di criticità per punteggi maggiori uguali a 0.30, la somministrazione del questionario italiano ad un campione normativo ha identificato un punteggio medio superiore a quello del campione americano di riferimento pari a 0,29 con ds 0,10,</a:t>
            </a:r>
          </a:p>
          <a:p>
            <a:pPr eaLnBrk="1" hangingPunct="1">
              <a:spcBef>
                <a:spcPct val="0"/>
              </a:spcBef>
            </a:pPr>
            <a:r>
              <a:rPr lang="it-IT" smtClean="0"/>
              <a:t>Caratterische campione somministrazione di gruppo età</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782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z="600" smtClean="0"/>
              <a:t>Sulla base di questi valori medi si è deciso di considerare critici  punteggi  al di sopra delle 2 deviazioni standard superiori alla media e quindi con un punteggio superiore a 0.50. </a:t>
            </a:r>
            <a:r>
              <a:rPr lang="en-US" sz="600" smtClean="0"/>
              <a:t>Sono stati individuati 51 soggetti. </a:t>
            </a:r>
            <a:r>
              <a:rPr lang="it-IT" sz="600" smtClean="0"/>
              <a:t>E’ stata quindi condotta un’analisi della varianza per campioni indipendenti fra questi 51 soggetti e il resto del campione in studio, dalla quale è risultata una differenza significativa tra i campioni nella risposta a dieci item del questionario (Tabella 2).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885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648538F-3874-43B9-98BD-4CA54076925E}" type="slidenum">
              <a:rPr lang="it-IT" smtClean="0"/>
              <a:pPr>
                <a:defRPr/>
              </a:pPr>
              <a:t>25</a:t>
            </a:fld>
            <a:endParaRPr 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987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3626935E-0A77-4A2A-B1C4-F0605B9DD1AB}" type="slidenum">
              <a:rPr lang="it-IT" smtClean="0"/>
              <a:pPr>
                <a:defRPr/>
              </a:pPr>
              <a:t>26</a:t>
            </a:fld>
            <a:endParaRPr lang="it-I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08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Una delle aree indagate dall’ARHQ riguarda la frequenza dell’attività di lettura, l’analisi delle risposte fornite a questi item dal gruppo di soggetti studiati ha mostrato una frequenza di lettura inferiore a quanto ci si potrebbe aspettare in soggetti universitari.</a:t>
            </a:r>
          </a:p>
          <a:p>
            <a:pPr eaLnBrk="1" hangingPunct="1">
              <a:spcBef>
                <a:spcPct val="0"/>
              </a:spcBef>
            </a:pPr>
            <a:r>
              <a:rPr lang="it-IT" smtClean="0"/>
              <a:t>In particolare sono stati analizzati gli item 9 e 10 che riguardano l’atteggiamento verso la lettura e la frequenza di lettura svolta per piacere personale, e gli item 20, 21, 22 e 23 che riguardano la quantità di libri, riviste e quotidiani letti. Nella Tabella 3 sono riportate le medie e d.s. delle risposte agli item in questione calcolate sul campione totale:</a:t>
            </a:r>
          </a:p>
          <a:p>
            <a:pPr eaLnBrk="1" hangingPunct="1">
              <a:spcBef>
                <a:spcPct val="0"/>
              </a:spcBef>
            </a:pPr>
            <a:endParaRPr lang="it-IT"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192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8A464D30-B7AA-4AE9-B20D-229A6678F5F8}" type="slidenum">
              <a:rPr lang="it-IT" smtClean="0"/>
              <a:pPr>
                <a:defRPr/>
              </a:pPr>
              <a:t>28</a:t>
            </a:fld>
            <a:endParaRPr lang="it-I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294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B55E7B94-C4EE-48C8-89EA-3E9DAA219B28}" type="slidenum">
              <a:rPr lang="it-IT" smtClean="0"/>
              <a:pPr>
                <a:defRPr/>
              </a:pPr>
              <a:t>29</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632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B2C9FF67-2715-4CA3-AEDB-ABFD24E36A4F}" type="slidenum">
              <a:rPr lang="it-IT" smtClean="0"/>
              <a:pPr>
                <a:defRPr/>
              </a:pPr>
              <a:t>3</a:t>
            </a:fld>
            <a:endParaRPr 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397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541F2ABB-7D6B-4FA5-9F92-6E3CB45B95FE}" type="slidenum">
              <a:rPr lang="it-IT" smtClean="0"/>
              <a:pPr>
                <a:defRPr/>
              </a:pPr>
              <a:t>30</a:t>
            </a:fld>
            <a:endParaRPr lang="it-I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Per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601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A8F0F763-A6B9-465E-9EC2-852FA15B2063}" type="slidenum">
              <a:rPr lang="it-IT" smtClean="0"/>
              <a:pPr>
                <a:defRPr/>
              </a:pPr>
              <a:t>32</a:t>
            </a:fld>
            <a:endParaRPr lang="it-I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70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Questi 8 studenti non si differenziano nella modalità di risposta dai soggetti con diagnosi pregressa di dislessia  tranne che per una maggiore difficoltà percepita nel ricordare i </a:t>
            </a:r>
            <a:r>
              <a:rPr lang="it-IT" smtClean="0">
                <a:solidFill>
                  <a:srgbClr val="FF3300"/>
                </a:solidFill>
              </a:rPr>
              <a:t>nomi delle persone e dei luoghi</a:t>
            </a:r>
          </a:p>
          <a:p>
            <a:pPr eaLnBrk="1" hangingPunct="1">
              <a:spcBef>
                <a:spcPct val="0"/>
              </a:spcBef>
            </a:pPr>
            <a:endParaRPr lang="it-IT" smtClean="0"/>
          </a:p>
        </p:txBody>
      </p:sp>
      <p:sp>
        <p:nvSpPr>
          <p:cNvPr id="69636" name="Segnaposto numero diapositiva 3"/>
          <p:cNvSpPr>
            <a:spLocks noGrp="1"/>
          </p:cNvSpPr>
          <p:nvPr>
            <p:ph type="sldNum" sz="quarter" idx="5"/>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0" fontAlgn="base" hangingPunct="0">
              <a:spcBef>
                <a:spcPct val="0"/>
              </a:spcBef>
              <a:spcAft>
                <a:spcPct val="0"/>
              </a:spcAft>
              <a:defRPr/>
            </a:pPr>
            <a:fld id="{B6A3F067-2398-418F-B791-A05932E1EA69}" type="slidenum">
              <a:rPr lang="it-IT" smtClean="0">
                <a:latin typeface="Arial" pitchFamily="34" charset="0"/>
              </a:rPr>
              <a:pPr eaLnBrk="0" fontAlgn="base" hangingPunct="0">
                <a:spcBef>
                  <a:spcPct val="0"/>
                </a:spcBef>
                <a:spcAft>
                  <a:spcPct val="0"/>
                </a:spcAft>
                <a:defRPr/>
              </a:pPr>
              <a:t>33</a:t>
            </a:fld>
            <a:endParaRPr lang="it-IT" smtClean="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Si differenziano in modo significativo su tutti gli item tranne che sull’atteggimanto verso la scuola che entrambi i gruppidescrivono come negativo…. Quindi non comportamento deficitario ma gruppo che probabilmente comprende difficoltà di vario tipo.</a:t>
            </a:r>
          </a:p>
        </p:txBody>
      </p:sp>
      <p:sp>
        <p:nvSpPr>
          <p:cNvPr id="70660" name="Segnaposto numero diapositiva 3"/>
          <p:cNvSpPr>
            <a:spLocks noGrp="1"/>
          </p:cNvSpPr>
          <p:nvPr>
            <p:ph type="sldNum" sz="quarter" idx="5"/>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0" fontAlgn="base" hangingPunct="0">
              <a:spcBef>
                <a:spcPct val="0"/>
              </a:spcBef>
              <a:spcAft>
                <a:spcPct val="0"/>
              </a:spcAft>
              <a:defRPr/>
            </a:pPr>
            <a:fld id="{431343A0-C3B6-4BE0-BB94-F4960A1A7623}" type="slidenum">
              <a:rPr lang="it-IT" smtClean="0">
                <a:latin typeface="Arial" pitchFamily="34" charset="0"/>
              </a:rPr>
              <a:pPr eaLnBrk="0" fontAlgn="base" hangingPunct="0">
                <a:spcBef>
                  <a:spcPct val="0"/>
                </a:spcBef>
                <a:spcAft>
                  <a:spcPct val="0"/>
                </a:spcAft>
                <a:defRPr/>
              </a:pPr>
              <a:t>34</a:t>
            </a:fld>
            <a:endParaRPr lang="it-IT" smtClean="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90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5B7F206F-A312-4772-A9C8-8122710E7AB2}" type="slidenum">
              <a:rPr lang="it-IT" smtClean="0"/>
              <a:pPr>
                <a:defRPr/>
              </a:pPr>
              <a:t>35</a:t>
            </a:fld>
            <a:endParaRPr lang="it-I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011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B8722B8-D57C-4AA3-8979-D064595E923E}" type="slidenum">
              <a:rPr lang="it-IT" smtClean="0"/>
              <a:pPr>
                <a:defRPr/>
              </a:pPr>
              <a:t>36</a:t>
            </a:fld>
            <a:endParaRPr lang="it-I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113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BF1E3A54-F747-464E-8C65-B843B62BF708}" type="slidenum">
              <a:rPr lang="it-IT" smtClean="0"/>
              <a:pPr>
                <a:defRPr/>
              </a:pPr>
              <a:t>37</a:t>
            </a:fld>
            <a:endParaRPr lang="it-IT"/>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075519F-ADF5-45AA-A9CB-EFACAA1FB00C}" type="slidenum">
              <a:rPr lang="it-IT" smtClean="0"/>
              <a:pPr fontAlgn="base">
                <a:spcBef>
                  <a:spcPct val="0"/>
                </a:spcBef>
                <a:spcAft>
                  <a:spcPct val="0"/>
                </a:spcAft>
                <a:defRPr/>
              </a:pPr>
              <a:t>38</a:t>
            </a:fld>
            <a:endParaRPr lang="it-IT" smtClean="0"/>
          </a:p>
        </p:txBody>
      </p:sp>
      <p:sp>
        <p:nvSpPr>
          <p:cNvPr id="921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smtClean="0"/>
              <a:t>E’ difficile definire la dislessia con un unico concetto si rende necessario soprattutto per la popolazione adulta definire le </a:t>
            </a:r>
            <a:r>
              <a:rPr lang="it-IT" b="1" smtClean="0"/>
              <a:t>aree</a:t>
            </a:r>
            <a:r>
              <a:rPr lang="it-IT" smtClean="0"/>
              <a:t> sulle quali il disturbo può essere ancora </a:t>
            </a:r>
            <a:r>
              <a:rPr lang="it-IT" b="1" smtClean="0"/>
              <a:t>attivo.</a:t>
            </a:r>
            <a:r>
              <a:rPr lang="it-IT" smtClean="0"/>
              <a:t> </a:t>
            </a:r>
          </a:p>
          <a:p>
            <a:pPr eaLnBrk="1" hangingPunct="1">
              <a:spcBef>
                <a:spcPct val="0"/>
              </a:spcBef>
            </a:pPr>
            <a:r>
              <a:rPr lang="it-IT" smtClean="0"/>
              <a:t>il disturbo dislessico comporta difficoltà diverse relative alla </a:t>
            </a:r>
            <a:r>
              <a:rPr lang="it-IT" b="1" smtClean="0"/>
              <a:t>lettura, alla scrittura, al dominio del numero e del calcolo mentale, al processamento fonologico, alla memoria verbale e alla coordinazione oculo-manuale </a:t>
            </a:r>
            <a:r>
              <a:rPr lang="it-IT" smtClean="0"/>
              <a:t>BDA 2005 </a:t>
            </a:r>
          </a:p>
          <a:p>
            <a:pPr eaLnBrk="1" hangingPunct="1">
              <a:spcBef>
                <a:spcPct val="0"/>
              </a:spcBef>
            </a:pPr>
            <a:endParaRPr lang="it-IT" smtClean="0"/>
          </a:p>
          <a:p>
            <a:pPr eaLnBrk="1" hangingPunct="1">
              <a:spcBef>
                <a:spcPct val="0"/>
              </a:spcBef>
            </a:pPr>
            <a:endParaRPr lang="it-IT"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318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4A92A32F-0381-4EAF-91E3-52B78F4036C1}" type="slidenum">
              <a:rPr lang="it-IT" smtClean="0"/>
              <a:pPr>
                <a:defRPr/>
              </a:pPr>
              <a:t>39</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57347" name="Rectangle 2"/>
          <p:cNvSpPr>
            <a:spLocks noGrp="1" noRot="1" noChangeAspect="1" noChangeArrowheads="1" noTextEdit="1"/>
          </p:cNvSpPr>
          <p:nvPr>
            <p:ph type="sldImg"/>
          </p:nvPr>
        </p:nvSpPr>
        <p:spPr bwMode="auto">
          <a:xfrm>
            <a:off x="1138238" y="695325"/>
            <a:ext cx="4568825" cy="3425825"/>
          </a:xfrm>
          <a:noFill/>
          <a:ln>
            <a:solidFill>
              <a:srgbClr val="000000"/>
            </a:solidFill>
            <a:miter lim="800000"/>
            <a:headEnd/>
            <a:tailEnd/>
          </a:ln>
        </p:spPr>
      </p:sp>
      <p:sp>
        <p:nvSpPr>
          <p:cNvPr id="57348" name="Rectangle 3"/>
          <p:cNvSpPr>
            <a:spLocks noGrp="1" noChangeArrowheads="1"/>
          </p:cNvSpPr>
          <p:nvPr>
            <p:ph type="body" idx="1"/>
          </p:nvPr>
        </p:nvSpPr>
        <p:spPr bwMode="auto">
          <a:xfrm>
            <a:off x="685800" y="4343400"/>
            <a:ext cx="5476875" cy="4106863"/>
          </a:xfrm>
          <a:noFill/>
        </p:spPr>
        <p:txBody>
          <a:bodyPr wrap="none" numCol="1" anchor="ctr"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421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A52F598-7EAB-4C42-B705-37A7217F243D}" type="slidenum">
              <a:rPr lang="it-IT" smtClean="0"/>
              <a:pPr>
                <a:defRPr/>
              </a:pPr>
              <a:t>40</a:t>
            </a:fld>
            <a:endParaRPr lang="it-IT"/>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523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08A5AE7A-BC4A-4B05-B719-AD74FED16307}" type="slidenum">
              <a:rPr lang="it-IT" smtClean="0"/>
              <a:pPr>
                <a:defRPr/>
              </a:pPr>
              <a:t>41</a:t>
            </a:fld>
            <a:endParaRPr lang="it-IT"/>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625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7129048D-4F5D-4D76-AFCD-943C0A8F9BC9}" type="slidenum">
              <a:rPr lang="it-IT" smtClean="0"/>
              <a:pPr>
                <a:defRPr/>
              </a:pPr>
              <a:t>42</a:t>
            </a:fld>
            <a:endParaRPr lang="it-IT"/>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728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EDBBE62F-3817-4B28-BF42-AAD1469A9D27}" type="slidenum">
              <a:rPr lang="it-IT" smtClean="0"/>
              <a:pPr>
                <a:defRPr/>
              </a:pPr>
              <a:t>43</a:t>
            </a:fld>
            <a:endParaRPr lang="it-IT"/>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830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69FABA6-91F1-4D67-94FE-1458B223E107}" type="slidenum">
              <a:rPr lang="it-IT" smtClean="0"/>
              <a:pPr>
                <a:defRPr/>
              </a:pPr>
              <a:t>44</a:t>
            </a:fld>
            <a:endParaRPr lang="it-I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933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2DAA09D-8339-4860-B816-2A94A547ED3C}" type="slidenum">
              <a:rPr lang="it-IT" smtClean="0"/>
              <a:pPr>
                <a:defRPr/>
              </a:pPr>
              <a:t>45</a:t>
            </a:fld>
            <a:endParaRPr lang="it-I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035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54E6B095-6CD1-4BD4-8B73-ECC5B8D4F4AF}" type="slidenum">
              <a:rPr lang="it-IT" smtClean="0"/>
              <a:pPr>
                <a:defRPr/>
              </a:pPr>
              <a:t>46</a:t>
            </a:fld>
            <a:endParaRPr lang="it-I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137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8593D34E-9564-4608-94B1-D4C027E9E442}" type="slidenum">
              <a:rPr lang="it-IT" smtClean="0"/>
              <a:pPr>
                <a:defRPr/>
              </a:pPr>
              <a:t>47</a:t>
            </a:fld>
            <a:endParaRPr lang="it-I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240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1B4357FD-6360-461A-82AD-02771FA01EE7}" type="slidenum">
              <a:rPr lang="it-IT" smtClean="0"/>
              <a:pPr>
                <a:defRPr/>
              </a:pPr>
              <a:t>48</a:t>
            </a:fld>
            <a:endParaRPr lang="it-I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342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03632D05-39DA-4D38-A0C6-696FC7344B0E}" type="slidenum">
              <a:rPr lang="it-IT" smtClean="0"/>
              <a:pPr>
                <a:defRPr/>
              </a:pPr>
              <a:t>49</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latin typeface="Arial" pitchFamily="34" charset="0"/>
              </a:rPr>
              <a:t>Centro Regionale Disabilità linguistiche e cognitive - Bologna</a:t>
            </a:r>
          </a:p>
        </p:txBody>
      </p:sp>
      <p:sp>
        <p:nvSpPr>
          <p:cNvPr id="58371"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it-IT">
              <a:latin typeface="Arial" pitchFamily="34" charset="0"/>
            </a:endParaRPr>
          </a:p>
        </p:txBody>
      </p:sp>
      <p:sp>
        <p:nvSpPr>
          <p:cNvPr id="58372" name="Rectangle 3"/>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939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DEA40DAE-5180-4705-AD27-F5D693B4C835}" type="slidenum">
              <a:rPr lang="it-IT" smtClean="0"/>
              <a:pPr>
                <a:defRPr/>
              </a:pPr>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041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5E658FB9-3144-4496-88DF-A3A814E569DF}" type="slidenum">
              <a:rPr lang="it-IT" smtClean="0"/>
              <a:pPr>
                <a:defRPr/>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144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59C5CEE5-7D59-4CE0-B77F-8761D780A63B}" type="slidenum">
              <a:rPr lang="it-IT" smtClean="0"/>
              <a:pPr>
                <a:defRPr/>
              </a:pPr>
              <a:t>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6"/>
          <p:cNvSpPr>
            <a:spLocks noGrp="1" noChangeArrowheads="1"/>
          </p:cNvSpPr>
          <p:nvPr>
            <p:ph type="ftr" sz="quarter" idx="4"/>
          </p:nvPr>
        </p:nvSpPr>
        <p:spPr bwMode="auto">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it-IT" smtClean="0"/>
              <a:t>Centro Regionale Disabilità linguistiche e cognitive - Bologna</a:t>
            </a:r>
          </a:p>
        </p:txBody>
      </p:sp>
      <p:sp>
        <p:nvSpPr>
          <p:cNvPr id="62467" name="Rectangle 2"/>
          <p:cNvSpPr>
            <a:spLocks noGrp="1" noRot="1" noChangeAspect="1" noChangeArrowheads="1" noTextEdit="1"/>
          </p:cNvSpPr>
          <p:nvPr>
            <p:ph type="sldImg"/>
          </p:nvPr>
        </p:nvSpPr>
        <p:spPr bwMode="auto">
          <a:xfrm>
            <a:off x="1138238" y="695325"/>
            <a:ext cx="4568825" cy="3425825"/>
          </a:xfrm>
          <a:noFill/>
          <a:ln>
            <a:solidFill>
              <a:srgbClr val="000000"/>
            </a:solidFill>
            <a:miter lim="800000"/>
            <a:headEnd/>
            <a:tailEnd/>
          </a:ln>
        </p:spPr>
      </p:sp>
      <p:sp>
        <p:nvSpPr>
          <p:cNvPr id="62468" name="Rectangle 3"/>
          <p:cNvSpPr>
            <a:spLocks noGrp="1" noChangeArrowheads="1"/>
          </p:cNvSpPr>
          <p:nvPr>
            <p:ph type="body" idx="1"/>
          </p:nvPr>
        </p:nvSpPr>
        <p:spPr bwMode="auto">
          <a:xfrm>
            <a:off x="685800" y="4343400"/>
            <a:ext cx="5476875" cy="4106863"/>
          </a:xfrm>
          <a:noFill/>
        </p:spPr>
        <p:txBody>
          <a:bodyPr wrap="none" numCol="1" anchor="ctr" anchorCtr="0" compatLnSpc="1">
            <a:prstTxWarp prst="textNoShape">
              <a:avLst/>
            </a:prstTxWarp>
          </a:bodyPr>
          <a:lstStyle/>
          <a:p>
            <a:pPr eaLnBrk="1" hangingPunct="1">
              <a:spcBef>
                <a:spcPct val="0"/>
              </a:spcBef>
            </a:pPr>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C6EDB9E0-727C-4B14-94B4-0DEE1E67D30A}" type="datetimeFigureOut">
              <a:rPr lang="it-IT"/>
              <a:pPr>
                <a:defRPr/>
              </a:pPr>
              <a:t>28/09/2012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E49C850-D5E8-4901-9FE8-8FB0CAC726D8}" type="slidenum">
              <a:rPr lang="it-IT"/>
              <a:pPr>
                <a:defRPr/>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C78A960D-7ADC-43FA-BEF4-C2E5F4BCB5B8}" type="datetimeFigureOut">
              <a:rPr lang="it-IT"/>
              <a:pPr>
                <a:defRPr/>
              </a:pPr>
              <a:t>28/09/2012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FF2F72-63AA-4186-8996-A8B2B314A985}" type="slidenum">
              <a:rPr lang="it-IT"/>
              <a:pPr>
                <a:defRPr/>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56C625A9-D53A-4C77-A60B-8DF1031FDAEB}" type="datetimeFigureOut">
              <a:rPr lang="it-IT"/>
              <a:pPr>
                <a:defRPr/>
              </a:pPr>
              <a:t>28/09/2012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5BE7590-51A2-4414-81F6-C4CA884AB5A6}" type="slidenum">
              <a:rPr lang="it-IT"/>
              <a:pPr>
                <a:defRPr/>
              </a:pPr>
              <a:t>‹#›</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435100" y="274638"/>
            <a:ext cx="749935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1435100" y="1447800"/>
            <a:ext cx="3673475" cy="4800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260975" y="1447800"/>
            <a:ext cx="3673475" cy="4800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23"/>
          <p:cNvSpPr>
            <a:spLocks noGrp="1"/>
          </p:cNvSpPr>
          <p:nvPr>
            <p:ph type="dt" sz="half" idx="10"/>
          </p:nvPr>
        </p:nvSpPr>
        <p:spPr/>
        <p:txBody>
          <a:bodyPr/>
          <a:lstStyle>
            <a:lvl1pPr>
              <a:defRPr/>
            </a:lvl1pPr>
          </a:lstStyle>
          <a:p>
            <a:pPr>
              <a:defRPr/>
            </a:pPr>
            <a:endParaRPr lang="it-IT"/>
          </a:p>
        </p:txBody>
      </p:sp>
      <p:sp>
        <p:nvSpPr>
          <p:cNvPr id="6" name="Segnaposto piè di pagina 9"/>
          <p:cNvSpPr>
            <a:spLocks noGrp="1"/>
          </p:cNvSpPr>
          <p:nvPr>
            <p:ph type="ftr" sz="quarter" idx="11"/>
          </p:nvPr>
        </p:nvSpPr>
        <p:spPr/>
        <p:txBody>
          <a:bodyPr/>
          <a:lstStyle>
            <a:lvl1pPr>
              <a:defRPr/>
            </a:lvl1pPr>
          </a:lstStyle>
          <a:p>
            <a:pPr>
              <a:defRPr/>
            </a:pPr>
            <a:endParaRPr lang="it-IT"/>
          </a:p>
        </p:txBody>
      </p:sp>
      <p:sp>
        <p:nvSpPr>
          <p:cNvPr id="7" name="Segnaposto numero diapositiva 21"/>
          <p:cNvSpPr>
            <a:spLocks noGrp="1"/>
          </p:cNvSpPr>
          <p:nvPr>
            <p:ph type="sldNum" sz="quarter" idx="12"/>
          </p:nvPr>
        </p:nvSpPr>
        <p:spPr/>
        <p:txBody>
          <a:bodyPr/>
          <a:lstStyle>
            <a:lvl1pPr>
              <a:defRPr/>
            </a:lvl1pPr>
          </a:lstStyle>
          <a:p>
            <a:pPr>
              <a:defRPr/>
            </a:pPr>
            <a:fld id="{C35BC6C9-A579-4A24-A2DC-5ADF6E3B65F5}" type="slidenum">
              <a:rPr lang="it-IT"/>
              <a:pPr>
                <a:defRPr/>
              </a:pPr>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3BA62074-B2A8-4912-B750-0D2CF9EC5763}" type="datetimeFigureOut">
              <a:rPr lang="it-IT"/>
              <a:pPr>
                <a:defRPr/>
              </a:pPr>
              <a:t>28/09/2012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8473F08-509F-4CA8-BF73-64C490BE40D9}" type="slidenum">
              <a:rPr lang="it-IT"/>
              <a:pPr>
                <a:defRPr/>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7D7BBFC1-E624-4793-BC6A-C9E6ECAD35FA}" type="datetimeFigureOut">
              <a:rPr lang="it-IT"/>
              <a:pPr>
                <a:defRPr/>
              </a:pPr>
              <a:t>28/09/2012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0EEB2C0-4716-4C06-B4EC-03267D3AA10E}" type="slidenum">
              <a:rPr lang="it-IT"/>
              <a:pPr>
                <a:defRPr/>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23DA264C-F293-4BFC-B6FA-CB158DBABD1C}" type="datetimeFigureOut">
              <a:rPr lang="it-IT"/>
              <a:pPr>
                <a:defRPr/>
              </a:pPr>
              <a:t>28/09/2012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555ECAE-23B0-4D6A-9CFB-E45D99C3396C}" type="slidenum">
              <a:rPr lang="it-IT"/>
              <a:pPr>
                <a:defRPr/>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625735D3-27F9-48AE-AF29-4FF5909C8AE9}" type="datetimeFigureOut">
              <a:rPr lang="it-IT"/>
              <a:pPr>
                <a:defRPr/>
              </a:pPr>
              <a:t>28/09/2012</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D5BC680F-0478-4113-9643-844F15C2C319}" type="slidenum">
              <a:rPr lang="it-IT"/>
              <a:pPr>
                <a:defRPr/>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5AA28C7B-3140-4EB7-8919-7FED7867759A}" type="datetimeFigureOut">
              <a:rPr lang="it-IT"/>
              <a:pPr>
                <a:defRPr/>
              </a:pPr>
              <a:t>28/09/2012</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F9B1A076-527F-43CE-A6F2-C62E120E56C0}" type="slidenum">
              <a:rPr lang="it-IT"/>
              <a:pPr>
                <a:defRPr/>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F47DC705-F45B-4815-8F83-198822E8F7A4}" type="datetimeFigureOut">
              <a:rPr lang="it-IT"/>
              <a:pPr>
                <a:defRPr/>
              </a:pPr>
              <a:t>28/09/2012</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B3121D3A-9291-45EA-BFFB-1E57E1BC54E4}" type="slidenum">
              <a:rPr lang="it-IT"/>
              <a:pPr>
                <a:defRPr/>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59F82201-C710-42E7-8DD9-1AC45702C9B8}" type="datetimeFigureOut">
              <a:rPr lang="it-IT"/>
              <a:pPr>
                <a:defRPr/>
              </a:pPr>
              <a:t>28/09/2012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CA32704C-1036-4744-8123-21A417DE04B8}" type="slidenum">
              <a:rPr lang="it-IT"/>
              <a:pPr>
                <a:defRPr/>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6EE2E748-1259-4A77-9963-9A7B271F3187}" type="datetimeFigureOut">
              <a:rPr lang="it-IT"/>
              <a:pPr>
                <a:defRPr/>
              </a:pPr>
              <a:t>28/09/2012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E65781E-DD18-4DBC-98DD-20A6C9245020}" type="slidenum">
              <a:rPr lang="it-IT"/>
              <a:pPr>
                <a:defRPr/>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BEAC7"/>
            </a:gs>
            <a:gs pos="17999">
              <a:srgbClr val="FEE7F2"/>
            </a:gs>
            <a:gs pos="36000">
              <a:srgbClr val="FAC77D"/>
            </a:gs>
            <a:gs pos="61000">
              <a:srgbClr val="FBA97D"/>
            </a:gs>
            <a:gs pos="82001">
              <a:srgbClr val="FBD49C"/>
            </a:gs>
            <a:gs pos="100000">
              <a:srgbClr val="FEE7F2"/>
            </a:gs>
          </a:gsLst>
          <a:lin ang="5400000"/>
        </a:gradFill>
        <a:effectLst/>
      </p:bgPr>
    </p:bg>
    <p:spTree>
      <p:nvGrpSpPr>
        <p:cNvPr id="1" name=""/>
        <p:cNvGrpSpPr/>
        <p:nvPr/>
      </p:nvGrpSpPr>
      <p:grpSpPr>
        <a:xfrm>
          <a:off x="0" y="0"/>
          <a:ext cx="0" cy="0"/>
          <a:chOff x="0" y="0"/>
          <a:chExt cx="0" cy="0"/>
        </a:xfrm>
      </p:grpSpPr>
      <p:sp>
        <p:nvSpPr>
          <p:cNvPr id="10242"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43"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B41826C-04E2-4E5C-B0AF-F5C2172397E1}" type="datetimeFigureOut">
              <a:rPr lang="it-IT"/>
              <a:pPr>
                <a:defRPr/>
              </a:pPr>
              <a:t>28/09/2012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8BE4A79-2C42-44A3-855F-71EB143849CF}" type="slidenum">
              <a:rPr lang="it-IT"/>
              <a:pPr>
                <a:defRPr/>
              </a:pPr>
              <a:t>‹#›</a:t>
            </a:fld>
            <a:endParaRPr lang="it-IT"/>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oleObject" Target="../embeddings/Microsoft_Excel_97-2003_Worksheet4.xls"/><Relationship Id="rId4" Type="http://schemas.openxmlformats.org/officeDocument/2006/relationships/oleObject" Target="../embeddings/oleObject5.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Microsoft_Excel_97-2003_Worksheet5.xls"/><Relationship Id="rId4" Type="http://schemas.openxmlformats.org/officeDocument/2006/relationships/oleObject" Target="../embeddings/oleObject6.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1.emf"/><Relationship Id="rId5" Type="http://schemas.openxmlformats.org/officeDocument/2006/relationships/oleObject" Target="../embeddings/Microsoft_Excel_97-2003_Worksheet6.xls"/><Relationship Id="rId4" Type="http://schemas.openxmlformats.org/officeDocument/2006/relationships/oleObject" Target="../embeddings/oleObject7.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2.emf"/><Relationship Id="rId5" Type="http://schemas.openxmlformats.org/officeDocument/2006/relationships/oleObject" Target="../embeddings/Microsoft_Excel_97-2003_Worksheet7.xls"/><Relationship Id="rId4" Type="http://schemas.openxmlformats.org/officeDocument/2006/relationships/oleObject" Target="../embeddings/oleObject8.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3.emf"/><Relationship Id="rId5" Type="http://schemas.openxmlformats.org/officeDocument/2006/relationships/oleObject" Target="../embeddings/Microsoft_Excel_97-2003_Worksheet8.xls"/><Relationship Id="rId4" Type="http://schemas.openxmlformats.org/officeDocument/2006/relationships/oleObject" Target="../embeddings/oleObject9.bin"/></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4.emf"/><Relationship Id="rId5" Type="http://schemas.openxmlformats.org/officeDocument/2006/relationships/oleObject" Target="../embeddings/Microsoft_Excel_97-2003_Worksheet9.xls"/><Relationship Id="rId4" Type="http://schemas.openxmlformats.org/officeDocument/2006/relationships/oleObject" Target="../embeddings/oleObject10.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Microsoft_Excel_97-2003_Worksheet3.xls"/><Relationship Id="rId3" Type="http://schemas.openxmlformats.org/officeDocument/2006/relationships/notesSlide" Target="../notesSlides/notesSlide8.xml"/><Relationship Id="rId7"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3.emf"/><Relationship Id="rId5" Type="http://schemas.openxmlformats.org/officeDocument/2006/relationships/oleObject" Target="../embeddings/Microsoft_Excel_97-2003_Worksheet2.xls"/><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normAutofit fontScale="90000"/>
          </a:bodyPr>
          <a:lstStyle/>
          <a:p>
            <a:pPr eaLnBrk="1" fontAlgn="auto" hangingPunct="1">
              <a:spcAft>
                <a:spcPts val="0"/>
              </a:spcAft>
              <a:defRPr/>
            </a:pPr>
            <a:r>
              <a:rPr lang="it-IT" b="1" dirty="0" smtClean="0"/>
              <a:t>Giovani </a:t>
            </a:r>
            <a:r>
              <a:rPr lang="it-IT" b="1" dirty="0"/>
              <a:t>adulti dislessici tra università e lavoro: presentazione di esperienze nella realtà bolognese </a:t>
            </a:r>
            <a:endParaRPr lang="it-IT" dirty="0"/>
          </a:p>
        </p:txBody>
      </p:sp>
      <p:sp>
        <p:nvSpPr>
          <p:cNvPr id="3" name="Sottotitolo 2"/>
          <p:cNvSpPr>
            <a:spLocks noGrp="1"/>
          </p:cNvSpPr>
          <p:nvPr>
            <p:ph type="subTitle" idx="1"/>
          </p:nvPr>
        </p:nvSpPr>
        <p:spPr/>
        <p:txBody>
          <a:bodyPr rtlCol="0">
            <a:normAutofit fontScale="85000" lnSpcReduction="10000"/>
          </a:bodyPr>
          <a:lstStyle/>
          <a:p>
            <a:pPr eaLnBrk="1" fontAlgn="auto" hangingPunct="1">
              <a:spcAft>
                <a:spcPts val="0"/>
              </a:spcAft>
              <a:defRPr/>
            </a:pPr>
            <a:r>
              <a:rPr lang="it-IT" b="1" dirty="0" smtClean="0">
                <a:solidFill>
                  <a:schemeClr val="tx1"/>
                </a:solidFill>
              </a:rPr>
              <a:t>Laura Lami- Università di Bologna</a:t>
            </a:r>
          </a:p>
          <a:p>
            <a:pPr eaLnBrk="1" fontAlgn="auto" hangingPunct="1">
              <a:spcAft>
                <a:spcPts val="0"/>
              </a:spcAft>
              <a:defRPr/>
            </a:pPr>
            <a:r>
              <a:rPr lang="it-IT" b="1" dirty="0" smtClean="0">
                <a:solidFill>
                  <a:schemeClr val="tx1"/>
                </a:solidFill>
              </a:rPr>
              <a:t>Claudia Pizzoli – Centro Regionale Disabilità Linguistiche e Cognitive ASL Bologna</a:t>
            </a:r>
          </a:p>
          <a:p>
            <a:pPr eaLnBrk="1" fontAlgn="auto" hangingPunct="1">
              <a:spcAft>
                <a:spcPts val="0"/>
              </a:spcAft>
              <a:defRPr/>
            </a:pPr>
            <a:r>
              <a:rPr lang="it-IT" b="1" dirty="0" smtClean="0">
                <a:solidFill>
                  <a:schemeClr val="tx1"/>
                </a:solidFill>
              </a:rPr>
              <a:t>Pisa, 28 settembre 2012 </a:t>
            </a:r>
            <a:endParaRPr lang="it-IT"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piè di pagina 1"/>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sp>
        <p:nvSpPr>
          <p:cNvPr id="18435" name="Text Box 2"/>
          <p:cNvSpPr txBox="1">
            <a:spLocks noChangeArrowheads="1"/>
          </p:cNvSpPr>
          <p:nvPr/>
        </p:nvSpPr>
        <p:spPr bwMode="auto">
          <a:xfrm>
            <a:off x="782638" y="685800"/>
            <a:ext cx="7707312" cy="390525"/>
          </a:xfrm>
          <a:prstGeom prst="rect">
            <a:avLst/>
          </a:prstGeom>
          <a:noFill/>
          <a:ln w="9525">
            <a:noFill/>
            <a:round/>
            <a:headEnd/>
            <a:tailEnd/>
          </a:ln>
        </p:spPr>
        <p:txBody>
          <a:bodyPr lIns="81639" tIns="40820" rIns="81639" bIns="40820">
            <a:spAutoFit/>
          </a:bodyPr>
          <a:lstStyle/>
          <a:p>
            <a:pPr defTabSz="407988">
              <a:lnSpc>
                <a:spcPct val="93000"/>
              </a:lnSpc>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2200" b="1">
                <a:solidFill>
                  <a:srgbClr val="FF0000"/>
                </a:solidFill>
                <a:latin typeface="Comic Sans MS" pitchFamily="66" charset="0"/>
              </a:rPr>
              <a:t>LE  REAZIONI DI FRONTE ALLA DIFFICOLTA’</a:t>
            </a:r>
          </a:p>
        </p:txBody>
      </p:sp>
      <p:pic>
        <p:nvPicPr>
          <p:cNvPr id="18436" name="Picture 3"/>
          <p:cNvPicPr>
            <a:picLocks noChangeAspect="1" noChangeArrowheads="1"/>
          </p:cNvPicPr>
          <p:nvPr/>
        </p:nvPicPr>
        <p:blipFill>
          <a:blip r:embed="rId3" cstate="print"/>
          <a:srcRect/>
          <a:stretch>
            <a:fillRect/>
          </a:stretch>
        </p:blipFill>
        <p:spPr bwMode="auto">
          <a:xfrm>
            <a:off x="1109663" y="1600200"/>
            <a:ext cx="5992812" cy="2613025"/>
          </a:xfrm>
          <a:prstGeom prst="rect">
            <a:avLst/>
          </a:prstGeom>
          <a:noFill/>
          <a:ln w="9525">
            <a:noFill/>
            <a:round/>
            <a:headEnd/>
            <a:tailEnd/>
          </a:ln>
        </p:spPr>
      </p:pic>
      <p:sp>
        <p:nvSpPr>
          <p:cNvPr id="18437" name="Text Box 4"/>
          <p:cNvSpPr txBox="1">
            <a:spLocks noChangeArrowheads="1"/>
          </p:cNvSpPr>
          <p:nvPr/>
        </p:nvSpPr>
        <p:spPr bwMode="auto">
          <a:xfrm>
            <a:off x="719138" y="4603750"/>
            <a:ext cx="7642225" cy="333375"/>
          </a:xfrm>
          <a:prstGeom prst="rect">
            <a:avLst/>
          </a:prstGeom>
          <a:noFill/>
          <a:ln w="9525">
            <a:noFill/>
            <a:round/>
            <a:headEnd/>
            <a:tailEnd/>
          </a:ln>
        </p:spPr>
        <p:txBody>
          <a:bodyPr wrap="none" anchor="ctr"/>
          <a:lstStyle/>
          <a:p>
            <a:endParaRPr lang="it-IT">
              <a:latin typeface="Arial" pitchFamily="34" charset="0"/>
            </a:endParaRPr>
          </a:p>
        </p:txBody>
      </p:sp>
      <p:sp>
        <p:nvSpPr>
          <p:cNvPr id="18438" name="Text Box 5"/>
          <p:cNvSpPr txBox="1">
            <a:spLocks noChangeArrowheads="1"/>
          </p:cNvSpPr>
          <p:nvPr/>
        </p:nvSpPr>
        <p:spPr bwMode="auto">
          <a:xfrm>
            <a:off x="587375" y="4475163"/>
            <a:ext cx="7707313" cy="1458912"/>
          </a:xfrm>
          <a:prstGeom prst="rect">
            <a:avLst/>
          </a:prstGeom>
          <a:noFill/>
          <a:ln w="9525">
            <a:noFill/>
            <a:round/>
            <a:headEnd/>
            <a:tailEnd/>
          </a:ln>
        </p:spPr>
        <p:txBody>
          <a:bodyPr lIns="81639" tIns="42452" rIns="81639" bIns="42452">
            <a:spAutoFit/>
          </a:bodyPr>
          <a:lstStyle/>
          <a:p>
            <a:pPr algn="just" defTabSz="407988">
              <a:spcBef>
                <a:spcPts val="1025"/>
              </a:spcBef>
              <a:buClr>
                <a:srgbClr val="000000"/>
              </a:buClr>
              <a:buSzPct val="45000"/>
              <a:buFont typeface="Arial" pitchFamily="34" charset="0"/>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1600">
                <a:solidFill>
                  <a:srgbClr val="000000"/>
                </a:solidFill>
                <a:latin typeface="Arial" pitchFamily="34" charset="0"/>
              </a:rPr>
              <a:t>Circa la metà dei ragazzi con diagnosi pregressa hanno riferito un vissuto negativo:  di inadeguatezza per il 40% e di opposizione verso gli insegnanti e la scuola per il 12%.</a:t>
            </a:r>
          </a:p>
          <a:p>
            <a:pPr algn="just" defTabSz="407988">
              <a:spcBef>
                <a:spcPts val="1025"/>
              </a:spcBef>
              <a:buClr>
                <a:srgbClr val="000000"/>
              </a:buClr>
              <a:buSzPct val="45000"/>
              <a:buFont typeface="Arial" pitchFamily="34" charset="0"/>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1600">
                <a:solidFill>
                  <a:srgbClr val="000000"/>
                </a:solidFill>
                <a:latin typeface="Arial" pitchFamily="34" charset="0"/>
              </a:rPr>
              <a:t>L’altra metà ha dichiarato o di non aver avuto problemi o di aver ricevuto sostegno dalla famiglia o da altre figure di riferimento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piè di pagina 1"/>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pic>
        <p:nvPicPr>
          <p:cNvPr id="19459" name="Picture 2"/>
          <p:cNvPicPr>
            <a:picLocks noChangeAspect="1" noChangeArrowheads="1"/>
          </p:cNvPicPr>
          <p:nvPr/>
        </p:nvPicPr>
        <p:blipFill>
          <a:blip r:embed="rId3" cstate="print"/>
          <a:srcRect/>
          <a:stretch>
            <a:fillRect/>
          </a:stretch>
        </p:blipFill>
        <p:spPr bwMode="auto">
          <a:xfrm>
            <a:off x="914400" y="1077913"/>
            <a:ext cx="7380288" cy="2767012"/>
          </a:xfrm>
          <a:prstGeom prst="rect">
            <a:avLst/>
          </a:prstGeom>
          <a:noFill/>
          <a:ln w="9525">
            <a:noFill/>
            <a:round/>
            <a:headEnd/>
            <a:tailEnd/>
          </a:ln>
        </p:spPr>
      </p:pic>
      <p:sp>
        <p:nvSpPr>
          <p:cNvPr id="19460" name="Text Box 3"/>
          <p:cNvSpPr txBox="1">
            <a:spLocks noChangeArrowheads="1"/>
          </p:cNvSpPr>
          <p:nvPr/>
        </p:nvSpPr>
        <p:spPr bwMode="auto">
          <a:xfrm>
            <a:off x="587375" y="4538663"/>
            <a:ext cx="6859588" cy="333375"/>
          </a:xfrm>
          <a:prstGeom prst="rect">
            <a:avLst/>
          </a:prstGeom>
          <a:noFill/>
          <a:ln w="9525">
            <a:noFill/>
            <a:round/>
            <a:headEnd/>
            <a:tailEnd/>
          </a:ln>
        </p:spPr>
        <p:txBody>
          <a:bodyPr wrap="none" anchor="ctr"/>
          <a:lstStyle/>
          <a:p>
            <a:endParaRPr lang="it-IT">
              <a:latin typeface="Arial" pitchFamily="34" charset="0"/>
            </a:endParaRPr>
          </a:p>
        </p:txBody>
      </p:sp>
      <p:sp>
        <p:nvSpPr>
          <p:cNvPr id="19461" name="Text Box 4"/>
          <p:cNvSpPr txBox="1">
            <a:spLocks noChangeArrowheads="1"/>
          </p:cNvSpPr>
          <p:nvPr/>
        </p:nvSpPr>
        <p:spPr bwMode="auto">
          <a:xfrm>
            <a:off x="782638" y="4603750"/>
            <a:ext cx="7512050" cy="1452563"/>
          </a:xfrm>
          <a:prstGeom prst="rect">
            <a:avLst/>
          </a:prstGeom>
          <a:noFill/>
          <a:ln w="9525">
            <a:noFill/>
            <a:round/>
            <a:headEnd/>
            <a:tailEnd/>
          </a:ln>
        </p:spPr>
        <p:txBody>
          <a:bodyPr lIns="81639" tIns="42452" rIns="81639" bIns="42452">
            <a:spAutoFit/>
          </a:bodyPr>
          <a:lstStyle/>
          <a:p>
            <a:pPr algn="just" defTabSz="407988">
              <a:lnSpc>
                <a:spcPct val="110000"/>
              </a:lnSpc>
              <a:spcBef>
                <a:spcPts val="1025"/>
              </a:spcBef>
              <a:buClr>
                <a:srgbClr val="000000"/>
              </a:buClr>
              <a:buSzPct val="45000"/>
              <a:buFont typeface="Arial" pitchFamily="34" charset="0"/>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1600">
                <a:solidFill>
                  <a:srgbClr val="000000"/>
                </a:solidFill>
                <a:latin typeface="Arial" pitchFamily="34" charset="0"/>
              </a:rPr>
              <a:t>I ragazzi con diagnosi in adolescenza o in età adulta hanno fornito tipologie di risposte che testimoniano un vissuto negativo: più di metà del campione si è sentito incapace, l’ 8%ha reagito con opposizione e il  27% ha sofferto per l’impatto sociale della difficoltà sottolineando lo stress legato al leggere ad alta voce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piè di pagina 1"/>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pic>
        <p:nvPicPr>
          <p:cNvPr id="20483" name="Picture 2"/>
          <p:cNvPicPr>
            <a:picLocks noChangeAspect="1" noChangeArrowheads="1"/>
          </p:cNvPicPr>
          <p:nvPr/>
        </p:nvPicPr>
        <p:blipFill>
          <a:blip r:embed="rId3" cstate="print"/>
          <a:srcRect/>
          <a:stretch>
            <a:fillRect/>
          </a:stretch>
        </p:blipFill>
        <p:spPr bwMode="auto">
          <a:xfrm>
            <a:off x="457200" y="554038"/>
            <a:ext cx="5943600" cy="2947987"/>
          </a:xfrm>
          <a:prstGeom prst="rect">
            <a:avLst/>
          </a:prstGeom>
          <a:noFill/>
          <a:ln w="9525">
            <a:noFill/>
            <a:round/>
            <a:headEnd/>
            <a:tailEnd/>
          </a:ln>
        </p:spPr>
      </p:pic>
      <p:pic>
        <p:nvPicPr>
          <p:cNvPr id="20484" name="Picture 3"/>
          <p:cNvPicPr>
            <a:picLocks noChangeAspect="1" noChangeArrowheads="1"/>
          </p:cNvPicPr>
          <p:nvPr/>
        </p:nvPicPr>
        <p:blipFill>
          <a:blip r:embed="rId4" cstate="print"/>
          <a:srcRect/>
          <a:stretch>
            <a:fillRect/>
          </a:stretch>
        </p:blipFill>
        <p:spPr bwMode="auto">
          <a:xfrm>
            <a:off x="2030413" y="3548063"/>
            <a:ext cx="6540500" cy="3160712"/>
          </a:xfrm>
          <a:prstGeom prst="rect">
            <a:avLst/>
          </a:prstGeom>
          <a:noFill/>
          <a:ln w="9525">
            <a:noFill/>
            <a:round/>
            <a:headEnd/>
            <a:tailEnd/>
          </a:ln>
        </p:spPr>
      </p:pic>
      <p:sp>
        <p:nvSpPr>
          <p:cNvPr id="20485" name="Text Box 4"/>
          <p:cNvSpPr txBox="1">
            <a:spLocks noChangeArrowheads="1"/>
          </p:cNvSpPr>
          <p:nvPr/>
        </p:nvSpPr>
        <p:spPr bwMode="auto">
          <a:xfrm>
            <a:off x="6565900" y="1036638"/>
            <a:ext cx="2351088" cy="892175"/>
          </a:xfrm>
          <a:prstGeom prst="rect">
            <a:avLst/>
          </a:prstGeom>
          <a:noFill/>
          <a:ln w="9525">
            <a:noFill/>
            <a:round/>
            <a:headEnd/>
            <a:tailEnd/>
          </a:ln>
        </p:spPr>
        <p:txBody>
          <a:bodyPr lIns="81639" tIns="42452" rIns="81639" bIns="42452">
            <a:spAutoFit/>
          </a:bodyPr>
          <a:lstStyle/>
          <a:p>
            <a:pPr defTabSz="407988">
              <a:lnSpc>
                <a:spcPct val="81000"/>
              </a:lnSpc>
              <a:spcBef>
                <a:spcPts val="1138"/>
              </a:spcBef>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2200" b="1">
                <a:solidFill>
                  <a:srgbClr val="FF0000"/>
                </a:solidFill>
                <a:latin typeface="Comic Sans MS" pitchFamily="66" charset="0"/>
              </a:rPr>
              <a:t>DISLESSIA E RAPPORTI SOCIALI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piè di pagina 1"/>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pic>
        <p:nvPicPr>
          <p:cNvPr id="21507" name="Picture 2"/>
          <p:cNvPicPr>
            <a:picLocks noChangeAspect="1" noChangeArrowheads="1"/>
          </p:cNvPicPr>
          <p:nvPr/>
        </p:nvPicPr>
        <p:blipFill>
          <a:blip r:embed="rId3" cstate="print"/>
          <a:srcRect/>
          <a:stretch>
            <a:fillRect/>
          </a:stretch>
        </p:blipFill>
        <p:spPr bwMode="auto">
          <a:xfrm>
            <a:off x="1312863" y="1308100"/>
            <a:ext cx="6210300" cy="4325938"/>
          </a:xfrm>
          <a:prstGeom prst="rect">
            <a:avLst/>
          </a:prstGeom>
          <a:noFill/>
          <a:ln w="9525">
            <a:noFill/>
            <a:round/>
            <a:headEnd/>
            <a:tailEnd/>
          </a:ln>
        </p:spPr>
      </p:pic>
      <p:sp>
        <p:nvSpPr>
          <p:cNvPr id="21508" name="Text Box 3"/>
          <p:cNvSpPr txBox="1">
            <a:spLocks noChangeArrowheads="1"/>
          </p:cNvSpPr>
          <p:nvPr/>
        </p:nvSpPr>
        <p:spPr bwMode="auto">
          <a:xfrm>
            <a:off x="1174750" y="484188"/>
            <a:ext cx="6635750" cy="354012"/>
          </a:xfrm>
          <a:prstGeom prst="rect">
            <a:avLst/>
          </a:prstGeom>
          <a:noFill/>
          <a:ln w="9525">
            <a:noFill/>
            <a:round/>
            <a:headEnd/>
            <a:tailEnd/>
          </a:ln>
        </p:spPr>
        <p:txBody>
          <a:bodyPr lIns="81639" tIns="42452" rIns="81639" bIns="42452">
            <a:spAutoFit/>
          </a:bodyPr>
          <a:lstStyle/>
          <a:p>
            <a:pPr algn="ctr" defTabSz="407988">
              <a:lnSpc>
                <a:spcPct val="81000"/>
              </a:lnSpc>
              <a:spcBef>
                <a:spcPts val="1138"/>
              </a:spcBef>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2200" b="1">
                <a:solidFill>
                  <a:srgbClr val="FF0000"/>
                </a:solidFill>
                <a:latin typeface="Comic Sans MS" pitchFamily="66" charset="0"/>
              </a:rPr>
              <a:t>DISLESSIA E SCELTE PERSONALI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rtlCol="0">
            <a:normAutofit fontScale="90000"/>
          </a:bodyPr>
          <a:lstStyle/>
          <a:p>
            <a:pPr eaLnBrk="1" fontAlgn="auto" hangingPunct="1">
              <a:spcAft>
                <a:spcPts val="0"/>
              </a:spcAft>
              <a:defRPr/>
            </a:pPr>
            <a:r>
              <a:rPr lang="it-IT" sz="3900" dirty="0" smtClean="0">
                <a:effectLst>
                  <a:outerShdw blurRad="38100" dist="38100" dir="2700000" algn="tl">
                    <a:srgbClr val="C0C0C0"/>
                  </a:outerShdw>
                </a:effectLst>
              </a:rPr>
              <a:t>Servizio studenti dislessici</a:t>
            </a:r>
            <a:br>
              <a:rPr lang="it-IT" sz="3900" dirty="0" smtClean="0">
                <a:effectLst>
                  <a:outerShdw blurRad="38100" dist="38100" dir="2700000" algn="tl">
                    <a:srgbClr val="C0C0C0"/>
                  </a:outerShdw>
                </a:effectLst>
              </a:rPr>
            </a:br>
            <a:r>
              <a:rPr lang="it-IT" sz="3900" dirty="0" smtClean="0">
                <a:effectLst>
                  <a:outerShdw blurRad="38100" dist="38100" dir="2700000" algn="tl">
                    <a:srgbClr val="C0C0C0"/>
                  </a:outerShdw>
                </a:effectLst>
              </a:rPr>
              <a:t> - Università di Bologna -</a:t>
            </a:r>
          </a:p>
        </p:txBody>
      </p:sp>
      <p:sp>
        <p:nvSpPr>
          <p:cNvPr id="22531" name="Rectangle 3"/>
          <p:cNvSpPr>
            <a:spLocks noGrp="1"/>
          </p:cNvSpPr>
          <p:nvPr>
            <p:ph idx="1"/>
          </p:nvPr>
        </p:nvSpPr>
        <p:spPr>
          <a:xfrm>
            <a:off x="1187450" y="2708275"/>
            <a:ext cx="7772400" cy="4800600"/>
          </a:xfrm>
        </p:spPr>
        <p:txBody>
          <a:bodyPr/>
          <a:lstStyle/>
          <a:p>
            <a:pPr algn="just" eaLnBrk="1" hangingPunct="1"/>
            <a:r>
              <a:rPr lang="it-IT" smtClean="0"/>
              <a:t>Nasce nel 2005 dalla richiesta di aiuto di alcuni  studenti universitari dislessici e dal successivo contatto con AID nazionale.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contenuto 2"/>
          <p:cNvSpPr>
            <a:spLocks noGrp="1"/>
          </p:cNvSpPr>
          <p:nvPr>
            <p:ph idx="1"/>
          </p:nvPr>
        </p:nvSpPr>
        <p:spPr>
          <a:xfrm>
            <a:off x="1047750" y="1125538"/>
            <a:ext cx="8096250" cy="4800600"/>
          </a:xfrm>
        </p:spPr>
        <p:txBody>
          <a:bodyPr/>
          <a:lstStyle/>
          <a:p>
            <a:pPr algn="ctr" eaLnBrk="1" hangingPunct="1">
              <a:buFontTx/>
              <a:buNone/>
            </a:pPr>
            <a:r>
              <a:rPr lang="it-IT" sz="2400" smtClean="0">
                <a:ea typeface="Arial Unicode MS" pitchFamily="34" charset="-128"/>
                <a:cs typeface="Times New Roman" pitchFamily="18" charset="0"/>
              </a:rPr>
              <a:t>Dare risposta ai bisogni degli studenti con DSA:</a:t>
            </a:r>
          </a:p>
          <a:p>
            <a:pPr algn="ctr" eaLnBrk="1" hangingPunct="1">
              <a:buFontTx/>
              <a:buNone/>
            </a:pPr>
            <a:endParaRPr lang="it-IT" sz="1400" smtClean="0">
              <a:ea typeface="Arial Unicode MS" pitchFamily="34" charset="-128"/>
              <a:cs typeface="Times New Roman" pitchFamily="18" charset="0"/>
            </a:endParaRPr>
          </a:p>
          <a:p>
            <a:pPr eaLnBrk="1" hangingPunct="1">
              <a:buFontTx/>
              <a:buChar char="•"/>
            </a:pPr>
            <a:r>
              <a:rPr lang="it-IT" sz="2400" smtClean="0">
                <a:ea typeface="Arial Unicode MS" pitchFamily="34" charset="-128"/>
                <a:cs typeface="Times New Roman" pitchFamily="18" charset="0"/>
              </a:rPr>
              <a:t>Contribuire a creare le condizioni di massima accoglienza da parte delle strutture universitarie (sul versante didattico con i docenti, sul versante dei regolamenti con l’amministrazione)</a:t>
            </a:r>
          </a:p>
          <a:p>
            <a:pPr eaLnBrk="1" hangingPunct="1">
              <a:buFontTx/>
              <a:buChar char="•"/>
            </a:pPr>
            <a:endParaRPr lang="it-IT" sz="1200" smtClean="0">
              <a:ea typeface="Arial Unicode MS" pitchFamily="34" charset="-128"/>
              <a:cs typeface="Times New Roman" pitchFamily="18" charset="0"/>
            </a:endParaRPr>
          </a:p>
          <a:p>
            <a:pPr eaLnBrk="1" hangingPunct="1">
              <a:buFontTx/>
              <a:buChar char="•"/>
            </a:pPr>
            <a:r>
              <a:rPr lang="it-IT" sz="2400" smtClean="0">
                <a:ea typeface="Arial Unicode MS" pitchFamily="34" charset="-128"/>
                <a:cs typeface="Times New Roman" pitchFamily="18" charset="0"/>
              </a:rPr>
              <a:t>Avviare contatti e collaborazioni con chi, nel  territorio, ha competenze ed esperienza nel settore, sia per le diagnosi sia per gli interventi di tipo didattico </a:t>
            </a:r>
          </a:p>
          <a:p>
            <a:pPr eaLnBrk="1" hangingPunct="1">
              <a:buFontTx/>
              <a:buChar char="•"/>
            </a:pPr>
            <a:endParaRPr lang="it-IT" sz="2400" smtClean="0">
              <a:ea typeface="Arial Unicode MS" pitchFamily="34" charset="-128"/>
              <a:cs typeface="Times New Roman" pitchFamily="18" charset="0"/>
            </a:endParaRPr>
          </a:p>
          <a:p>
            <a:pPr eaLnBrk="1" hangingPunct="1">
              <a:buFont typeface="Wingdings 2" pitchFamily="18" charset="2"/>
              <a:buNone/>
            </a:pPr>
            <a:endParaRPr lang="it-IT" sz="2800" smtClean="0">
              <a:ea typeface="Arial Unicode MS" pitchFamily="34" charset="-128"/>
              <a:cs typeface="Times New Roman" pitchFamily="18" charset="0"/>
            </a:endParaRPr>
          </a:p>
        </p:txBody>
      </p:sp>
      <p:sp>
        <p:nvSpPr>
          <p:cNvPr id="23555" name="Text Box 5"/>
          <p:cNvSpPr txBox="1">
            <a:spLocks noChangeArrowheads="1"/>
          </p:cNvSpPr>
          <p:nvPr/>
        </p:nvSpPr>
        <p:spPr bwMode="auto">
          <a:xfrm>
            <a:off x="1187450" y="260350"/>
            <a:ext cx="3889375" cy="519113"/>
          </a:xfrm>
          <a:prstGeom prst="rect">
            <a:avLst/>
          </a:prstGeom>
          <a:noFill/>
          <a:ln w="9525">
            <a:noFill/>
            <a:miter lim="800000"/>
            <a:headEnd/>
            <a:tailEnd/>
          </a:ln>
        </p:spPr>
        <p:txBody>
          <a:bodyPr>
            <a:spAutoFit/>
          </a:bodyPr>
          <a:lstStyle/>
          <a:p>
            <a:pPr>
              <a:spcBef>
                <a:spcPct val="50000"/>
              </a:spcBef>
            </a:pPr>
            <a:r>
              <a:rPr lang="it-IT" sz="2800" b="1"/>
              <a:t>Obiettivi</a:t>
            </a:r>
            <a:r>
              <a:rPr lang="it-IT" sz="2800"/>
              <a:t>:</a:t>
            </a:r>
            <a:r>
              <a:rPr lang="it-IT"/>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ChangeArrowheads="1"/>
          </p:cNvSpPr>
          <p:nvPr/>
        </p:nvSpPr>
        <p:spPr bwMode="auto">
          <a:xfrm>
            <a:off x="1071563" y="212725"/>
            <a:ext cx="7786687" cy="6492875"/>
          </a:xfrm>
          <a:prstGeom prst="rect">
            <a:avLst/>
          </a:prstGeom>
          <a:noFill/>
          <a:ln w="9525">
            <a:noFill/>
            <a:miter lim="800000"/>
            <a:headEnd/>
            <a:tailEnd/>
          </a:ln>
        </p:spPr>
        <p:txBody>
          <a:bodyPr anchor="ctr">
            <a:spAutoFit/>
          </a:bodyPr>
          <a:lstStyle/>
          <a:p>
            <a:pPr eaLnBrk="0" hangingPunct="0"/>
            <a:r>
              <a:rPr lang="it-IT" sz="2400">
                <a:latin typeface="Gill Sans MT" pitchFamily="34" charset="0"/>
                <a:ea typeface="Arial Unicode MS" pitchFamily="34" charset="-128"/>
                <a:cs typeface="Times New Roman" pitchFamily="18" charset="0"/>
              </a:rPr>
              <a:t>In particolare:</a:t>
            </a:r>
          </a:p>
          <a:p>
            <a:pPr eaLnBrk="0" hangingPunct="0"/>
            <a:endParaRPr lang="it-IT" sz="2000">
              <a:solidFill>
                <a:srgbClr val="8898C3"/>
              </a:solidFill>
              <a:latin typeface="Gill Sans MT" pitchFamily="34" charset="0"/>
              <a:ea typeface="Arial Unicode MS" pitchFamily="34" charset="-128"/>
              <a:cs typeface="Times New Roman" pitchFamily="18" charset="0"/>
            </a:endParaRPr>
          </a:p>
          <a:p>
            <a:pPr eaLnBrk="0" hangingPunct="0">
              <a:buFontTx/>
              <a:buChar char="•"/>
            </a:pPr>
            <a:r>
              <a:rPr lang="it-IT" sz="2000" b="1">
                <a:solidFill>
                  <a:srgbClr val="8898C3"/>
                </a:solidFill>
                <a:latin typeface="Gill Sans MT" pitchFamily="34" charset="0"/>
                <a:ea typeface="Arial Unicode MS" pitchFamily="34" charset="-128"/>
                <a:cs typeface="Times New Roman" pitchFamily="18" charset="0"/>
              </a:rPr>
              <a:t>Laboratorio per lo </a:t>
            </a:r>
            <a:r>
              <a:rPr lang="it-IT" b="1">
                <a:solidFill>
                  <a:srgbClr val="8898C3"/>
                </a:solidFill>
                <a:latin typeface="Gill Sans MT" pitchFamily="34" charset="0"/>
                <a:ea typeface="Arial Unicode MS" pitchFamily="34" charset="-128"/>
                <a:cs typeface="Times New Roman" pitchFamily="18" charset="0"/>
              </a:rPr>
              <a:t>studio</a:t>
            </a:r>
            <a:r>
              <a:rPr lang="it-IT" sz="2000" b="1">
                <a:solidFill>
                  <a:srgbClr val="8898C3"/>
                </a:solidFill>
                <a:latin typeface="Gill Sans MT" pitchFamily="34" charset="0"/>
                <a:ea typeface="Arial Unicode MS" pitchFamily="34" charset="-128"/>
                <a:cs typeface="Times New Roman" pitchFamily="18" charset="0"/>
              </a:rPr>
              <a:t> con le tecnologie</a:t>
            </a:r>
            <a:r>
              <a:rPr lang="it-IT" sz="2000">
                <a:latin typeface="Gill Sans MT" pitchFamily="34" charset="0"/>
                <a:ea typeface="Arial Unicode MS" pitchFamily="34" charset="-128"/>
                <a:cs typeface="Times New Roman" pitchFamily="18" charset="0"/>
              </a:rPr>
              <a:t>, per un lavoro sul metodo di studio e l'uso di strumenti compensativi, in collaborazione con ASPHI</a:t>
            </a:r>
          </a:p>
          <a:p>
            <a:pPr eaLnBrk="0" hangingPunct="0"/>
            <a:endParaRPr lang="it-IT" sz="2000">
              <a:latin typeface="Gill Sans MT" pitchFamily="34" charset="0"/>
              <a:ea typeface="Arial Unicode MS" pitchFamily="34" charset="-128"/>
              <a:cs typeface="Times New Roman" pitchFamily="18" charset="0"/>
            </a:endParaRPr>
          </a:p>
          <a:p>
            <a:pPr eaLnBrk="0" hangingPunct="0">
              <a:buFontTx/>
              <a:buChar char="•"/>
            </a:pPr>
            <a:r>
              <a:rPr lang="it-IT" sz="2000" b="1">
                <a:solidFill>
                  <a:srgbClr val="8898C3"/>
                </a:solidFill>
                <a:latin typeface="Gill Sans MT" pitchFamily="34" charset="0"/>
                <a:ea typeface="Arial Unicode MS" pitchFamily="34" charset="-128"/>
                <a:cs typeface="Times New Roman" pitchFamily="18" charset="0"/>
              </a:rPr>
              <a:t>Fornitura di strumenti informatici</a:t>
            </a:r>
            <a:r>
              <a:rPr lang="it-IT" sz="2000">
                <a:solidFill>
                  <a:srgbClr val="8898C3"/>
                </a:solidFill>
                <a:latin typeface="Gill Sans MT" pitchFamily="34" charset="0"/>
                <a:ea typeface="Arial Unicode MS" pitchFamily="34" charset="-128"/>
                <a:cs typeface="Times New Roman" pitchFamily="18" charset="0"/>
              </a:rPr>
              <a:t> </a:t>
            </a:r>
            <a:r>
              <a:rPr lang="it-IT" sz="2000">
                <a:latin typeface="Gill Sans MT" pitchFamily="34" charset="0"/>
                <a:ea typeface="Arial Unicode MS" pitchFamily="34" charset="-128"/>
                <a:cs typeface="Times New Roman" pitchFamily="18" charset="0"/>
              </a:rPr>
              <a:t>per lo studio, per lo svolgimento di esami, per la frequenza alle lezioni, a laboratori e alle altre attività formative previste dal piano di studi</a:t>
            </a:r>
          </a:p>
          <a:p>
            <a:pPr eaLnBrk="0" hangingPunct="0"/>
            <a:endParaRPr lang="it-IT" sz="2000">
              <a:latin typeface="Gill Sans MT" pitchFamily="34" charset="0"/>
              <a:ea typeface="Arial Unicode MS" pitchFamily="34" charset="-128"/>
              <a:cs typeface="Times New Roman" pitchFamily="18" charset="0"/>
            </a:endParaRPr>
          </a:p>
          <a:p>
            <a:pPr eaLnBrk="0" hangingPunct="0">
              <a:buFontTx/>
              <a:buChar char="•"/>
            </a:pPr>
            <a:r>
              <a:rPr lang="it-IT" sz="2000" b="1">
                <a:solidFill>
                  <a:srgbClr val="8898C3"/>
                </a:solidFill>
                <a:latin typeface="Gill Sans MT" pitchFamily="34" charset="0"/>
                <a:ea typeface="Arial Unicode MS" pitchFamily="34" charset="-128"/>
                <a:cs typeface="Times New Roman" pitchFamily="18" charset="0"/>
              </a:rPr>
              <a:t>Tutor</a:t>
            </a:r>
            <a:r>
              <a:rPr lang="it-IT" sz="2000">
                <a:solidFill>
                  <a:srgbClr val="8898C3"/>
                </a:solidFill>
                <a:latin typeface="Gill Sans MT" pitchFamily="34" charset="0"/>
                <a:ea typeface="Arial Unicode MS" pitchFamily="34" charset="-128"/>
                <a:cs typeface="Times New Roman" pitchFamily="18" charset="0"/>
              </a:rPr>
              <a:t> </a:t>
            </a:r>
            <a:r>
              <a:rPr lang="it-IT" sz="2000">
                <a:latin typeface="Gill Sans MT" pitchFamily="34" charset="0"/>
                <a:ea typeface="Arial Unicode MS" pitchFamily="34" charset="-128"/>
                <a:cs typeface="Times New Roman" pitchFamily="18" charset="0"/>
              </a:rPr>
              <a:t>alla pari o specializzato per lo studio</a:t>
            </a:r>
          </a:p>
          <a:p>
            <a:pPr eaLnBrk="0" hangingPunct="0">
              <a:buFontTx/>
              <a:buChar char="•"/>
            </a:pPr>
            <a:endParaRPr lang="it-IT" sz="2000">
              <a:latin typeface="Gill Sans MT" pitchFamily="34" charset="0"/>
              <a:ea typeface="Arial Unicode MS" pitchFamily="34" charset="-128"/>
              <a:cs typeface="Times New Roman" pitchFamily="18" charset="0"/>
            </a:endParaRPr>
          </a:p>
          <a:p>
            <a:pPr eaLnBrk="0" hangingPunct="0">
              <a:buFontTx/>
              <a:buChar char="•"/>
            </a:pPr>
            <a:r>
              <a:rPr lang="it-IT" sz="2000" b="1">
                <a:solidFill>
                  <a:srgbClr val="8898C3"/>
                </a:solidFill>
                <a:latin typeface="Gill Sans MT" pitchFamily="34" charset="0"/>
                <a:ea typeface="Arial Unicode MS" pitchFamily="34" charset="-128"/>
                <a:cs typeface="Times New Roman" pitchFamily="18" charset="0"/>
              </a:rPr>
              <a:t>Mediazione</a:t>
            </a:r>
            <a:r>
              <a:rPr lang="it-IT" sz="2000">
                <a:latin typeface="Gill Sans MT" pitchFamily="34" charset="0"/>
                <a:ea typeface="Arial Unicode MS" pitchFamily="34" charset="-128"/>
                <a:cs typeface="Times New Roman" pitchFamily="18" charset="0"/>
              </a:rPr>
              <a:t> nel rapporto con i docenti e con le strutture universitarie</a:t>
            </a:r>
          </a:p>
          <a:p>
            <a:pPr eaLnBrk="0" hangingPunct="0"/>
            <a:endParaRPr lang="it-IT" sz="2000">
              <a:latin typeface="Gill Sans MT" pitchFamily="34" charset="0"/>
              <a:ea typeface="Arial Unicode MS" pitchFamily="34" charset="-128"/>
              <a:cs typeface="Times New Roman" pitchFamily="18" charset="0"/>
            </a:endParaRPr>
          </a:p>
          <a:p>
            <a:pPr eaLnBrk="0" hangingPunct="0">
              <a:buFontTx/>
              <a:buChar char="•"/>
            </a:pPr>
            <a:r>
              <a:rPr lang="it-IT" sz="2000">
                <a:latin typeface="Gill Sans MT" pitchFamily="34" charset="0"/>
                <a:ea typeface="Arial Unicode MS" pitchFamily="34" charset="-128"/>
                <a:cs typeface="Times New Roman" pitchFamily="18" charset="0"/>
              </a:rPr>
              <a:t>Individuazione insieme a docenti e studenti di </a:t>
            </a:r>
            <a:r>
              <a:rPr lang="it-IT" sz="2000" b="1">
                <a:solidFill>
                  <a:srgbClr val="8898C3"/>
                </a:solidFill>
                <a:latin typeface="Gill Sans MT" pitchFamily="34" charset="0"/>
                <a:ea typeface="Arial Unicode MS" pitchFamily="34" charset="-128"/>
                <a:cs typeface="Times New Roman" pitchFamily="18" charset="0"/>
              </a:rPr>
              <a:t>modalità diverse di frequenza e svolgimento di esami</a:t>
            </a:r>
            <a:r>
              <a:rPr lang="it-IT" sz="2000">
                <a:latin typeface="Gill Sans MT" pitchFamily="34" charset="0"/>
                <a:ea typeface="Arial Unicode MS" pitchFamily="34" charset="-128"/>
                <a:cs typeface="Times New Roman" pitchFamily="18" charset="0"/>
              </a:rPr>
              <a:t> perché siano più rispondenti alle esigenze degli studenti</a:t>
            </a:r>
          </a:p>
          <a:p>
            <a:pPr eaLnBrk="0" hangingPunct="0"/>
            <a:endParaRPr lang="it-IT" sz="2000">
              <a:latin typeface="Gill Sans MT" pitchFamily="34" charset="0"/>
              <a:ea typeface="Arial Unicode MS" pitchFamily="34" charset="-128"/>
              <a:cs typeface="Times New Roman" pitchFamily="18" charset="0"/>
            </a:endParaRPr>
          </a:p>
          <a:p>
            <a:pPr eaLnBrk="0" hangingPunct="0">
              <a:buFontTx/>
              <a:buChar char="•"/>
            </a:pPr>
            <a:r>
              <a:rPr lang="it-IT" sz="2000">
                <a:latin typeface="Gill Sans MT" pitchFamily="34" charset="0"/>
                <a:ea typeface="Arial Unicode MS" pitchFamily="34" charset="-128"/>
                <a:cs typeface="Times New Roman" pitchFamily="18" charset="0"/>
              </a:rPr>
              <a:t>Fornitura di </a:t>
            </a:r>
            <a:r>
              <a:rPr lang="it-IT" sz="2000" b="1">
                <a:solidFill>
                  <a:srgbClr val="8898C3"/>
                </a:solidFill>
                <a:latin typeface="Gill Sans MT" pitchFamily="34" charset="0"/>
                <a:ea typeface="Arial Unicode MS" pitchFamily="34" charset="-128"/>
                <a:cs typeface="Times New Roman" pitchFamily="18" charset="0"/>
              </a:rPr>
              <a:t>materiale didattico</a:t>
            </a:r>
            <a:r>
              <a:rPr lang="it-IT" sz="2000">
                <a:latin typeface="Gill Sans MT" pitchFamily="34" charset="0"/>
                <a:ea typeface="Arial Unicode MS" pitchFamily="34" charset="-128"/>
                <a:cs typeface="Times New Roman" pitchFamily="18" charset="0"/>
              </a:rPr>
              <a:t>, fra cui libri di testo e appunti di lezioni, in </a:t>
            </a:r>
            <a:r>
              <a:rPr lang="it-IT" sz="2000" b="1">
                <a:solidFill>
                  <a:srgbClr val="8898C3"/>
                </a:solidFill>
                <a:latin typeface="Gill Sans MT" pitchFamily="34" charset="0"/>
                <a:ea typeface="Arial Unicode MS" pitchFamily="34" charset="-128"/>
                <a:cs typeface="Times New Roman" pitchFamily="18" charset="0"/>
              </a:rPr>
              <a:t>formato digitale/audio</a:t>
            </a:r>
            <a:r>
              <a:rPr lang="it-IT" sz="2000">
                <a:latin typeface="Gill Sans MT" pitchFamily="34" charset="0"/>
                <a:ea typeface="Arial Unicode MS" pitchFamily="34" charset="-128"/>
                <a:cs typeface="Times New Roman" pitchFamily="18" charset="0"/>
              </a:rPr>
              <a:t>,</a:t>
            </a:r>
            <a:r>
              <a:rPr lang="it-IT" sz="2000" b="1">
                <a:solidFill>
                  <a:srgbClr val="8898C3"/>
                </a:solidFill>
                <a:latin typeface="Gill Sans MT" pitchFamily="34" charset="0"/>
                <a:ea typeface="Arial Unicode MS" pitchFamily="34" charset="-128"/>
                <a:cs typeface="Times New Roman" pitchFamily="18" charset="0"/>
              </a:rPr>
              <a:t> </a:t>
            </a:r>
            <a:r>
              <a:rPr lang="it-IT" sz="2000">
                <a:latin typeface="Gill Sans MT" pitchFamily="34" charset="0"/>
                <a:ea typeface="Arial Unicode MS" pitchFamily="34" charset="-128"/>
                <a:cs typeface="Times New Roman" pitchFamily="18" charset="0"/>
              </a:rPr>
              <a:t>ove possibile</a:t>
            </a:r>
            <a:endParaRPr lang="it-IT" sz="2000" b="1">
              <a:solidFill>
                <a:srgbClr val="8898C3"/>
              </a:solidFill>
              <a:latin typeface="Gill Sans MT" pitchFamily="34" charset="0"/>
              <a:ea typeface="Arial Unicode MS" pitchFamily="34" charset="-128"/>
              <a:cs typeface="Times New Roman" pitchFamily="18" charset="0"/>
            </a:endParaRPr>
          </a:p>
          <a:p>
            <a:pPr eaLnBrk="0" hangingPunct="0">
              <a:buFontTx/>
              <a:buChar char="•"/>
            </a:pPr>
            <a:endParaRPr lang="it-IT">
              <a:ea typeface="Arial Unicode MS"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31925" y="360363"/>
            <a:ext cx="7407275" cy="1471612"/>
          </a:xfrm>
        </p:spPr>
        <p:txBody>
          <a:bodyPr rtlCol="0">
            <a:normAutofit/>
          </a:bodyPr>
          <a:lstStyle/>
          <a:p>
            <a:pPr eaLnBrk="1" fontAlgn="auto" hangingPunct="1">
              <a:spcAft>
                <a:spcPts val="0"/>
              </a:spcAft>
              <a:defRPr/>
            </a:pPr>
            <a:r>
              <a:rPr lang="it-IT" b="1" dirty="0">
                <a:solidFill>
                  <a:schemeClr val="tx2">
                    <a:satMod val="130000"/>
                  </a:schemeClr>
                </a:solidFill>
              </a:rPr>
              <a:t/>
            </a:r>
            <a:br>
              <a:rPr lang="it-IT" b="1" dirty="0">
                <a:solidFill>
                  <a:schemeClr val="tx2">
                    <a:satMod val="130000"/>
                  </a:schemeClr>
                </a:solidFill>
              </a:rPr>
            </a:br>
            <a:endParaRPr lang="it-IT" dirty="0">
              <a:solidFill>
                <a:schemeClr val="tx2">
                  <a:satMod val="130000"/>
                </a:schemeClr>
              </a:solidFill>
            </a:endParaRPr>
          </a:p>
        </p:txBody>
      </p:sp>
      <p:sp>
        <p:nvSpPr>
          <p:cNvPr id="2051" name="Rectangle 3"/>
          <p:cNvSpPr>
            <a:spLocks noGrp="1" noChangeArrowheads="1"/>
          </p:cNvSpPr>
          <p:nvPr>
            <p:ph type="subTitle" idx="1"/>
          </p:nvPr>
        </p:nvSpPr>
        <p:spPr>
          <a:xfrm>
            <a:off x="1214438" y="3857625"/>
            <a:ext cx="7493000" cy="2279650"/>
          </a:xfrm>
        </p:spPr>
        <p:txBody>
          <a:bodyPr/>
          <a:lstStyle/>
          <a:p>
            <a:pPr marL="26988" algn="just" eaLnBrk="1" hangingPunct="1">
              <a:lnSpc>
                <a:spcPct val="80000"/>
              </a:lnSpc>
              <a:spcBef>
                <a:spcPct val="0"/>
              </a:spcBef>
            </a:pPr>
            <a:r>
              <a:rPr lang="it-IT" sz="2400" smtClean="0">
                <a:solidFill>
                  <a:schemeClr val="tx1"/>
                </a:solidFill>
              </a:rPr>
              <a:t>Maria Caterina Solimando  *, Alice Palmieri*, Marta Nicotra^, Paolo Marchesini^, Claudia Pizzoli*, Laura Lami* </a:t>
            </a:r>
          </a:p>
          <a:p>
            <a:pPr marL="26988" algn="just" eaLnBrk="1" hangingPunct="1">
              <a:lnSpc>
                <a:spcPct val="80000"/>
              </a:lnSpc>
              <a:spcBef>
                <a:spcPct val="0"/>
              </a:spcBef>
            </a:pPr>
            <a:r>
              <a:rPr lang="it-IT" sz="2400" smtClean="0">
                <a:solidFill>
                  <a:schemeClr val="tx1"/>
                </a:solidFill>
              </a:rPr>
              <a:t/>
            </a:r>
            <a:br>
              <a:rPr lang="it-IT" sz="2400" smtClean="0">
                <a:solidFill>
                  <a:schemeClr val="tx1"/>
                </a:solidFill>
              </a:rPr>
            </a:br>
            <a:r>
              <a:rPr lang="it-IT" sz="1800" smtClean="0">
                <a:solidFill>
                  <a:schemeClr val="tx1"/>
                </a:solidFill>
              </a:rPr>
              <a:t>* </a:t>
            </a:r>
            <a:r>
              <a:rPr lang="it-IT" sz="1800" i="1" smtClean="0">
                <a:solidFill>
                  <a:schemeClr val="tx1"/>
                </a:solidFill>
              </a:rPr>
              <a:t>Centro Regionale per le Disabilità Linguistiche e Cognitive dell'Età Evolutiva (AUSL – Bo); </a:t>
            </a:r>
          </a:p>
          <a:p>
            <a:pPr marL="26988" algn="just" eaLnBrk="1" hangingPunct="1">
              <a:lnSpc>
                <a:spcPct val="80000"/>
              </a:lnSpc>
              <a:spcBef>
                <a:spcPct val="0"/>
              </a:spcBef>
            </a:pPr>
            <a:endParaRPr lang="it-IT" sz="1800" i="1" smtClean="0">
              <a:solidFill>
                <a:schemeClr val="tx1"/>
              </a:solidFill>
            </a:endParaRPr>
          </a:p>
          <a:p>
            <a:pPr marL="26988" algn="just" eaLnBrk="1" hangingPunct="1">
              <a:lnSpc>
                <a:spcPct val="80000"/>
              </a:lnSpc>
              <a:spcBef>
                <a:spcPct val="0"/>
              </a:spcBef>
            </a:pPr>
            <a:r>
              <a:rPr lang="it-IT" sz="1800" i="1" smtClean="0">
                <a:solidFill>
                  <a:schemeClr val="tx1"/>
                </a:solidFill>
              </a:rPr>
              <a:t>^Servizio per gli Studenti Dislessici (Università degli studi di Bologna)</a:t>
            </a:r>
          </a:p>
          <a:p>
            <a:pPr marL="26988" algn="just" eaLnBrk="1" hangingPunct="1">
              <a:lnSpc>
                <a:spcPct val="80000"/>
              </a:lnSpc>
              <a:spcBef>
                <a:spcPct val="0"/>
              </a:spcBef>
            </a:pPr>
            <a:endParaRPr lang="it-IT" sz="1800" i="1" smtClean="0">
              <a:solidFill>
                <a:schemeClr val="tx1"/>
              </a:solidFill>
            </a:endParaRPr>
          </a:p>
          <a:p>
            <a:pPr marL="26988" algn="just" eaLnBrk="1" hangingPunct="1">
              <a:lnSpc>
                <a:spcPct val="80000"/>
              </a:lnSpc>
              <a:spcBef>
                <a:spcPct val="0"/>
              </a:spcBef>
            </a:pPr>
            <a:endParaRPr lang="it-IT" sz="1000" smtClean="0">
              <a:solidFill>
                <a:srgbClr val="320E04"/>
              </a:solidFill>
            </a:endParaRPr>
          </a:p>
        </p:txBody>
      </p:sp>
      <p:sp>
        <p:nvSpPr>
          <p:cNvPr id="25604" name="Rectangle 5"/>
          <p:cNvSpPr>
            <a:spLocks noChangeArrowheads="1"/>
          </p:cNvSpPr>
          <p:nvPr/>
        </p:nvSpPr>
        <p:spPr bwMode="auto">
          <a:xfrm>
            <a:off x="395288" y="765175"/>
            <a:ext cx="8424862" cy="2062163"/>
          </a:xfrm>
          <a:prstGeom prst="rect">
            <a:avLst/>
          </a:prstGeom>
          <a:noFill/>
          <a:ln w="9525">
            <a:noFill/>
            <a:miter lim="800000"/>
            <a:headEnd/>
            <a:tailEnd/>
          </a:ln>
        </p:spPr>
        <p:txBody>
          <a:bodyPr>
            <a:spAutoFit/>
          </a:bodyPr>
          <a:lstStyle/>
          <a:p>
            <a:pPr algn="ctr"/>
            <a:r>
              <a:rPr lang="it-IT" sz="3200" b="1"/>
              <a:t>Studenti dislessici all‘Universita': </a:t>
            </a:r>
          </a:p>
          <a:p>
            <a:pPr algn="ctr"/>
            <a:r>
              <a:rPr lang="it-IT" sz="3200" b="1"/>
              <a:t>quali risposte fornire ? </a:t>
            </a:r>
          </a:p>
          <a:p>
            <a:pPr algn="ctr"/>
            <a:r>
              <a:rPr lang="it-IT" sz="3200" b="1"/>
              <a:t>Un progetto di screening e intervento svolto presso l‘Ateneo di Bologna</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fade">
                                      <p:cBhvr>
                                        <p:cTn id="12" dur="1000"/>
                                        <p:tgtEl>
                                          <p:spTgt spid="205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051">
                                            <p:txEl>
                                              <p:pRg st="3" end="3"/>
                                            </p:txEl>
                                          </p:spTgt>
                                        </p:tgtEl>
                                        <p:attrNameLst>
                                          <p:attrName>style.visibility</p:attrName>
                                        </p:attrNameLst>
                                      </p:cBhvr>
                                      <p:to>
                                        <p:strVal val="visible"/>
                                      </p:to>
                                    </p:set>
                                    <p:animEffect transition="in" filter="fade">
                                      <p:cBhvr>
                                        <p:cTn id="15" dur="1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1042988" y="260350"/>
            <a:ext cx="7705725" cy="6048375"/>
          </a:xfrm>
        </p:spPr>
        <p:txBody>
          <a:bodyPr/>
          <a:lstStyle/>
          <a:p>
            <a:pPr eaLnBrk="1" hangingPunct="1">
              <a:buFontTx/>
              <a:buNone/>
            </a:pPr>
            <a:r>
              <a:rPr lang="en-GB" smtClean="0">
                <a:solidFill>
                  <a:srgbClr val="000000"/>
                </a:solidFill>
              </a:rPr>
              <a:t>Obiettivi:</a:t>
            </a:r>
          </a:p>
          <a:p>
            <a:pPr algn="just" eaLnBrk="1" hangingPunct="1"/>
            <a:r>
              <a:rPr lang="en-GB" smtClean="0">
                <a:solidFill>
                  <a:srgbClr val="000000"/>
                </a:solidFill>
              </a:rPr>
              <a:t> </a:t>
            </a:r>
            <a:r>
              <a:rPr lang="en-GB" sz="2400" smtClean="0">
                <a:solidFill>
                  <a:srgbClr val="000000"/>
                </a:solidFill>
              </a:rPr>
              <a:t>Monitorare l’incidenza delle difficoltà scolastiche e di studio nella popolazione universitaria</a:t>
            </a:r>
          </a:p>
          <a:p>
            <a:pPr algn="just" eaLnBrk="1" hangingPunct="1"/>
            <a:endParaRPr lang="en-GB" sz="2400" smtClean="0">
              <a:solidFill>
                <a:srgbClr val="000000"/>
              </a:solidFill>
            </a:endParaRPr>
          </a:p>
          <a:p>
            <a:pPr algn="just" eaLnBrk="1" hangingPunct="1"/>
            <a:r>
              <a:rPr lang="en-GB" sz="2400" smtClean="0">
                <a:solidFill>
                  <a:srgbClr val="000000"/>
                </a:solidFill>
              </a:rPr>
              <a:t> Mettere a punto uno strumento di autovalutazione per l’individuazione del rischio  di difficoltà di lettura</a:t>
            </a:r>
          </a:p>
          <a:p>
            <a:pPr algn="just" eaLnBrk="1" hangingPunct="1"/>
            <a:endParaRPr lang="en-GB" sz="2400" smtClean="0">
              <a:solidFill>
                <a:srgbClr val="000000"/>
              </a:solidFill>
            </a:endParaRPr>
          </a:p>
          <a:p>
            <a:pPr algn="just" eaLnBrk="1" hangingPunct="1"/>
            <a:r>
              <a:rPr lang="en-GB" sz="2400" smtClean="0">
                <a:solidFill>
                  <a:srgbClr val="000000"/>
                </a:solidFill>
              </a:rPr>
              <a:t> </a:t>
            </a:r>
            <a:r>
              <a:rPr lang="it-IT" sz="2400" smtClean="0"/>
              <a:t>Fornire un servizio di diagnosi dei DSA agli studenti non ancora diagnosticati </a:t>
            </a:r>
          </a:p>
          <a:p>
            <a:pPr algn="just" eaLnBrk="1" hangingPunct="1"/>
            <a:endParaRPr lang="it-IT" sz="2400" smtClean="0"/>
          </a:p>
          <a:p>
            <a:pPr algn="just" eaLnBrk="1" hangingPunct="1"/>
            <a:r>
              <a:rPr lang="it-IT" sz="2400" smtClean="0"/>
              <a:t>Attivare efficaci servizi di accoglienza da parte delle strutture universitarie verso gli studenti dislessici.</a:t>
            </a:r>
            <a:r>
              <a:rPr lang="it-IT" smtClean="0"/>
              <a:t> </a:t>
            </a:r>
            <a:endParaRPr lang="en-GB" sz="2400" smtClean="0">
              <a:solidFill>
                <a:srgbClr val="000000"/>
              </a:solidFill>
            </a:endParaRPr>
          </a:p>
          <a:p>
            <a:pPr eaLnBrk="1" hangingPunct="1"/>
            <a:endParaRPr lang="it-IT"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10242">
                                            <p:txEl>
                                              <p:pRg st="1" end="1"/>
                                            </p:txEl>
                                          </p:spTgt>
                                        </p:tgtEl>
                                        <p:attrNameLst>
                                          <p:attrName>style.visibility</p:attrName>
                                        </p:attrNameLst>
                                      </p:cBhvr>
                                      <p:to>
                                        <p:strVal val="visible"/>
                                      </p:to>
                                    </p:set>
                                    <p:animEffect transition="in" filter="fade">
                                      <p:cBhvr>
                                        <p:cTn id="7" dur="800" decel="100000"/>
                                        <p:tgtEl>
                                          <p:spTgt spid="10242">
                                            <p:txEl>
                                              <p:pRg st="1" end="1"/>
                                            </p:txEl>
                                          </p:spTgt>
                                        </p:tgtEl>
                                      </p:cBhvr>
                                    </p:animEffect>
                                    <p:anim calcmode="lin" valueType="num">
                                      <p:cBhvr>
                                        <p:cTn id="8" dur="800" decel="100000" fill="hold"/>
                                        <p:tgtEl>
                                          <p:spTgt spid="10242">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0242">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nodeType="clickEffect">
                                  <p:stCondLst>
                                    <p:cond delay="0"/>
                                  </p:stCondLst>
                                  <p:childTnLst>
                                    <p:set>
                                      <p:cBhvr>
                                        <p:cTn id="16" dur="1" fill="hold">
                                          <p:stCondLst>
                                            <p:cond delay="0"/>
                                          </p:stCondLst>
                                        </p:cTn>
                                        <p:tgtEl>
                                          <p:spTgt spid="10242">
                                            <p:txEl>
                                              <p:pRg st="3" end="3"/>
                                            </p:txEl>
                                          </p:spTgt>
                                        </p:tgtEl>
                                        <p:attrNameLst>
                                          <p:attrName>style.visibility</p:attrName>
                                        </p:attrNameLst>
                                      </p:cBhvr>
                                      <p:to>
                                        <p:strVal val="visible"/>
                                      </p:to>
                                    </p:set>
                                    <p:animEffect transition="in" filter="fade">
                                      <p:cBhvr>
                                        <p:cTn id="17" dur="800" decel="100000"/>
                                        <p:tgtEl>
                                          <p:spTgt spid="10242">
                                            <p:txEl>
                                              <p:pRg st="3" end="3"/>
                                            </p:txEl>
                                          </p:spTgt>
                                        </p:tgtEl>
                                      </p:cBhvr>
                                    </p:animEffect>
                                    <p:anim calcmode="lin" valueType="num">
                                      <p:cBhvr>
                                        <p:cTn id="18" dur="800" decel="100000" fill="hold"/>
                                        <p:tgtEl>
                                          <p:spTgt spid="10242">
                                            <p:txEl>
                                              <p:pRg st="3" end="3"/>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10242">
                                            <p:txEl>
                                              <p:pRg st="3" end="3"/>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10242">
                                            <p:txEl>
                                              <p:pRg st="3" end="3"/>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0242">
                                            <p:txEl>
                                              <p:pRg st="3" end="3"/>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0242">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nodeType="clickEffect">
                                  <p:stCondLst>
                                    <p:cond delay="0"/>
                                  </p:stCondLst>
                                  <p:childTnLst>
                                    <p:set>
                                      <p:cBhvr>
                                        <p:cTn id="26" dur="1" fill="hold">
                                          <p:stCondLst>
                                            <p:cond delay="0"/>
                                          </p:stCondLst>
                                        </p:cTn>
                                        <p:tgtEl>
                                          <p:spTgt spid="10242">
                                            <p:txEl>
                                              <p:pRg st="5" end="5"/>
                                            </p:txEl>
                                          </p:spTgt>
                                        </p:tgtEl>
                                        <p:attrNameLst>
                                          <p:attrName>style.visibility</p:attrName>
                                        </p:attrNameLst>
                                      </p:cBhvr>
                                      <p:to>
                                        <p:strVal val="visible"/>
                                      </p:to>
                                    </p:set>
                                    <p:animEffect transition="in" filter="fade">
                                      <p:cBhvr>
                                        <p:cTn id="27" dur="800" decel="100000"/>
                                        <p:tgtEl>
                                          <p:spTgt spid="10242">
                                            <p:txEl>
                                              <p:pRg st="5" end="5"/>
                                            </p:txEl>
                                          </p:spTgt>
                                        </p:tgtEl>
                                      </p:cBhvr>
                                    </p:animEffect>
                                    <p:anim calcmode="lin" valueType="num">
                                      <p:cBhvr>
                                        <p:cTn id="28" dur="800" decel="100000" fill="hold"/>
                                        <p:tgtEl>
                                          <p:spTgt spid="10242">
                                            <p:txEl>
                                              <p:pRg st="5" end="5"/>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10242">
                                            <p:txEl>
                                              <p:pRg st="5" end="5"/>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10242">
                                            <p:txEl>
                                              <p:pRg st="5" end="5"/>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10242">
                                            <p:txEl>
                                              <p:pRg st="5" end="5"/>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10242">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nodeType="clickEffect">
                                  <p:stCondLst>
                                    <p:cond delay="0"/>
                                  </p:stCondLst>
                                  <p:childTnLst>
                                    <p:set>
                                      <p:cBhvr>
                                        <p:cTn id="36" dur="1" fill="hold">
                                          <p:stCondLst>
                                            <p:cond delay="0"/>
                                          </p:stCondLst>
                                        </p:cTn>
                                        <p:tgtEl>
                                          <p:spTgt spid="10242">
                                            <p:txEl>
                                              <p:pRg st="7" end="7"/>
                                            </p:txEl>
                                          </p:spTgt>
                                        </p:tgtEl>
                                        <p:attrNameLst>
                                          <p:attrName>style.visibility</p:attrName>
                                        </p:attrNameLst>
                                      </p:cBhvr>
                                      <p:to>
                                        <p:strVal val="visible"/>
                                      </p:to>
                                    </p:set>
                                    <p:animEffect transition="in" filter="fade">
                                      <p:cBhvr>
                                        <p:cTn id="37" dur="800" decel="100000"/>
                                        <p:tgtEl>
                                          <p:spTgt spid="10242">
                                            <p:txEl>
                                              <p:pRg st="7" end="7"/>
                                            </p:txEl>
                                          </p:spTgt>
                                        </p:tgtEl>
                                      </p:cBhvr>
                                    </p:animEffect>
                                    <p:anim calcmode="lin" valueType="num">
                                      <p:cBhvr>
                                        <p:cTn id="38" dur="800" decel="100000" fill="hold"/>
                                        <p:tgtEl>
                                          <p:spTgt spid="10242">
                                            <p:txEl>
                                              <p:pRg st="7" end="7"/>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10242">
                                            <p:txEl>
                                              <p:pRg st="7" end="7"/>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10242">
                                            <p:txEl>
                                              <p:pRg st="7" end="7"/>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10242">
                                            <p:txEl>
                                              <p:pRg st="7" end="7"/>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10242">
                                            <p:txEl>
                                              <p:pRg st="7" end="7"/>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1071563" y="857250"/>
            <a:ext cx="6896100" cy="4873625"/>
          </a:xfrm>
        </p:spPr>
        <p:txBody>
          <a:bodyPr rtlCol="0">
            <a:normAutofit lnSpcReduction="10000"/>
          </a:bodyPr>
          <a:lstStyle/>
          <a:p>
            <a:pPr eaLnBrk="1" fontAlgn="auto" hangingPunct="1">
              <a:spcAft>
                <a:spcPts val="0"/>
              </a:spcAft>
              <a:buFontTx/>
              <a:buNone/>
              <a:defRPr/>
            </a:pPr>
            <a:r>
              <a:rPr lang="it-IT" smtClean="0"/>
              <a:t>Campione:</a:t>
            </a:r>
          </a:p>
          <a:p>
            <a:pPr eaLnBrk="1" fontAlgn="auto" hangingPunct="1">
              <a:spcAft>
                <a:spcPts val="0"/>
              </a:spcAft>
              <a:buFontTx/>
              <a:buNone/>
              <a:defRPr/>
            </a:pPr>
            <a:r>
              <a:rPr lang="it-IT" sz="2400" smtClean="0"/>
              <a:t>1105 studenti del 1° e 2° anno frequentanti le facoltà di:</a:t>
            </a:r>
          </a:p>
          <a:p>
            <a:pPr eaLnBrk="1" fontAlgn="auto" hangingPunct="1">
              <a:spcAft>
                <a:spcPts val="0"/>
              </a:spcAft>
              <a:defRPr/>
            </a:pPr>
            <a:r>
              <a:rPr lang="it-IT" sz="2400" smtClean="0"/>
              <a:t>Lettere :</a:t>
            </a:r>
          </a:p>
          <a:p>
            <a:pPr eaLnBrk="1" fontAlgn="auto" hangingPunct="1">
              <a:spcAft>
                <a:spcPts val="0"/>
              </a:spcAft>
              <a:buFont typeface="Wingdings 2" pitchFamily="18" charset="2"/>
              <a:buNone/>
              <a:defRPr/>
            </a:pPr>
            <a:r>
              <a:rPr lang="it-IT" sz="2400" smtClean="0"/>
              <a:t>         Storia (94)</a:t>
            </a:r>
          </a:p>
          <a:p>
            <a:pPr eaLnBrk="1" fontAlgn="auto" hangingPunct="1">
              <a:spcAft>
                <a:spcPts val="0"/>
              </a:spcAft>
              <a:buFont typeface="Wingdings 2" pitchFamily="18" charset="2"/>
              <a:buNone/>
              <a:defRPr/>
            </a:pPr>
            <a:r>
              <a:rPr lang="it-IT" sz="2400" smtClean="0"/>
              <a:t>         Dams (133)</a:t>
            </a:r>
          </a:p>
          <a:p>
            <a:pPr eaLnBrk="1" fontAlgn="auto" hangingPunct="1">
              <a:spcAft>
                <a:spcPts val="0"/>
              </a:spcAft>
              <a:defRPr/>
            </a:pPr>
            <a:r>
              <a:rPr lang="it-IT" sz="2400" smtClean="0"/>
              <a:t>Ingegneria (463)</a:t>
            </a:r>
          </a:p>
          <a:p>
            <a:pPr eaLnBrk="1" fontAlgn="auto" hangingPunct="1">
              <a:spcAft>
                <a:spcPts val="0"/>
              </a:spcAft>
              <a:defRPr/>
            </a:pPr>
            <a:r>
              <a:rPr lang="it-IT" sz="2400" smtClean="0"/>
              <a:t>Psicologia (62)</a:t>
            </a:r>
          </a:p>
          <a:p>
            <a:pPr eaLnBrk="1" fontAlgn="auto" hangingPunct="1">
              <a:spcAft>
                <a:spcPts val="0"/>
              </a:spcAft>
              <a:defRPr/>
            </a:pPr>
            <a:r>
              <a:rPr lang="it-IT" sz="2400" smtClean="0"/>
              <a:t>Agraria (67)</a:t>
            </a:r>
          </a:p>
          <a:p>
            <a:pPr eaLnBrk="1" fontAlgn="auto" hangingPunct="1">
              <a:spcAft>
                <a:spcPts val="0"/>
              </a:spcAft>
              <a:defRPr/>
            </a:pPr>
            <a:r>
              <a:rPr lang="it-IT" sz="2400" smtClean="0"/>
              <a:t>Sc. Motorie (47)</a:t>
            </a:r>
          </a:p>
          <a:p>
            <a:pPr eaLnBrk="1" fontAlgn="auto" hangingPunct="1">
              <a:spcAft>
                <a:spcPts val="0"/>
              </a:spcAft>
              <a:defRPr/>
            </a:pPr>
            <a:r>
              <a:rPr lang="it-IT" sz="2400" smtClean="0"/>
              <a:t>Sc. Della Formazione (153)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anim calcmode="lin" valueType="num">
                                      <p:cBhvr additive="base">
                                        <p:cTn id="7"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3" end="3"/>
                                            </p:txEl>
                                          </p:spTgt>
                                        </p:tgtEl>
                                        <p:attrNameLst>
                                          <p:attrName>style.visibility</p:attrName>
                                        </p:attrNameLst>
                                      </p:cBhvr>
                                      <p:to>
                                        <p:strVal val="visible"/>
                                      </p:to>
                                    </p:set>
                                    <p:anim calcmode="lin" valueType="num">
                                      <p:cBhvr additive="base">
                                        <p:cTn id="13"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266">
                                            <p:txEl>
                                              <p:pRg st="4" end="4"/>
                                            </p:txEl>
                                          </p:spTgt>
                                        </p:tgtEl>
                                        <p:attrNameLst>
                                          <p:attrName>style.visibility</p:attrName>
                                        </p:attrNameLst>
                                      </p:cBhvr>
                                      <p:to>
                                        <p:strVal val="visible"/>
                                      </p:to>
                                    </p:set>
                                    <p:anim calcmode="lin" valueType="num">
                                      <p:cBhvr additive="base">
                                        <p:cTn id="19"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1266">
                                            <p:txEl>
                                              <p:pRg st="5" end="5"/>
                                            </p:txEl>
                                          </p:spTgt>
                                        </p:tgtEl>
                                        <p:attrNameLst>
                                          <p:attrName>style.visibility</p:attrName>
                                        </p:attrNameLst>
                                      </p:cBhvr>
                                      <p:to>
                                        <p:strVal val="visible"/>
                                      </p:to>
                                    </p:set>
                                    <p:anim calcmode="lin" valueType="num">
                                      <p:cBhvr additive="base">
                                        <p:cTn id="25" dur="5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1266">
                                            <p:txEl>
                                              <p:pRg st="6" end="6"/>
                                            </p:txEl>
                                          </p:spTgt>
                                        </p:tgtEl>
                                        <p:attrNameLst>
                                          <p:attrName>style.visibility</p:attrName>
                                        </p:attrNameLst>
                                      </p:cBhvr>
                                      <p:to>
                                        <p:strVal val="visible"/>
                                      </p:to>
                                    </p:set>
                                    <p:anim calcmode="lin" valueType="num">
                                      <p:cBhvr additive="base">
                                        <p:cTn id="31" dur="5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1266">
                                            <p:txEl>
                                              <p:pRg st="7" end="7"/>
                                            </p:txEl>
                                          </p:spTgt>
                                        </p:tgtEl>
                                        <p:attrNameLst>
                                          <p:attrName>style.visibility</p:attrName>
                                        </p:attrNameLst>
                                      </p:cBhvr>
                                      <p:to>
                                        <p:strVal val="visible"/>
                                      </p:to>
                                    </p:set>
                                    <p:anim calcmode="lin" valueType="num">
                                      <p:cBhvr additive="base">
                                        <p:cTn id="37" dur="500" fill="hold"/>
                                        <p:tgtEl>
                                          <p:spTgt spid="1126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1266">
                                            <p:txEl>
                                              <p:pRg st="8" end="8"/>
                                            </p:txEl>
                                          </p:spTgt>
                                        </p:tgtEl>
                                        <p:attrNameLst>
                                          <p:attrName>style.visibility</p:attrName>
                                        </p:attrNameLst>
                                      </p:cBhvr>
                                      <p:to>
                                        <p:strVal val="visible"/>
                                      </p:to>
                                    </p:set>
                                    <p:anim calcmode="lin" valueType="num">
                                      <p:cBhvr additive="base">
                                        <p:cTn id="43" dur="500" fill="hold"/>
                                        <p:tgtEl>
                                          <p:spTgt spid="11266">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1266">
                                            <p:txEl>
                                              <p:pRg st="9" end="9"/>
                                            </p:txEl>
                                          </p:spTgt>
                                        </p:tgtEl>
                                        <p:attrNameLst>
                                          <p:attrName>style.visibility</p:attrName>
                                        </p:attrNameLst>
                                      </p:cBhvr>
                                      <p:to>
                                        <p:strVal val="visible"/>
                                      </p:to>
                                    </p:set>
                                    <p:anim calcmode="lin" valueType="num">
                                      <p:cBhvr additive="base">
                                        <p:cTn id="49" dur="500" fill="hold"/>
                                        <p:tgtEl>
                                          <p:spTgt spid="11266">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26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pPr eaLnBrk="1" hangingPunct="1"/>
            <a:r>
              <a:rPr lang="it-IT" smtClean="0"/>
              <a:t>Il percorso …..</a:t>
            </a:r>
          </a:p>
        </p:txBody>
      </p:sp>
      <p:sp>
        <p:nvSpPr>
          <p:cNvPr id="13315" name="Rectangle 3"/>
          <p:cNvSpPr>
            <a:spLocks noGrp="1"/>
          </p:cNvSpPr>
          <p:nvPr>
            <p:ph idx="1"/>
          </p:nvPr>
        </p:nvSpPr>
        <p:spPr/>
        <p:txBody>
          <a:bodyPr/>
          <a:lstStyle/>
          <a:p>
            <a:pPr eaLnBrk="1" hangingPunct="1"/>
            <a:endParaRPr lang="it-IT" smtClean="0"/>
          </a:p>
          <a:p>
            <a:pPr eaLnBrk="1" hangingPunct="1"/>
            <a:endParaRPr lang="it-IT" smtClean="0"/>
          </a:p>
          <a:p>
            <a:pPr eaLnBrk="1" hangingPunct="1"/>
            <a:r>
              <a:rPr lang="it-IT" smtClean="0"/>
              <a:t>2005 follow up dislessici evolutivi divenuti giovani adulti</a:t>
            </a:r>
          </a:p>
          <a:p>
            <a:pPr eaLnBrk="1" hangingPunct="1"/>
            <a:r>
              <a:rPr lang="it-IT" smtClean="0"/>
              <a:t>Screening Università di Bologna</a:t>
            </a:r>
          </a:p>
          <a:p>
            <a:pPr eaLnBrk="1" hangingPunct="1"/>
            <a:r>
              <a:rPr lang="it-IT" smtClean="0"/>
              <a:t>Il lavoro</a:t>
            </a:r>
          </a:p>
          <a:p>
            <a:pPr eaLnBrk="1" hangingPunct="1"/>
            <a:endParaRPr lang="it-IT"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071563" y="549275"/>
            <a:ext cx="7626350" cy="6048375"/>
          </a:xfrm>
        </p:spPr>
        <p:txBody>
          <a:bodyPr/>
          <a:lstStyle/>
          <a:p>
            <a:pPr eaLnBrk="1" hangingPunct="1">
              <a:spcBef>
                <a:spcPct val="0"/>
              </a:spcBef>
              <a:buFontTx/>
              <a:buNone/>
            </a:pPr>
            <a:r>
              <a:rPr lang="it-IT" smtClean="0"/>
              <a:t>Strumento e Metodo:</a:t>
            </a:r>
          </a:p>
          <a:p>
            <a:pPr eaLnBrk="1" hangingPunct="1">
              <a:spcBef>
                <a:spcPct val="0"/>
              </a:spcBef>
              <a:buFontTx/>
              <a:buNone/>
            </a:pPr>
            <a:endParaRPr lang="it-IT" smtClean="0"/>
          </a:p>
          <a:p>
            <a:pPr algn="ctr" eaLnBrk="1" hangingPunct="1">
              <a:spcBef>
                <a:spcPct val="0"/>
              </a:spcBef>
              <a:buFontTx/>
              <a:buNone/>
            </a:pPr>
            <a:r>
              <a:rPr lang="it-IT" smtClean="0">
                <a:solidFill>
                  <a:srgbClr val="C00000"/>
                </a:solidFill>
              </a:rPr>
              <a:t>Adult Reading History Questionnaire </a:t>
            </a:r>
          </a:p>
          <a:p>
            <a:pPr algn="ctr" eaLnBrk="1" hangingPunct="1">
              <a:spcBef>
                <a:spcPct val="0"/>
              </a:spcBef>
              <a:buFontTx/>
              <a:buNone/>
            </a:pPr>
            <a:endParaRPr lang="it-IT" smtClean="0">
              <a:solidFill>
                <a:srgbClr val="C00000"/>
              </a:solidFill>
            </a:endParaRPr>
          </a:p>
          <a:p>
            <a:pPr algn="just" eaLnBrk="1" hangingPunct="1">
              <a:spcBef>
                <a:spcPct val="0"/>
              </a:spcBef>
              <a:buFontTx/>
              <a:buNone/>
            </a:pPr>
            <a:r>
              <a:rPr lang="it-IT" sz="2400" smtClean="0"/>
              <a:t>	(Lefly, Pennington e Bruce, 2000; adattamento alla lingua italiana a cura di A. Palmieri) </a:t>
            </a:r>
          </a:p>
          <a:p>
            <a:pPr algn="just" eaLnBrk="1" hangingPunct="1">
              <a:spcBef>
                <a:spcPct val="0"/>
              </a:spcBef>
              <a:buFontTx/>
              <a:buNone/>
            </a:pPr>
            <a:endParaRPr lang="it-IT" sz="2400" smtClean="0"/>
          </a:p>
          <a:p>
            <a:pPr algn="just" eaLnBrk="1" hangingPunct="1">
              <a:spcBef>
                <a:spcPct val="0"/>
              </a:spcBef>
              <a:buFont typeface="Arial" pitchFamily="34" charset="0"/>
              <a:buNone/>
            </a:pPr>
            <a:r>
              <a:rPr lang="it-IT" sz="2400" smtClean="0"/>
              <a:t>Pizzoli C., Lami L., Palmieri A., Solimando M.C. (2011) </a:t>
            </a:r>
            <a:r>
              <a:rPr lang="it-IT" sz="2400" i="1" smtClean="0"/>
              <a:t>Dislessia e fattori</a:t>
            </a:r>
            <a:r>
              <a:rPr lang="it-IT" sz="2400" smtClean="0"/>
              <a:t> </a:t>
            </a:r>
            <a:r>
              <a:rPr lang="it-IT" sz="2400" i="1" smtClean="0"/>
              <a:t>psicosociali: percorso accademico e benessere psicosociale in due campioni di dislessici divenuti giovani adulti</a:t>
            </a:r>
            <a:r>
              <a:rPr lang="it-IT" sz="2400" smtClean="0"/>
              <a:t>, Psicologia Clinica dello Sviluppo, Anno XV, numero 1, aprile 2011</a:t>
            </a:r>
          </a:p>
          <a:p>
            <a:pPr algn="just" eaLnBrk="1" hangingPunct="1">
              <a:spcBef>
                <a:spcPct val="0"/>
              </a:spcBef>
              <a:buFontTx/>
              <a:buNone/>
            </a:pPr>
            <a:endParaRPr lang="it-IT" sz="2400" smtClean="0"/>
          </a:p>
          <a:p>
            <a:pPr algn="just" eaLnBrk="1" hangingPunct="1">
              <a:spcBef>
                <a:spcPct val="0"/>
              </a:spcBef>
              <a:buFontTx/>
              <a:buNone/>
            </a:pPr>
            <a:r>
              <a:rPr lang="it-IT" sz="2400" b="1" smtClean="0"/>
              <a:t>“</a:t>
            </a:r>
            <a:endParaRPr lang="it-IT" sz="2800" b="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12290">
                                            <p:txEl>
                                              <p:pRg st="4" end="4"/>
                                            </p:txEl>
                                          </p:spTgt>
                                        </p:tgtEl>
                                        <p:attrNameLst>
                                          <p:attrName>style.visibility</p:attrName>
                                        </p:attrNameLst>
                                      </p:cBhvr>
                                      <p:to>
                                        <p:strVal val="visible"/>
                                      </p:to>
                                    </p:set>
                                    <p:animEffect transition="in" filter="fade">
                                      <p:cBhvr>
                                        <p:cTn id="7" dur="800" decel="100000"/>
                                        <p:tgtEl>
                                          <p:spTgt spid="12290">
                                            <p:txEl>
                                              <p:pRg st="4" end="4"/>
                                            </p:txEl>
                                          </p:spTgt>
                                        </p:tgtEl>
                                      </p:cBhvr>
                                    </p:animEffect>
                                    <p:anim calcmode="lin" valueType="num">
                                      <p:cBhvr>
                                        <p:cTn id="8" dur="800" decel="100000" fill="hold"/>
                                        <p:tgtEl>
                                          <p:spTgt spid="12290">
                                            <p:txEl>
                                              <p:pRg st="4" end="4"/>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2290">
                                            <p:txEl>
                                              <p:pRg st="4" end="4"/>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2290">
                                            <p:txEl>
                                              <p:pRg st="4" end="4"/>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2290">
                                            <p:txEl>
                                              <p:pRg st="4" end="4"/>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2290">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12290">
                                            <p:txEl>
                                              <p:pRg st="6" end="6"/>
                                            </p:txEl>
                                          </p:spTgt>
                                        </p:tgtEl>
                                        <p:attrNameLst>
                                          <p:attrName>style.visibility</p:attrName>
                                        </p:attrNameLst>
                                      </p:cBhvr>
                                      <p:to>
                                        <p:strVal val="visible"/>
                                      </p:to>
                                    </p:set>
                                    <p:animEffect transition="in" filter="fade">
                                      <p:cBhvr>
                                        <p:cTn id="17" dur="800" decel="100000"/>
                                        <p:tgtEl>
                                          <p:spTgt spid="12290">
                                            <p:txEl>
                                              <p:pRg st="6" end="6"/>
                                            </p:txEl>
                                          </p:spTgt>
                                        </p:tgtEl>
                                      </p:cBhvr>
                                    </p:animEffect>
                                    <p:anim calcmode="lin" valueType="num">
                                      <p:cBhvr>
                                        <p:cTn id="18" dur="800" decel="100000" fill="hold"/>
                                        <p:tgtEl>
                                          <p:spTgt spid="12290">
                                            <p:txEl>
                                              <p:pRg st="6" end="6"/>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12290">
                                            <p:txEl>
                                              <p:pRg st="6" end="6"/>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12290">
                                            <p:txEl>
                                              <p:pRg st="6" end="6"/>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2290">
                                            <p:txEl>
                                              <p:pRg st="6" end="6"/>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2290">
                                            <p:txEl>
                                              <p:pRg st="6" end="6"/>
                                            </p:txEl>
                                          </p:spTgt>
                                        </p:tgtEl>
                                        <p:attrNameLst>
                                          <p:attrName>ppt_y</p:attrName>
                                        </p:attrNameLst>
                                      </p:cBhvr>
                                      <p:tavLst>
                                        <p:tav tm="0">
                                          <p:val>
                                            <p:strVal val="#ppt_y+0.1"/>
                                          </p:val>
                                        </p:tav>
                                        <p:tav tm="100000">
                                          <p:val>
                                            <p:strVal val="#ppt_y"/>
                                          </p:val>
                                        </p:tav>
                                      </p:tavLst>
                                    </p:anim>
                                  </p:childTnLst>
                                </p:cTn>
                              </p:par>
                              <p:par>
                                <p:cTn id="23" presetID="30" presetClass="entr" presetSubtype="0" fill="hold" nodeType="withEffect">
                                  <p:stCondLst>
                                    <p:cond delay="0"/>
                                  </p:stCondLst>
                                  <p:childTnLst>
                                    <p:set>
                                      <p:cBhvr>
                                        <p:cTn id="24" dur="1" fill="hold">
                                          <p:stCondLst>
                                            <p:cond delay="0"/>
                                          </p:stCondLst>
                                        </p:cTn>
                                        <p:tgtEl>
                                          <p:spTgt spid="12290">
                                            <p:txEl>
                                              <p:pRg st="8" end="8"/>
                                            </p:txEl>
                                          </p:spTgt>
                                        </p:tgtEl>
                                        <p:attrNameLst>
                                          <p:attrName>style.visibility</p:attrName>
                                        </p:attrNameLst>
                                      </p:cBhvr>
                                      <p:to>
                                        <p:strVal val="visible"/>
                                      </p:to>
                                    </p:set>
                                    <p:animEffect transition="in" filter="fade">
                                      <p:cBhvr>
                                        <p:cTn id="25" dur="800" decel="100000"/>
                                        <p:tgtEl>
                                          <p:spTgt spid="12290">
                                            <p:txEl>
                                              <p:pRg st="8" end="8"/>
                                            </p:txEl>
                                          </p:spTgt>
                                        </p:tgtEl>
                                      </p:cBhvr>
                                    </p:animEffect>
                                    <p:anim calcmode="lin" valueType="num">
                                      <p:cBhvr>
                                        <p:cTn id="26" dur="800" decel="100000" fill="hold"/>
                                        <p:tgtEl>
                                          <p:spTgt spid="12290">
                                            <p:txEl>
                                              <p:pRg st="8" end="8"/>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12290">
                                            <p:txEl>
                                              <p:pRg st="8" end="8"/>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12290">
                                            <p:txEl>
                                              <p:pRg st="8" end="8"/>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2290">
                                            <p:txEl>
                                              <p:pRg st="8" end="8"/>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2290">
                                            <p:txEl>
                                              <p:pRg st="8" end="8"/>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piè di pagina 1"/>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sp>
        <p:nvSpPr>
          <p:cNvPr id="29699" name="Text Box 2"/>
          <p:cNvSpPr txBox="1">
            <a:spLocks noChangeArrowheads="1"/>
          </p:cNvSpPr>
          <p:nvPr/>
        </p:nvSpPr>
        <p:spPr bwMode="auto">
          <a:xfrm>
            <a:off x="431800" y="431800"/>
            <a:ext cx="8432800" cy="393700"/>
          </a:xfrm>
          <a:prstGeom prst="rect">
            <a:avLst/>
          </a:prstGeom>
          <a:noFill/>
          <a:ln w="9525">
            <a:noFill/>
            <a:round/>
            <a:headEnd/>
            <a:tailEnd/>
          </a:ln>
        </p:spPr>
        <p:txBody>
          <a:bodyPr wrap="none" anchor="ctr"/>
          <a:lstStyle/>
          <a:p>
            <a:endParaRPr lang="it-IT">
              <a:latin typeface="Arial" pitchFamily="34" charset="0"/>
            </a:endParaRPr>
          </a:p>
        </p:txBody>
      </p:sp>
      <p:sp>
        <p:nvSpPr>
          <p:cNvPr id="29700" name="Text Box 3"/>
          <p:cNvSpPr txBox="1">
            <a:spLocks noChangeArrowheads="1"/>
          </p:cNvSpPr>
          <p:nvPr/>
        </p:nvSpPr>
        <p:spPr bwMode="auto">
          <a:xfrm>
            <a:off x="303213" y="620713"/>
            <a:ext cx="8593137" cy="5988050"/>
          </a:xfrm>
          <a:prstGeom prst="rect">
            <a:avLst/>
          </a:prstGeom>
          <a:noFill/>
          <a:ln w="9525">
            <a:noFill/>
            <a:round/>
            <a:headEnd/>
            <a:tailEnd/>
          </a:ln>
        </p:spPr>
        <p:txBody>
          <a:bodyPr lIns="81639" tIns="40820" rIns="81639" bIns="40820"/>
          <a:lstStyle/>
          <a:p>
            <a:pPr algn="ctr" defTabSz="407988">
              <a:lnSpc>
                <a:spcPct val="94000"/>
              </a:lnSpc>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r>
              <a:rPr lang="en-GB" sz="2500" b="1">
                <a:solidFill>
                  <a:srgbClr val="3399FF"/>
                </a:solidFill>
                <a:latin typeface="Arial" pitchFamily="34" charset="0"/>
                <a:cs typeface="Lucida Sans Unicode" pitchFamily="34" charset="0"/>
              </a:rPr>
              <a:t>ADULT READING HISTORY QUESTIONNAIRE</a:t>
            </a:r>
          </a:p>
          <a:p>
            <a:pPr defTabSz="407988">
              <a:lnSpc>
                <a:spcPct val="141000"/>
              </a:lnSpc>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r>
              <a:rPr lang="en-GB" sz="2200">
                <a:solidFill>
                  <a:srgbClr val="00DCFF"/>
                </a:solidFill>
                <a:latin typeface="Arial" pitchFamily="34" charset="0"/>
                <a:cs typeface="Lucida Sans Unicode" pitchFamily="34" charset="0"/>
              </a:rPr>
              <a:t> </a:t>
            </a:r>
            <a:r>
              <a:rPr lang="en-GB">
                <a:solidFill>
                  <a:srgbClr val="000000"/>
                </a:solidFill>
                <a:latin typeface="Arial" pitchFamily="34" charset="0"/>
                <a:cs typeface="Lucida Sans Unicode" pitchFamily="34" charset="0"/>
              </a:rPr>
              <a:t>di Lefly, Pennington e Bruce (2000)</a:t>
            </a:r>
            <a:r>
              <a:rPr lang="en-GB" sz="2200">
                <a:solidFill>
                  <a:srgbClr val="000000"/>
                </a:solidFill>
                <a:latin typeface="Arial" pitchFamily="34" charset="0"/>
                <a:cs typeface="Lucida Sans Unicode" pitchFamily="34" charset="0"/>
              </a:rPr>
              <a:t> </a:t>
            </a:r>
          </a:p>
          <a:p>
            <a:pPr defTabSz="407988">
              <a:lnSpc>
                <a:spcPct val="141000"/>
              </a:lnSpc>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r>
              <a:rPr lang="en-GB">
                <a:solidFill>
                  <a:srgbClr val="000000"/>
                </a:solidFill>
                <a:latin typeface="Arial" pitchFamily="34" charset="0"/>
                <a:cs typeface="Lucida Sans Unicode" pitchFamily="34" charset="0"/>
              </a:rPr>
              <a:t>tradotto e adattato dalla lingua inglese da Palmieri A.(2005).</a:t>
            </a:r>
          </a:p>
          <a:p>
            <a:pPr defTabSz="407988">
              <a:buClr>
                <a:srgbClr val="000000"/>
              </a:buClr>
              <a:buSzPct val="45000"/>
              <a:buFont typeface="StarSymbol"/>
              <a:buNone/>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endParaRPr lang="en-GB">
              <a:solidFill>
                <a:srgbClr val="000000"/>
              </a:solidFill>
              <a:latin typeface="Arial" pitchFamily="34" charset="0"/>
              <a:cs typeface="Lucida Sans Unicode" pitchFamily="34" charset="0"/>
            </a:endParaRPr>
          </a:p>
          <a:p>
            <a:pPr algn="just" defTabSz="407988">
              <a:lnSpc>
                <a:spcPct val="150000"/>
              </a:lnSpc>
              <a:spcBef>
                <a:spcPts val="2313"/>
              </a:spcBef>
              <a:buClr>
                <a:srgbClr val="000000"/>
              </a:buClr>
              <a:buSzPct val="45000"/>
              <a:buFont typeface="StarSymbol"/>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r>
              <a:rPr lang="en-GB" sz="2200">
                <a:solidFill>
                  <a:srgbClr val="000000"/>
                </a:solidFill>
                <a:latin typeface="Arial" pitchFamily="34" charset="0"/>
                <a:cs typeface="Lucida Sans Unicode" pitchFamily="34" charset="0"/>
              </a:rPr>
              <a:t> Questionario autovalutativo costruito per rilevare la presenza di una storia positiva di difficoltà di lettura negli adulti.</a:t>
            </a:r>
          </a:p>
          <a:p>
            <a:pPr algn="just" defTabSz="407988">
              <a:lnSpc>
                <a:spcPct val="150000"/>
              </a:lnSpc>
              <a:spcBef>
                <a:spcPts val="775"/>
              </a:spcBef>
              <a:buClr>
                <a:srgbClr val="000000"/>
              </a:buClr>
              <a:buSzPct val="45000"/>
              <a:buFont typeface="StarSymbol"/>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 pos="8535988" algn="l"/>
              </a:tabLst>
            </a:pPr>
            <a:r>
              <a:rPr lang="en-GB" sz="2200">
                <a:solidFill>
                  <a:srgbClr val="000000"/>
                </a:solidFill>
                <a:latin typeface="Arial" pitchFamily="34" charset="0"/>
                <a:cs typeface="Lucida Sans Unicode" pitchFamily="34" charset="0"/>
              </a:rPr>
              <a:t> Ideato per rilevare la familiarità del disturbo nei genitori o familiari di bambini con diagnosi di dislessia (fornisce un dato ulteriore in sostegno alla diagnosi).</a:t>
            </a:r>
            <a:r>
              <a:rPr lang="en-GB" sz="700" u="sng">
                <a:solidFill>
                  <a:srgbClr val="000000"/>
                </a:solidFill>
                <a:latin typeface="Arial" pitchFamily="34" charset="0"/>
                <a:cs typeface="Lucida Sans Unicode"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1187450" y="260350"/>
            <a:ext cx="7632700" cy="6408738"/>
          </a:xfrm>
        </p:spPr>
        <p:txBody>
          <a:bodyPr/>
          <a:lstStyle/>
          <a:p>
            <a:pPr eaLnBrk="1" hangingPunct="1">
              <a:buFontTx/>
              <a:buNone/>
            </a:pPr>
            <a:r>
              <a:rPr lang="it-IT" sz="2800" smtClean="0"/>
              <a:t>Aree indagate:</a:t>
            </a:r>
          </a:p>
          <a:p>
            <a:pPr eaLnBrk="1" hangingPunct="1">
              <a:buFontTx/>
              <a:buNone/>
            </a:pPr>
            <a:endParaRPr lang="it-IT" sz="2000" smtClean="0"/>
          </a:p>
          <a:p>
            <a:pPr eaLnBrk="1" hangingPunct="1">
              <a:buFont typeface="Wingdings 2" pitchFamily="18" charset="2"/>
              <a:buNone/>
            </a:pPr>
            <a:r>
              <a:rPr lang="en-GB" sz="2400" smtClean="0">
                <a:solidFill>
                  <a:srgbClr val="000000"/>
                </a:solidFill>
              </a:rPr>
              <a:t>1.	Apprendimento della lettura alla scuola elementare</a:t>
            </a:r>
          </a:p>
          <a:p>
            <a:pPr eaLnBrk="1" hangingPunct="1">
              <a:buFont typeface="Wingdings 2" pitchFamily="18" charset="2"/>
              <a:buNone/>
            </a:pPr>
            <a:r>
              <a:rPr lang="en-GB" sz="2400" smtClean="0">
                <a:solidFill>
                  <a:srgbClr val="000000"/>
                </a:solidFill>
              </a:rPr>
              <a:t>2.	Apprendimento della scrittura alla scuola elementare</a:t>
            </a:r>
          </a:p>
          <a:p>
            <a:pPr eaLnBrk="1" hangingPunct="1">
              <a:buFont typeface="Wingdings 2" pitchFamily="18" charset="2"/>
              <a:buNone/>
            </a:pPr>
            <a:r>
              <a:rPr lang="en-GB" sz="2400" smtClean="0">
                <a:solidFill>
                  <a:srgbClr val="000000"/>
                </a:solidFill>
              </a:rPr>
              <a:t>3.	Iter scolastico e vissuto delle difficoltà eventualmente presenti</a:t>
            </a:r>
          </a:p>
          <a:p>
            <a:pPr eaLnBrk="1" hangingPunct="1">
              <a:buFont typeface="Wingdings 2" pitchFamily="18" charset="2"/>
              <a:buNone/>
            </a:pPr>
            <a:r>
              <a:rPr lang="en-GB" sz="2400" smtClean="0">
                <a:solidFill>
                  <a:srgbClr val="000000"/>
                </a:solidFill>
              </a:rPr>
              <a:t>4.	Rapporto attuale con la lettura e la scrittura</a:t>
            </a:r>
          </a:p>
          <a:p>
            <a:pPr eaLnBrk="1" hangingPunct="1">
              <a:buFont typeface="Wingdings 2" pitchFamily="18" charset="2"/>
              <a:buNone/>
            </a:pPr>
            <a:r>
              <a:rPr lang="en-GB" sz="2400" smtClean="0">
                <a:solidFill>
                  <a:srgbClr val="000000"/>
                </a:solidFill>
              </a:rPr>
              <a:t>5.	Frequenza della lettura</a:t>
            </a:r>
          </a:p>
          <a:p>
            <a:pPr eaLnBrk="1" hangingPunct="1">
              <a:buFont typeface="Wingdings 2" pitchFamily="18" charset="2"/>
              <a:buAutoNum type="arabicPeriod" startAt="6"/>
            </a:pPr>
            <a:r>
              <a:rPr lang="en-GB" sz="2400" smtClean="0"/>
              <a:t>Difficoltà di memoria verbale</a:t>
            </a:r>
          </a:p>
          <a:p>
            <a:pPr eaLnBrk="1" hangingPunct="1">
              <a:buFont typeface="Wingdings 2" pitchFamily="18" charset="2"/>
              <a:buNone/>
            </a:pPr>
            <a:endParaRPr lang="en-GB" sz="2000" smtClean="0"/>
          </a:p>
          <a:p>
            <a:pPr eaLnBrk="1" hangingPunct="1">
              <a:buFont typeface="Wingdings 2" pitchFamily="18" charset="2"/>
              <a:buNone/>
            </a:pPr>
            <a:r>
              <a:rPr lang="en-GB" sz="2400" smtClean="0">
                <a:solidFill>
                  <a:srgbClr val="000000"/>
                </a:solidFill>
              </a:rPr>
              <a:t>Il punteggio totale viene calcolato sommando i punteggi ottenuti nelle 23 domande e dividendo il totale per 92. </a:t>
            </a:r>
          </a:p>
          <a:p>
            <a:pPr eaLnBrk="1" hangingPunct="1">
              <a:buFontTx/>
              <a:buNone/>
            </a:pPr>
            <a:endParaRPr lang="it-IT" sz="2000" smtClean="0">
              <a:solidFill>
                <a:srgbClr val="000000"/>
              </a:solidFill>
            </a:endParaRPr>
          </a:p>
          <a:p>
            <a:pPr eaLnBrk="1" hangingPunct="1">
              <a:buFont typeface="Wingdings 2" pitchFamily="18" charset="2"/>
              <a:buNone/>
            </a:pPr>
            <a:endParaRPr lang="it-IT" sz="200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13314">
                                            <p:txEl>
                                              <p:pRg st="2" end="2"/>
                                            </p:txEl>
                                          </p:spTgt>
                                        </p:tgtEl>
                                        <p:attrNameLst>
                                          <p:attrName>style.visibility</p:attrName>
                                        </p:attrNameLst>
                                      </p:cBhvr>
                                      <p:to>
                                        <p:strVal val="visible"/>
                                      </p:to>
                                    </p:set>
                                    <p:anim calcmode="lin" valueType="num">
                                      <p:cBhvr>
                                        <p:cTn id="7" dur="1000" fill="hold"/>
                                        <p:tgtEl>
                                          <p:spTgt spid="13314">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3314">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3314">
                                            <p:txEl>
                                              <p:pRg st="2" end="2"/>
                                            </p:txEl>
                                          </p:spTgt>
                                        </p:tgtEl>
                                        <p:attrNameLst>
                                          <p:attrName>ppt_y</p:attrName>
                                        </p:attrNameLst>
                                      </p:cBhvr>
                                      <p:tavLst>
                                        <p:tav tm="0">
                                          <p:val>
                                            <p:strVal val="#ppt_y"/>
                                          </p:val>
                                        </p:tav>
                                        <p:tav tm="100000">
                                          <p:val>
                                            <p:strVal val="#ppt_y"/>
                                          </p:val>
                                        </p:tav>
                                      </p:tavLst>
                                    </p:anim>
                                    <p:animEffect transition="in" filter="fade">
                                      <p:cBhvr>
                                        <p:cTn id="10" dur="1000"/>
                                        <p:tgtEl>
                                          <p:spTgt spid="13314">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13314">
                                            <p:txEl>
                                              <p:pRg st="3" end="3"/>
                                            </p:txEl>
                                          </p:spTgt>
                                        </p:tgtEl>
                                        <p:attrNameLst>
                                          <p:attrName>style.visibility</p:attrName>
                                        </p:attrNameLst>
                                      </p:cBhvr>
                                      <p:to>
                                        <p:strVal val="visible"/>
                                      </p:to>
                                    </p:set>
                                    <p:anim calcmode="lin" valueType="num">
                                      <p:cBhvr>
                                        <p:cTn id="15" dur="1000" fill="hold"/>
                                        <p:tgtEl>
                                          <p:spTgt spid="13314">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13314">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13314">
                                            <p:txEl>
                                              <p:pRg st="3" end="3"/>
                                            </p:txEl>
                                          </p:spTgt>
                                        </p:tgtEl>
                                        <p:attrNameLst>
                                          <p:attrName>ppt_y</p:attrName>
                                        </p:attrNameLst>
                                      </p:cBhvr>
                                      <p:tavLst>
                                        <p:tav tm="0">
                                          <p:val>
                                            <p:strVal val="#ppt_y"/>
                                          </p:val>
                                        </p:tav>
                                        <p:tav tm="100000">
                                          <p:val>
                                            <p:strVal val="#ppt_y"/>
                                          </p:val>
                                        </p:tav>
                                      </p:tavLst>
                                    </p:anim>
                                    <p:animEffect transition="in" filter="fade">
                                      <p:cBhvr>
                                        <p:cTn id="18" dur="1000"/>
                                        <p:tgtEl>
                                          <p:spTgt spid="13314">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8" presetClass="entr" presetSubtype="0" accel="50000" fill="hold" nodeType="clickEffect">
                                  <p:stCondLst>
                                    <p:cond delay="0"/>
                                  </p:stCondLst>
                                  <p:childTnLst>
                                    <p:set>
                                      <p:cBhvr>
                                        <p:cTn id="22" dur="1" fill="hold">
                                          <p:stCondLst>
                                            <p:cond delay="0"/>
                                          </p:stCondLst>
                                        </p:cTn>
                                        <p:tgtEl>
                                          <p:spTgt spid="13314">
                                            <p:txEl>
                                              <p:pRg st="4" end="4"/>
                                            </p:txEl>
                                          </p:spTgt>
                                        </p:tgtEl>
                                        <p:attrNameLst>
                                          <p:attrName>style.visibility</p:attrName>
                                        </p:attrNameLst>
                                      </p:cBhvr>
                                      <p:to>
                                        <p:strVal val="visible"/>
                                      </p:to>
                                    </p:set>
                                    <p:anim calcmode="lin" valueType="num">
                                      <p:cBhvr>
                                        <p:cTn id="23" dur="1000" fill="hold"/>
                                        <p:tgtEl>
                                          <p:spTgt spid="13314">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13314">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13314">
                                            <p:txEl>
                                              <p:pRg st="4" end="4"/>
                                            </p:txEl>
                                          </p:spTgt>
                                        </p:tgtEl>
                                        <p:attrNameLst>
                                          <p:attrName>ppt_y</p:attrName>
                                        </p:attrNameLst>
                                      </p:cBhvr>
                                      <p:tavLst>
                                        <p:tav tm="0">
                                          <p:val>
                                            <p:strVal val="#ppt_y"/>
                                          </p:val>
                                        </p:tav>
                                        <p:tav tm="100000">
                                          <p:val>
                                            <p:strVal val="#ppt_y"/>
                                          </p:val>
                                        </p:tav>
                                      </p:tavLst>
                                    </p:anim>
                                    <p:animEffect transition="in" filter="fade">
                                      <p:cBhvr>
                                        <p:cTn id="26" dur="1000"/>
                                        <p:tgtEl>
                                          <p:spTgt spid="13314">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8" presetClass="entr" presetSubtype="0" accel="50000" fill="hold" nodeType="clickEffect">
                                  <p:stCondLst>
                                    <p:cond delay="0"/>
                                  </p:stCondLst>
                                  <p:childTnLst>
                                    <p:set>
                                      <p:cBhvr>
                                        <p:cTn id="30" dur="1" fill="hold">
                                          <p:stCondLst>
                                            <p:cond delay="0"/>
                                          </p:stCondLst>
                                        </p:cTn>
                                        <p:tgtEl>
                                          <p:spTgt spid="13314">
                                            <p:txEl>
                                              <p:pRg st="5" end="5"/>
                                            </p:txEl>
                                          </p:spTgt>
                                        </p:tgtEl>
                                        <p:attrNameLst>
                                          <p:attrName>style.visibility</p:attrName>
                                        </p:attrNameLst>
                                      </p:cBhvr>
                                      <p:to>
                                        <p:strVal val="visible"/>
                                      </p:to>
                                    </p:set>
                                    <p:anim calcmode="lin" valueType="num">
                                      <p:cBhvr>
                                        <p:cTn id="31" dur="1000" fill="hold"/>
                                        <p:tgtEl>
                                          <p:spTgt spid="13314">
                                            <p:txEl>
                                              <p:pRg st="5" end="5"/>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3314">
                                            <p:txEl>
                                              <p:pRg st="5" end="5"/>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3314">
                                            <p:txEl>
                                              <p:pRg st="5" end="5"/>
                                            </p:txEl>
                                          </p:spTgt>
                                        </p:tgtEl>
                                        <p:attrNameLst>
                                          <p:attrName>ppt_y</p:attrName>
                                        </p:attrNameLst>
                                      </p:cBhvr>
                                      <p:tavLst>
                                        <p:tav tm="0">
                                          <p:val>
                                            <p:strVal val="#ppt_y"/>
                                          </p:val>
                                        </p:tav>
                                        <p:tav tm="100000">
                                          <p:val>
                                            <p:strVal val="#ppt_y"/>
                                          </p:val>
                                        </p:tav>
                                      </p:tavLst>
                                    </p:anim>
                                    <p:animEffect transition="in" filter="fade">
                                      <p:cBhvr>
                                        <p:cTn id="34" dur="1000"/>
                                        <p:tgtEl>
                                          <p:spTgt spid="13314">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8" presetClass="entr" presetSubtype="0" accel="50000" fill="hold" nodeType="clickEffect">
                                  <p:stCondLst>
                                    <p:cond delay="0"/>
                                  </p:stCondLst>
                                  <p:childTnLst>
                                    <p:set>
                                      <p:cBhvr>
                                        <p:cTn id="38" dur="1" fill="hold">
                                          <p:stCondLst>
                                            <p:cond delay="0"/>
                                          </p:stCondLst>
                                        </p:cTn>
                                        <p:tgtEl>
                                          <p:spTgt spid="13314">
                                            <p:txEl>
                                              <p:pRg st="6" end="6"/>
                                            </p:txEl>
                                          </p:spTgt>
                                        </p:tgtEl>
                                        <p:attrNameLst>
                                          <p:attrName>style.visibility</p:attrName>
                                        </p:attrNameLst>
                                      </p:cBhvr>
                                      <p:to>
                                        <p:strVal val="visible"/>
                                      </p:to>
                                    </p:set>
                                    <p:anim calcmode="lin" valueType="num">
                                      <p:cBhvr>
                                        <p:cTn id="39" dur="1000" fill="hold"/>
                                        <p:tgtEl>
                                          <p:spTgt spid="13314">
                                            <p:txEl>
                                              <p:pRg st="6" end="6"/>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13314">
                                            <p:txEl>
                                              <p:pRg st="6" end="6"/>
                                            </p:txEl>
                                          </p:spTgt>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13314">
                                            <p:txEl>
                                              <p:pRg st="6" end="6"/>
                                            </p:txEl>
                                          </p:spTgt>
                                        </p:tgtEl>
                                        <p:attrNameLst>
                                          <p:attrName>ppt_y</p:attrName>
                                        </p:attrNameLst>
                                      </p:cBhvr>
                                      <p:tavLst>
                                        <p:tav tm="0">
                                          <p:val>
                                            <p:strVal val="#ppt_y"/>
                                          </p:val>
                                        </p:tav>
                                        <p:tav tm="100000">
                                          <p:val>
                                            <p:strVal val="#ppt_y"/>
                                          </p:val>
                                        </p:tav>
                                      </p:tavLst>
                                    </p:anim>
                                    <p:animEffect transition="in" filter="fade">
                                      <p:cBhvr>
                                        <p:cTn id="42" dur="1000"/>
                                        <p:tgtEl>
                                          <p:spTgt spid="13314">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8" presetClass="entr" presetSubtype="0" accel="50000" fill="hold" nodeType="clickEffect">
                                  <p:stCondLst>
                                    <p:cond delay="0"/>
                                  </p:stCondLst>
                                  <p:childTnLst>
                                    <p:set>
                                      <p:cBhvr>
                                        <p:cTn id="46" dur="1" fill="hold">
                                          <p:stCondLst>
                                            <p:cond delay="0"/>
                                          </p:stCondLst>
                                        </p:cTn>
                                        <p:tgtEl>
                                          <p:spTgt spid="13314">
                                            <p:txEl>
                                              <p:pRg st="7" end="7"/>
                                            </p:txEl>
                                          </p:spTgt>
                                        </p:tgtEl>
                                        <p:attrNameLst>
                                          <p:attrName>style.visibility</p:attrName>
                                        </p:attrNameLst>
                                      </p:cBhvr>
                                      <p:to>
                                        <p:strVal val="visible"/>
                                      </p:to>
                                    </p:set>
                                    <p:anim calcmode="lin" valueType="num">
                                      <p:cBhvr>
                                        <p:cTn id="47" dur="1000" fill="hold"/>
                                        <p:tgtEl>
                                          <p:spTgt spid="13314">
                                            <p:txEl>
                                              <p:pRg st="7" end="7"/>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8" dur="1000" fill="hold"/>
                                        <p:tgtEl>
                                          <p:spTgt spid="13314">
                                            <p:txEl>
                                              <p:pRg st="7" end="7"/>
                                            </p:txEl>
                                          </p:spTgt>
                                        </p:tgtEl>
                                        <p:attrNameLst>
                                          <p:attrName>ppt_x</p:attrName>
                                        </p:attrNameLst>
                                      </p:cBhvr>
                                      <p:tavLst>
                                        <p:tav tm="0">
                                          <p:val>
                                            <p:fltVal val="-1"/>
                                          </p:val>
                                        </p:tav>
                                        <p:tav tm="50000">
                                          <p:val>
                                            <p:fltVal val="0.95"/>
                                          </p:val>
                                        </p:tav>
                                        <p:tav tm="100000">
                                          <p:val>
                                            <p:strVal val="#ppt_x"/>
                                          </p:val>
                                        </p:tav>
                                      </p:tavLst>
                                    </p:anim>
                                    <p:anim calcmode="lin" valueType="num">
                                      <p:cBhvr>
                                        <p:cTn id="49" dur="1000" fill="hold"/>
                                        <p:tgtEl>
                                          <p:spTgt spid="13314">
                                            <p:txEl>
                                              <p:pRg st="7" end="7"/>
                                            </p:txEl>
                                          </p:spTgt>
                                        </p:tgtEl>
                                        <p:attrNameLst>
                                          <p:attrName>ppt_y</p:attrName>
                                        </p:attrNameLst>
                                      </p:cBhvr>
                                      <p:tavLst>
                                        <p:tav tm="0">
                                          <p:val>
                                            <p:strVal val="#ppt_y"/>
                                          </p:val>
                                        </p:tav>
                                        <p:tav tm="100000">
                                          <p:val>
                                            <p:strVal val="#ppt_y"/>
                                          </p:val>
                                        </p:tav>
                                      </p:tavLst>
                                    </p:anim>
                                    <p:animEffect transition="in" filter="fade">
                                      <p:cBhvr>
                                        <p:cTn id="50" dur="1000"/>
                                        <p:tgtEl>
                                          <p:spTgt spid="13314">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8" presetClass="entr" presetSubtype="0" accel="50000" fill="hold" nodeType="clickEffect">
                                  <p:stCondLst>
                                    <p:cond delay="0"/>
                                  </p:stCondLst>
                                  <p:childTnLst>
                                    <p:set>
                                      <p:cBhvr>
                                        <p:cTn id="54" dur="1" fill="hold">
                                          <p:stCondLst>
                                            <p:cond delay="0"/>
                                          </p:stCondLst>
                                        </p:cTn>
                                        <p:tgtEl>
                                          <p:spTgt spid="13314">
                                            <p:txEl>
                                              <p:pRg st="9" end="9"/>
                                            </p:txEl>
                                          </p:spTgt>
                                        </p:tgtEl>
                                        <p:attrNameLst>
                                          <p:attrName>style.visibility</p:attrName>
                                        </p:attrNameLst>
                                      </p:cBhvr>
                                      <p:to>
                                        <p:strVal val="visible"/>
                                      </p:to>
                                    </p:set>
                                    <p:anim calcmode="lin" valueType="num">
                                      <p:cBhvr>
                                        <p:cTn id="55" dur="1000" fill="hold"/>
                                        <p:tgtEl>
                                          <p:spTgt spid="13314">
                                            <p:txEl>
                                              <p:pRg st="9" end="9"/>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13314">
                                            <p:txEl>
                                              <p:pRg st="9" end="9"/>
                                            </p:txEl>
                                          </p:spTgt>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13314">
                                            <p:txEl>
                                              <p:pRg st="9" end="9"/>
                                            </p:txEl>
                                          </p:spTgt>
                                        </p:tgtEl>
                                        <p:attrNameLst>
                                          <p:attrName>ppt_y</p:attrName>
                                        </p:attrNameLst>
                                      </p:cBhvr>
                                      <p:tavLst>
                                        <p:tav tm="0">
                                          <p:val>
                                            <p:strVal val="#ppt_y"/>
                                          </p:val>
                                        </p:tav>
                                        <p:tav tm="100000">
                                          <p:val>
                                            <p:strVal val="#ppt_y"/>
                                          </p:val>
                                        </p:tav>
                                      </p:tavLst>
                                    </p:anim>
                                    <p:animEffect transition="in" filter="fade">
                                      <p:cBhvr>
                                        <p:cTn id="58" dur="1000"/>
                                        <p:tgtEl>
                                          <p:spTgt spid="1331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433" name="Group 49"/>
          <p:cNvGraphicFramePr>
            <a:graphicFrameLocks noGrp="1"/>
          </p:cNvGraphicFramePr>
          <p:nvPr>
            <p:ph sz="half" idx="2"/>
          </p:nvPr>
        </p:nvGraphicFramePr>
        <p:xfrm>
          <a:off x="1331913" y="549275"/>
          <a:ext cx="7458075" cy="5929315"/>
        </p:xfrm>
        <a:graphic>
          <a:graphicData uri="http://schemas.openxmlformats.org/drawingml/2006/table">
            <a:tbl>
              <a:tblPr/>
              <a:tblGrid>
                <a:gridCol w="2484437"/>
                <a:gridCol w="2489200"/>
                <a:gridCol w="2484438"/>
              </a:tblGrid>
              <a:tr h="701078">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000" b="0" i="0" u="none" strike="noStrike" cap="none" normalizeH="0" baseline="0" smtClean="0">
                          <a:ln>
                            <a:noFill/>
                          </a:ln>
                          <a:solidFill>
                            <a:srgbClr val="FF3300"/>
                          </a:solidFill>
                          <a:effectLst/>
                          <a:latin typeface="Gill Sans MT" pitchFamily="34" charset="0"/>
                        </a:rPr>
                        <a:t>Facoltà</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000" b="0" i="0" u="none" strike="noStrike" cap="none" normalizeH="0" baseline="0" smtClean="0">
                          <a:ln>
                            <a:noFill/>
                          </a:ln>
                          <a:solidFill>
                            <a:srgbClr val="FF3300"/>
                          </a:solidFill>
                          <a:effectLst/>
                          <a:latin typeface="Gill Sans MT" pitchFamily="34" charset="0"/>
                        </a:rPr>
                        <a:t>Questionari somministrati</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000" b="0" i="0" u="none" strike="noStrike" cap="none" normalizeH="0" baseline="0" smtClean="0">
                          <a:ln>
                            <a:noFill/>
                          </a:ln>
                          <a:solidFill>
                            <a:srgbClr val="FF3300"/>
                          </a:solidFill>
                          <a:effectLst/>
                          <a:latin typeface="Gill Sans MT" pitchFamily="34" charset="0"/>
                        </a:rPr>
                        <a:t>Medie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25">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Storia </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96</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0,23</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25">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Dams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133</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0,29</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04">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Ingegneria Cesena</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327</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0,31</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04">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Ingegneria Bologna</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139</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0,27</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25">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Psicologia</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72</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0,31</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6750">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Scienze Motorie</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99</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0,30</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04">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Scienze della Formazione</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152</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0,31</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25">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Agraria</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87</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chemeClr val="tx1"/>
                          </a:solidFill>
                          <a:effectLst/>
                          <a:latin typeface="Gill Sans MT" pitchFamily="34" charset="0"/>
                        </a:rPr>
                        <a:t>0,30</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3575">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rgbClr val="008000"/>
                          </a:solidFill>
                          <a:effectLst/>
                          <a:latin typeface="Gill Sans MT" pitchFamily="34" charset="0"/>
                        </a:rPr>
                        <a:t>Totale</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rgbClr val="008000"/>
                          </a:solidFill>
                          <a:effectLst/>
                          <a:latin typeface="Gill Sans MT" pitchFamily="34" charset="0"/>
                        </a:rPr>
                        <a:t>1105</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2400" b="0" i="0" u="none" strike="noStrike" cap="none" normalizeH="0" baseline="0" smtClean="0">
                          <a:ln>
                            <a:noFill/>
                          </a:ln>
                          <a:solidFill>
                            <a:srgbClr val="008000"/>
                          </a:solidFill>
                          <a:effectLst/>
                          <a:latin typeface="Gill Sans MT" pitchFamily="34" charset="0"/>
                        </a:rPr>
                        <a:t>0,29</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Line 6"/>
          <p:cNvSpPr>
            <a:spLocks noChangeShapeType="1"/>
          </p:cNvSpPr>
          <p:nvPr/>
        </p:nvSpPr>
        <p:spPr bwMode="auto">
          <a:xfrm>
            <a:off x="1547813" y="2997200"/>
            <a:ext cx="6985000" cy="0"/>
          </a:xfrm>
          <a:prstGeom prst="line">
            <a:avLst/>
          </a:prstGeom>
          <a:noFill/>
          <a:ln w="38100">
            <a:solidFill>
              <a:schemeClr val="tx1"/>
            </a:solidFill>
            <a:round/>
            <a:headEnd type="triangle" w="lg" len="lg"/>
            <a:tailEnd type="triangle" w="lg" len="lg"/>
          </a:ln>
        </p:spPr>
        <p:txBody>
          <a:bodyPr/>
          <a:lstStyle/>
          <a:p>
            <a:endParaRPr lang="it-IT"/>
          </a:p>
        </p:txBody>
      </p:sp>
      <p:sp>
        <p:nvSpPr>
          <p:cNvPr id="32771" name="Line 7"/>
          <p:cNvSpPr>
            <a:spLocks noChangeShapeType="1"/>
          </p:cNvSpPr>
          <p:nvPr/>
        </p:nvSpPr>
        <p:spPr bwMode="auto">
          <a:xfrm>
            <a:off x="4932363" y="2852738"/>
            <a:ext cx="0" cy="288925"/>
          </a:xfrm>
          <a:prstGeom prst="line">
            <a:avLst/>
          </a:prstGeom>
          <a:noFill/>
          <a:ln w="25400">
            <a:solidFill>
              <a:srgbClr val="FF0000"/>
            </a:solidFill>
            <a:round/>
            <a:headEnd/>
            <a:tailEnd/>
          </a:ln>
        </p:spPr>
        <p:txBody>
          <a:bodyPr/>
          <a:lstStyle/>
          <a:p>
            <a:endParaRPr lang="it-IT"/>
          </a:p>
        </p:txBody>
      </p:sp>
      <p:sp>
        <p:nvSpPr>
          <p:cNvPr id="32772" name="Line 8"/>
          <p:cNvSpPr>
            <a:spLocks noChangeShapeType="1"/>
          </p:cNvSpPr>
          <p:nvPr/>
        </p:nvSpPr>
        <p:spPr bwMode="auto">
          <a:xfrm>
            <a:off x="6084888" y="2852738"/>
            <a:ext cx="0" cy="288925"/>
          </a:xfrm>
          <a:prstGeom prst="line">
            <a:avLst/>
          </a:prstGeom>
          <a:noFill/>
          <a:ln w="9525">
            <a:solidFill>
              <a:schemeClr val="tx1"/>
            </a:solidFill>
            <a:round/>
            <a:headEnd/>
            <a:tailEnd/>
          </a:ln>
        </p:spPr>
        <p:txBody>
          <a:bodyPr/>
          <a:lstStyle/>
          <a:p>
            <a:endParaRPr lang="it-IT"/>
          </a:p>
        </p:txBody>
      </p:sp>
      <p:sp>
        <p:nvSpPr>
          <p:cNvPr id="32773" name="Line 9"/>
          <p:cNvSpPr>
            <a:spLocks noChangeShapeType="1"/>
          </p:cNvSpPr>
          <p:nvPr/>
        </p:nvSpPr>
        <p:spPr bwMode="auto">
          <a:xfrm>
            <a:off x="7164388" y="2852738"/>
            <a:ext cx="0" cy="288925"/>
          </a:xfrm>
          <a:prstGeom prst="line">
            <a:avLst/>
          </a:prstGeom>
          <a:noFill/>
          <a:ln w="25400">
            <a:solidFill>
              <a:srgbClr val="339966"/>
            </a:solidFill>
            <a:round/>
            <a:headEnd/>
            <a:tailEnd/>
          </a:ln>
        </p:spPr>
        <p:txBody>
          <a:bodyPr/>
          <a:lstStyle/>
          <a:p>
            <a:endParaRPr lang="it-IT"/>
          </a:p>
        </p:txBody>
      </p:sp>
      <p:sp>
        <p:nvSpPr>
          <p:cNvPr id="32774" name="Line 10"/>
          <p:cNvSpPr>
            <a:spLocks noChangeShapeType="1"/>
          </p:cNvSpPr>
          <p:nvPr/>
        </p:nvSpPr>
        <p:spPr bwMode="auto">
          <a:xfrm>
            <a:off x="3779838" y="2852738"/>
            <a:ext cx="0" cy="288925"/>
          </a:xfrm>
          <a:prstGeom prst="line">
            <a:avLst/>
          </a:prstGeom>
          <a:noFill/>
          <a:ln w="9525">
            <a:solidFill>
              <a:schemeClr val="tx1"/>
            </a:solidFill>
            <a:round/>
            <a:headEnd/>
            <a:tailEnd/>
          </a:ln>
        </p:spPr>
        <p:txBody>
          <a:bodyPr/>
          <a:lstStyle/>
          <a:p>
            <a:endParaRPr lang="it-IT"/>
          </a:p>
        </p:txBody>
      </p:sp>
      <p:sp>
        <p:nvSpPr>
          <p:cNvPr id="32775" name="Line 11"/>
          <p:cNvSpPr>
            <a:spLocks noChangeShapeType="1"/>
          </p:cNvSpPr>
          <p:nvPr/>
        </p:nvSpPr>
        <p:spPr bwMode="auto">
          <a:xfrm>
            <a:off x="2700338" y="2852738"/>
            <a:ext cx="0" cy="288925"/>
          </a:xfrm>
          <a:prstGeom prst="line">
            <a:avLst/>
          </a:prstGeom>
          <a:noFill/>
          <a:ln w="9525">
            <a:solidFill>
              <a:schemeClr val="tx1"/>
            </a:solidFill>
            <a:round/>
            <a:headEnd/>
            <a:tailEnd/>
          </a:ln>
        </p:spPr>
        <p:txBody>
          <a:bodyPr/>
          <a:lstStyle/>
          <a:p>
            <a:endParaRPr lang="it-IT"/>
          </a:p>
        </p:txBody>
      </p:sp>
      <p:sp>
        <p:nvSpPr>
          <p:cNvPr id="32776" name="Text Box 12"/>
          <p:cNvSpPr txBox="1">
            <a:spLocks noChangeArrowheads="1"/>
          </p:cNvSpPr>
          <p:nvPr/>
        </p:nvSpPr>
        <p:spPr bwMode="auto">
          <a:xfrm>
            <a:off x="4500563" y="3357563"/>
            <a:ext cx="792162" cy="396875"/>
          </a:xfrm>
          <a:prstGeom prst="rect">
            <a:avLst/>
          </a:prstGeom>
          <a:noFill/>
          <a:ln w="9525">
            <a:noFill/>
            <a:miter lim="800000"/>
            <a:headEnd/>
            <a:tailEnd/>
          </a:ln>
        </p:spPr>
        <p:txBody>
          <a:bodyPr>
            <a:spAutoFit/>
          </a:bodyPr>
          <a:lstStyle/>
          <a:p>
            <a:pPr algn="ctr">
              <a:spcBef>
                <a:spcPct val="50000"/>
              </a:spcBef>
            </a:pPr>
            <a:r>
              <a:rPr lang="it-IT" sz="2000">
                <a:latin typeface="Arial" pitchFamily="34" charset="0"/>
              </a:rPr>
              <a:t>0,29</a:t>
            </a:r>
          </a:p>
        </p:txBody>
      </p:sp>
      <p:sp>
        <p:nvSpPr>
          <p:cNvPr id="32777" name="Text Box 13"/>
          <p:cNvSpPr txBox="1">
            <a:spLocks noChangeArrowheads="1"/>
          </p:cNvSpPr>
          <p:nvPr/>
        </p:nvSpPr>
        <p:spPr bwMode="auto">
          <a:xfrm>
            <a:off x="6804025" y="3357563"/>
            <a:ext cx="719138" cy="396875"/>
          </a:xfrm>
          <a:prstGeom prst="rect">
            <a:avLst/>
          </a:prstGeom>
          <a:noFill/>
          <a:ln w="9525">
            <a:noFill/>
            <a:miter lim="800000"/>
            <a:headEnd/>
            <a:tailEnd/>
          </a:ln>
        </p:spPr>
        <p:txBody>
          <a:bodyPr>
            <a:spAutoFit/>
          </a:bodyPr>
          <a:lstStyle/>
          <a:p>
            <a:pPr algn="ctr">
              <a:spcBef>
                <a:spcPct val="50000"/>
              </a:spcBef>
            </a:pPr>
            <a:r>
              <a:rPr lang="it-IT" sz="2000">
                <a:latin typeface="Arial" pitchFamily="34" charset="0"/>
              </a:rPr>
              <a:t>0,49</a:t>
            </a:r>
          </a:p>
        </p:txBody>
      </p:sp>
      <p:sp>
        <p:nvSpPr>
          <p:cNvPr id="32778" name="Text Box 15"/>
          <p:cNvSpPr txBox="1">
            <a:spLocks noChangeArrowheads="1"/>
          </p:cNvSpPr>
          <p:nvPr/>
        </p:nvSpPr>
        <p:spPr bwMode="auto">
          <a:xfrm flipV="1">
            <a:off x="3492500" y="957263"/>
            <a:ext cx="2519363" cy="336550"/>
          </a:xfrm>
          <a:prstGeom prst="rect">
            <a:avLst/>
          </a:prstGeom>
          <a:noFill/>
          <a:ln w="9525">
            <a:noFill/>
            <a:miter lim="800000"/>
            <a:headEnd/>
            <a:tailEnd/>
          </a:ln>
        </p:spPr>
        <p:txBody>
          <a:bodyPr rot="10800000">
            <a:spAutoFit/>
          </a:bodyPr>
          <a:lstStyle/>
          <a:p>
            <a:pPr>
              <a:spcBef>
                <a:spcPct val="50000"/>
              </a:spcBef>
            </a:pPr>
            <a:endParaRPr lang="it-IT" sz="1600">
              <a:latin typeface="Arial" pitchFamily="34" charset="0"/>
            </a:endParaRPr>
          </a:p>
        </p:txBody>
      </p:sp>
      <p:sp>
        <p:nvSpPr>
          <p:cNvPr id="32779" name="Text Box 16"/>
          <p:cNvSpPr txBox="1">
            <a:spLocks noChangeArrowheads="1"/>
          </p:cNvSpPr>
          <p:nvPr/>
        </p:nvSpPr>
        <p:spPr bwMode="auto">
          <a:xfrm>
            <a:off x="4572000" y="2349500"/>
            <a:ext cx="720725" cy="519113"/>
          </a:xfrm>
          <a:prstGeom prst="rect">
            <a:avLst/>
          </a:prstGeom>
          <a:noFill/>
          <a:ln w="9525">
            <a:noFill/>
            <a:miter lim="800000"/>
            <a:headEnd/>
            <a:tailEnd/>
          </a:ln>
        </p:spPr>
        <p:txBody>
          <a:bodyPr>
            <a:spAutoFit/>
          </a:bodyPr>
          <a:lstStyle/>
          <a:p>
            <a:pPr algn="ctr">
              <a:spcBef>
                <a:spcPct val="50000"/>
              </a:spcBef>
            </a:pPr>
            <a:r>
              <a:rPr lang="it-IT" sz="2800">
                <a:latin typeface="Arial" pitchFamily="34" charset="0"/>
              </a:rPr>
              <a:t>x</a:t>
            </a:r>
          </a:p>
        </p:txBody>
      </p:sp>
      <p:sp>
        <p:nvSpPr>
          <p:cNvPr id="32780" name="Line 17"/>
          <p:cNvSpPr>
            <a:spLocks noChangeShapeType="1"/>
          </p:cNvSpPr>
          <p:nvPr/>
        </p:nvSpPr>
        <p:spPr bwMode="auto">
          <a:xfrm>
            <a:off x="4859338" y="2420938"/>
            <a:ext cx="144462" cy="0"/>
          </a:xfrm>
          <a:prstGeom prst="line">
            <a:avLst/>
          </a:prstGeom>
          <a:noFill/>
          <a:ln w="22225">
            <a:solidFill>
              <a:schemeClr val="tx1"/>
            </a:solidFill>
            <a:round/>
            <a:headEnd/>
            <a:tailEnd/>
          </a:ln>
        </p:spPr>
        <p:txBody>
          <a:bodyPr/>
          <a:lstStyle/>
          <a:p>
            <a:endParaRPr lang="it-IT"/>
          </a:p>
        </p:txBody>
      </p:sp>
      <p:sp>
        <p:nvSpPr>
          <p:cNvPr id="32781" name="Text Box 18"/>
          <p:cNvSpPr txBox="1">
            <a:spLocks noChangeArrowheads="1"/>
          </p:cNvSpPr>
          <p:nvPr/>
        </p:nvSpPr>
        <p:spPr bwMode="auto">
          <a:xfrm>
            <a:off x="6659563" y="2349500"/>
            <a:ext cx="1081087" cy="396875"/>
          </a:xfrm>
          <a:prstGeom prst="rect">
            <a:avLst/>
          </a:prstGeom>
          <a:noFill/>
          <a:ln w="9525">
            <a:noFill/>
            <a:miter lim="800000"/>
            <a:headEnd/>
            <a:tailEnd/>
          </a:ln>
        </p:spPr>
        <p:txBody>
          <a:bodyPr>
            <a:spAutoFit/>
          </a:bodyPr>
          <a:lstStyle/>
          <a:p>
            <a:pPr algn="ctr">
              <a:spcBef>
                <a:spcPct val="50000"/>
              </a:spcBef>
            </a:pPr>
            <a:r>
              <a:rPr lang="it-IT" sz="2000">
                <a:latin typeface="Arial" pitchFamily="34" charset="0"/>
              </a:rPr>
              <a:t>+ 2 ds</a:t>
            </a:r>
          </a:p>
        </p:txBody>
      </p:sp>
      <p:sp>
        <p:nvSpPr>
          <p:cNvPr id="32782" name="Text Box 19"/>
          <p:cNvSpPr txBox="1">
            <a:spLocks noChangeArrowheads="1"/>
          </p:cNvSpPr>
          <p:nvPr/>
        </p:nvSpPr>
        <p:spPr bwMode="auto">
          <a:xfrm>
            <a:off x="1331913" y="476250"/>
            <a:ext cx="7416800" cy="519113"/>
          </a:xfrm>
          <a:prstGeom prst="rect">
            <a:avLst/>
          </a:prstGeom>
          <a:noFill/>
          <a:ln w="9525">
            <a:noFill/>
            <a:miter lim="800000"/>
            <a:headEnd/>
            <a:tailEnd/>
          </a:ln>
        </p:spPr>
        <p:txBody>
          <a:bodyPr>
            <a:spAutoFit/>
          </a:bodyPr>
          <a:lstStyle/>
          <a:p>
            <a:pPr algn="ctr">
              <a:spcBef>
                <a:spcPct val="50000"/>
              </a:spcBef>
            </a:pPr>
            <a:r>
              <a:rPr lang="it-IT" sz="2800">
                <a:latin typeface="Arial" pitchFamily="34" charset="0"/>
              </a:rPr>
              <a:t>Media e Ds del Campione Universitario</a:t>
            </a:r>
          </a:p>
        </p:txBody>
      </p:sp>
      <p:sp>
        <p:nvSpPr>
          <p:cNvPr id="32783" name="Text Box 20"/>
          <p:cNvSpPr txBox="1">
            <a:spLocks noChangeArrowheads="1"/>
          </p:cNvSpPr>
          <p:nvPr/>
        </p:nvSpPr>
        <p:spPr bwMode="auto">
          <a:xfrm>
            <a:off x="1763713" y="4365625"/>
            <a:ext cx="7056437" cy="854075"/>
          </a:xfrm>
          <a:prstGeom prst="rect">
            <a:avLst/>
          </a:prstGeom>
          <a:noFill/>
          <a:ln w="9525">
            <a:noFill/>
            <a:miter lim="800000"/>
            <a:headEnd/>
            <a:tailEnd/>
          </a:ln>
        </p:spPr>
        <p:txBody>
          <a:bodyPr>
            <a:spAutoFit/>
          </a:bodyPr>
          <a:lstStyle/>
          <a:p>
            <a:pPr algn="ctr">
              <a:spcBef>
                <a:spcPct val="50000"/>
              </a:spcBef>
            </a:pPr>
            <a:r>
              <a:rPr lang="it-IT" sz="2000">
                <a:latin typeface="Arial" pitchFamily="34" charset="0"/>
              </a:rPr>
              <a:t>Soglia di criticità per valori</a:t>
            </a:r>
            <a:r>
              <a:rPr lang="it-IT" sz="2000">
                <a:solidFill>
                  <a:srgbClr val="008000"/>
                </a:solidFill>
                <a:latin typeface="Arial" pitchFamily="34" charset="0"/>
              </a:rPr>
              <a:t> ≥ 0,49</a:t>
            </a:r>
          </a:p>
          <a:p>
            <a:pPr algn="ctr">
              <a:spcBef>
                <a:spcPct val="50000"/>
              </a:spcBef>
            </a:pPr>
            <a:endParaRPr lang="it-IT" sz="2000">
              <a:solidFill>
                <a:srgbClr val="008000"/>
              </a:solidFill>
              <a:latin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Object 6"/>
          <p:cNvGraphicFramePr>
            <a:graphicFrameLocks noChangeAspect="1"/>
          </p:cNvGraphicFramePr>
          <p:nvPr/>
        </p:nvGraphicFramePr>
        <p:xfrm>
          <a:off x="1492250" y="1714500"/>
          <a:ext cx="7207250" cy="4071938"/>
        </p:xfrm>
        <a:graphic>
          <a:graphicData uri="http://schemas.openxmlformats.org/presentationml/2006/ole">
            <mc:AlternateContent xmlns:mc="http://schemas.openxmlformats.org/markup-compatibility/2006">
              <mc:Choice xmlns:v="urn:schemas-microsoft-com:vml" Requires="v">
                <p:oleObj spid="_x0000_s4099" name="Grafico" r:id="rId5" imgW="4838700" imgH="2733853" progId="Excel.Chart.8">
                  <p:embed/>
                </p:oleObj>
              </mc:Choice>
              <mc:Fallback>
                <p:oleObj name="Grafico" r:id="rId5" imgW="4838700" imgH="2733853" progId="Excel.Chart.8">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2250" y="1714500"/>
                        <a:ext cx="7207250" cy="407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99" name="Text Box 7"/>
          <p:cNvSpPr txBox="1">
            <a:spLocks noChangeArrowheads="1"/>
          </p:cNvSpPr>
          <p:nvPr/>
        </p:nvSpPr>
        <p:spPr bwMode="auto">
          <a:xfrm>
            <a:off x="1258888" y="500063"/>
            <a:ext cx="7634287" cy="830262"/>
          </a:xfrm>
          <a:prstGeom prst="rect">
            <a:avLst/>
          </a:prstGeom>
          <a:noFill/>
          <a:ln w="9525">
            <a:noFill/>
            <a:miter lim="800000"/>
            <a:headEnd/>
            <a:tailEnd/>
          </a:ln>
        </p:spPr>
        <p:txBody>
          <a:bodyPr>
            <a:spAutoFit/>
          </a:bodyPr>
          <a:lstStyle/>
          <a:p>
            <a:pPr algn="ctr">
              <a:spcBef>
                <a:spcPct val="50000"/>
              </a:spcBef>
            </a:pPr>
            <a:r>
              <a:rPr lang="it-IT" sz="2400">
                <a:latin typeface="Arial" pitchFamily="34" charset="0"/>
              </a:rPr>
              <a:t>Soggetti che superano la soglia di criticità =</a:t>
            </a:r>
            <a:r>
              <a:rPr lang="it-IT" sz="2400">
                <a:solidFill>
                  <a:srgbClr val="008000"/>
                </a:solidFill>
                <a:latin typeface="Arial" pitchFamily="34" charset="0"/>
              </a:rPr>
              <a:t> 52 (4,70%)</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p:cNvSpPr>
          <p:nvPr>
            <p:ph type="ctrTitle"/>
          </p:nvPr>
        </p:nvSpPr>
        <p:spPr>
          <a:xfrm>
            <a:off x="1116013" y="2133600"/>
            <a:ext cx="7772400" cy="1470025"/>
          </a:xfrm>
        </p:spPr>
        <p:txBody>
          <a:bodyPr/>
          <a:lstStyle/>
          <a:p>
            <a:pPr eaLnBrk="1" hangingPunct="1"/>
            <a:r>
              <a:rPr lang="it-IT" smtClean="0"/>
              <a:t>Abitudini e frequenza di lettura</a:t>
            </a:r>
          </a:p>
        </p:txBody>
      </p:sp>
      <p:sp>
        <p:nvSpPr>
          <p:cNvPr id="18435" name="Rectangle 5"/>
          <p:cNvSpPr>
            <a:spLocks noGrp="1"/>
          </p:cNvSpPr>
          <p:nvPr>
            <p:ph type="subTitle" idx="1"/>
          </p:nvPr>
        </p:nvSpPr>
        <p:spPr/>
        <p:txBody>
          <a:bodyPr rtlCol="0">
            <a:normAutofit/>
          </a:bodyPr>
          <a:lstStyle/>
          <a:p>
            <a:pPr marL="82550" eaLnBrk="1" fontAlgn="auto" hangingPunct="1">
              <a:spcAft>
                <a:spcPts val="0"/>
              </a:spcAft>
              <a:defRPr/>
            </a:pPr>
            <a:endParaRPr lang="it-IT"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40"/>
          <p:cNvSpPr txBox="1">
            <a:spLocks noChangeArrowheads="1"/>
          </p:cNvSpPr>
          <p:nvPr/>
        </p:nvSpPr>
        <p:spPr bwMode="auto">
          <a:xfrm>
            <a:off x="1042988" y="476250"/>
            <a:ext cx="7850187" cy="4619625"/>
          </a:xfrm>
          <a:prstGeom prst="rect">
            <a:avLst/>
          </a:prstGeom>
          <a:noFill/>
          <a:ln w="9525">
            <a:noFill/>
            <a:miter lim="800000"/>
            <a:headEnd/>
            <a:tailEnd/>
          </a:ln>
        </p:spPr>
        <p:txBody>
          <a:bodyPr>
            <a:spAutoFit/>
          </a:bodyPr>
          <a:lstStyle/>
          <a:p>
            <a:pPr algn="ctr"/>
            <a:endParaRPr lang="it-IT" sz="1600">
              <a:latin typeface="Arial" pitchFamily="34" charset="0"/>
            </a:endParaRPr>
          </a:p>
          <a:p>
            <a:endParaRPr lang="it-IT" sz="1600">
              <a:latin typeface="Arial" pitchFamily="34" charset="0"/>
            </a:endParaRPr>
          </a:p>
          <a:p>
            <a:pPr>
              <a:lnSpc>
                <a:spcPct val="125000"/>
              </a:lnSpc>
            </a:pPr>
            <a:r>
              <a:rPr lang="en-US" sz="1600">
                <a:latin typeface="Arial" pitchFamily="34" charset="0"/>
              </a:rPr>
              <a:t>Item 9 : Attualmente che atteggiamento ha verso la lettura?</a:t>
            </a:r>
          </a:p>
          <a:p>
            <a:pPr>
              <a:lnSpc>
                <a:spcPct val="125000"/>
              </a:lnSpc>
            </a:pPr>
            <a:r>
              <a:rPr lang="en-US" sz="1600">
                <a:latin typeface="Arial" pitchFamily="34" charset="0"/>
              </a:rPr>
              <a:t>Item 10 : Quanto legge per piacere personale?</a:t>
            </a:r>
          </a:p>
          <a:p>
            <a:pPr>
              <a:lnSpc>
                <a:spcPct val="125000"/>
              </a:lnSpc>
            </a:pPr>
            <a:r>
              <a:rPr lang="en-US" sz="1600">
                <a:latin typeface="Arial" pitchFamily="34" charset="0"/>
              </a:rPr>
              <a:t>Item 20 : Quanti libri legge in un anno per piacere personale?</a:t>
            </a:r>
          </a:p>
          <a:p>
            <a:pPr>
              <a:lnSpc>
                <a:spcPct val="125000"/>
              </a:lnSpc>
            </a:pPr>
            <a:r>
              <a:rPr lang="en-US" sz="1600">
                <a:latin typeface="Arial" pitchFamily="34" charset="0"/>
              </a:rPr>
              <a:t>Item 21 : Quante riviste legge in un mese per piacere personale?</a:t>
            </a:r>
          </a:p>
          <a:p>
            <a:pPr>
              <a:lnSpc>
                <a:spcPct val="125000"/>
              </a:lnSpc>
            </a:pPr>
            <a:r>
              <a:rPr lang="en-US" sz="1600">
                <a:latin typeface="Arial" pitchFamily="34" charset="0"/>
              </a:rPr>
              <a:t>Item 22 : Legge quotidiani durante la settimana?</a:t>
            </a:r>
          </a:p>
          <a:p>
            <a:pPr>
              <a:lnSpc>
                <a:spcPct val="125000"/>
              </a:lnSpc>
            </a:pPr>
            <a:r>
              <a:rPr lang="en-US" sz="1600">
                <a:latin typeface="Arial" pitchFamily="34" charset="0"/>
              </a:rPr>
              <a:t>Item 23 : Legge quotidiani di domenica?</a:t>
            </a:r>
          </a:p>
          <a:p>
            <a:endParaRPr lang="en-US" sz="1600">
              <a:latin typeface="Arial" pitchFamily="34" charset="0"/>
            </a:endParaRPr>
          </a:p>
          <a:p>
            <a:endParaRPr lang="en-US" sz="1600" b="1">
              <a:latin typeface="Arial" pitchFamily="34" charset="0"/>
            </a:endParaRPr>
          </a:p>
          <a:p>
            <a:endParaRPr lang="en-US" sz="1600" b="1">
              <a:latin typeface="Arial" pitchFamily="34" charset="0"/>
            </a:endParaRPr>
          </a:p>
          <a:p>
            <a:endParaRPr lang="en-US" sz="1600" b="1">
              <a:latin typeface="Arial" pitchFamily="34" charset="0"/>
            </a:endParaRPr>
          </a:p>
          <a:p>
            <a:endParaRPr lang="en-US" sz="1600" b="1">
              <a:latin typeface="Arial" pitchFamily="34" charset="0"/>
            </a:endParaRPr>
          </a:p>
          <a:p>
            <a:endParaRPr lang="en-US" sz="1600" b="1">
              <a:latin typeface="Arial" pitchFamily="34" charset="0"/>
            </a:endParaRPr>
          </a:p>
          <a:p>
            <a:endParaRPr lang="en-US" sz="1600" b="1">
              <a:latin typeface="Arial" pitchFamily="34" charset="0"/>
            </a:endParaRPr>
          </a:p>
          <a:p>
            <a:endParaRPr lang="en-US" sz="1600" b="1">
              <a:latin typeface="Arial" pitchFamily="34" charset="0"/>
            </a:endParaRPr>
          </a:p>
          <a:p>
            <a:endParaRPr lang="it-IT" sz="1600">
              <a:latin typeface="Arial" pitchFamily="34" charset="0"/>
            </a:endParaRPr>
          </a:p>
        </p:txBody>
      </p:sp>
      <p:graphicFrame>
        <p:nvGraphicFramePr>
          <p:cNvPr id="39154" name="Group 242"/>
          <p:cNvGraphicFramePr>
            <a:graphicFrameLocks noGrp="1"/>
          </p:cNvGraphicFramePr>
          <p:nvPr/>
        </p:nvGraphicFramePr>
        <p:xfrm>
          <a:off x="1763713" y="3573463"/>
          <a:ext cx="6481762" cy="1516065"/>
        </p:xfrm>
        <a:graphic>
          <a:graphicData uri="http://schemas.openxmlformats.org/drawingml/2006/table">
            <a:tbl>
              <a:tblPr/>
              <a:tblGrid>
                <a:gridCol w="936625"/>
                <a:gridCol w="936625"/>
                <a:gridCol w="863600"/>
                <a:gridCol w="936625"/>
                <a:gridCol w="935037"/>
                <a:gridCol w="936625"/>
                <a:gridCol w="936625"/>
              </a:tblGrid>
              <a:tr h="575969">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endParaRPr kumimoji="0" lang="it-IT" sz="1400" b="0" i="0" u="none" strike="noStrike" cap="none" normalizeH="0" baseline="0" smtClean="0">
                        <a:ln>
                          <a:noFill/>
                        </a:ln>
                        <a:solidFill>
                          <a:schemeClr val="tx1"/>
                        </a:solidFill>
                        <a:effectLst/>
                        <a:latin typeface="Gill Sans MT" pitchFamily="34" charset="0"/>
                      </a:endParaRPr>
                    </a:p>
                  </a:txBody>
                  <a:tcPr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9</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10</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20</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21</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22</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Item 23</a:t>
                      </a:r>
                    </a:p>
                  </a:txBody>
                  <a:tcPr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4382">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800" b="0" i="0" u="none" strike="noStrike" cap="none" normalizeH="0" baseline="0" smtClean="0">
                          <a:ln>
                            <a:noFill/>
                          </a:ln>
                          <a:solidFill>
                            <a:schemeClr val="tx1"/>
                          </a:solidFill>
                          <a:effectLst/>
                          <a:latin typeface="Gill Sans MT" pitchFamily="34" charset="0"/>
                        </a:rPr>
                        <a:t>Media</a:t>
                      </a:r>
                    </a:p>
                  </a:txBody>
                  <a:tcPr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1,13</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1,44</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1,95</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2,14</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1,61</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2,42</a:t>
                      </a:r>
                    </a:p>
                  </a:txBody>
                  <a:tcPr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711">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800" b="0" i="0" u="none" strike="noStrike" cap="none" normalizeH="0" baseline="0" smtClean="0">
                          <a:ln>
                            <a:noFill/>
                          </a:ln>
                          <a:solidFill>
                            <a:schemeClr val="tx1"/>
                          </a:solidFill>
                          <a:effectLst/>
                          <a:latin typeface="Gill Sans MT" pitchFamily="34" charset="0"/>
                        </a:rPr>
                        <a:t>ds</a:t>
                      </a:r>
                    </a:p>
                  </a:txBody>
                  <a:tcPr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1,11</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1,12</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1,15</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1,17</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smtClean="0">
                          <a:ln>
                            <a:noFill/>
                          </a:ln>
                          <a:solidFill>
                            <a:schemeClr val="tx1"/>
                          </a:solidFill>
                          <a:effectLst/>
                          <a:latin typeface="Gill Sans MT" pitchFamily="34" charset="0"/>
                        </a:rPr>
                        <a:t>1,28</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82550" marR="0" lvl="0" indent="0" algn="l"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it-IT" sz="1400" b="0" i="0" u="none" strike="noStrike" cap="none" normalizeH="0" baseline="0" dirty="0" smtClean="0">
                          <a:ln>
                            <a:noFill/>
                          </a:ln>
                          <a:solidFill>
                            <a:schemeClr val="tx1"/>
                          </a:solidFill>
                          <a:effectLst/>
                          <a:latin typeface="Gill Sans MT" pitchFamily="34" charset="0"/>
                        </a:rPr>
                        <a:t>1,24</a:t>
                      </a:r>
                    </a:p>
                  </a:txBody>
                  <a:tcPr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45" name="Rectangle 241"/>
          <p:cNvSpPr>
            <a:spLocks noChangeArrowheads="1"/>
          </p:cNvSpPr>
          <p:nvPr/>
        </p:nvSpPr>
        <p:spPr bwMode="auto">
          <a:xfrm>
            <a:off x="1403350" y="5589588"/>
            <a:ext cx="7161213" cy="558800"/>
          </a:xfrm>
          <a:prstGeom prst="rect">
            <a:avLst/>
          </a:prstGeom>
          <a:noFill/>
          <a:ln w="9525">
            <a:noFill/>
            <a:miter lim="800000"/>
            <a:headEnd/>
            <a:tailEnd/>
          </a:ln>
        </p:spPr>
        <p:txBody>
          <a:bodyPr wrap="none">
            <a:spAutoFit/>
          </a:bodyPr>
          <a:lstStyle/>
          <a:p>
            <a:pPr>
              <a:lnSpc>
                <a:spcPct val="80000"/>
              </a:lnSpc>
              <a:spcBef>
                <a:spcPts val="600"/>
              </a:spcBef>
              <a:buClr>
                <a:schemeClr val="accent1"/>
              </a:buClr>
              <a:buSzPct val="80000"/>
              <a:buFont typeface="Wingdings 2" pitchFamily="18" charset="2"/>
              <a:buNone/>
            </a:pPr>
            <a:r>
              <a:rPr lang="it-IT"/>
              <a:t>Le medie di risposta a questi item tendono a collocarsi tra i livelli di risposta</a:t>
            </a:r>
          </a:p>
          <a:p>
            <a:pPr>
              <a:lnSpc>
                <a:spcPct val="80000"/>
              </a:lnSpc>
              <a:spcBef>
                <a:spcPts val="600"/>
              </a:spcBef>
              <a:buClr>
                <a:schemeClr val="accent1"/>
              </a:buClr>
              <a:buSzPct val="80000"/>
              <a:buFont typeface="Wingdings 2" pitchFamily="18" charset="2"/>
              <a:buNone/>
            </a:pPr>
            <a:r>
              <a:rPr lang="it-IT"/>
              <a:t> che indicano una scarsa frequenza di lettura (tra "1 volta ogni tanto" e "mai").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17410">
                                            <p:txEl>
                                              <p:pRg st="2" end="2"/>
                                            </p:txEl>
                                          </p:spTgt>
                                        </p:tgtEl>
                                        <p:attrNameLst>
                                          <p:attrName>style.visibility</p:attrName>
                                        </p:attrNameLst>
                                      </p:cBhvr>
                                      <p:to>
                                        <p:strVal val="visible"/>
                                      </p:to>
                                    </p:set>
                                    <p:animEffect transition="in" filter="box(out)">
                                      <p:cBhvr>
                                        <p:cTn id="7" dur="500"/>
                                        <p:tgtEl>
                                          <p:spTgt spid="17410">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7410">
                                            <p:txEl>
                                              <p:pRg st="3" end="3"/>
                                            </p:txEl>
                                          </p:spTgt>
                                        </p:tgtEl>
                                        <p:attrNameLst>
                                          <p:attrName>style.visibility</p:attrName>
                                        </p:attrNameLst>
                                      </p:cBhvr>
                                      <p:to>
                                        <p:strVal val="visible"/>
                                      </p:to>
                                    </p:set>
                                    <p:animEffect transition="in" filter="box(out)">
                                      <p:cBhvr>
                                        <p:cTn id="12" dur="500"/>
                                        <p:tgtEl>
                                          <p:spTgt spid="17410">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7410">
                                            <p:txEl>
                                              <p:pRg st="4" end="4"/>
                                            </p:txEl>
                                          </p:spTgt>
                                        </p:tgtEl>
                                        <p:attrNameLst>
                                          <p:attrName>style.visibility</p:attrName>
                                        </p:attrNameLst>
                                      </p:cBhvr>
                                      <p:to>
                                        <p:strVal val="visible"/>
                                      </p:to>
                                    </p:set>
                                    <p:animEffect transition="in" filter="box(out)">
                                      <p:cBhvr>
                                        <p:cTn id="17" dur="500"/>
                                        <p:tgtEl>
                                          <p:spTgt spid="1741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7410">
                                            <p:txEl>
                                              <p:pRg st="5" end="5"/>
                                            </p:txEl>
                                          </p:spTgt>
                                        </p:tgtEl>
                                        <p:attrNameLst>
                                          <p:attrName>style.visibility</p:attrName>
                                        </p:attrNameLst>
                                      </p:cBhvr>
                                      <p:to>
                                        <p:strVal val="visible"/>
                                      </p:to>
                                    </p:set>
                                    <p:animEffect transition="in" filter="box(out)">
                                      <p:cBhvr>
                                        <p:cTn id="22" dur="500"/>
                                        <p:tgtEl>
                                          <p:spTgt spid="17410">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17410">
                                            <p:txEl>
                                              <p:pRg st="6" end="6"/>
                                            </p:txEl>
                                          </p:spTgt>
                                        </p:tgtEl>
                                        <p:attrNameLst>
                                          <p:attrName>style.visibility</p:attrName>
                                        </p:attrNameLst>
                                      </p:cBhvr>
                                      <p:to>
                                        <p:strVal val="visible"/>
                                      </p:to>
                                    </p:set>
                                    <p:animEffect transition="in" filter="box(out)">
                                      <p:cBhvr>
                                        <p:cTn id="27" dur="500"/>
                                        <p:tgtEl>
                                          <p:spTgt spid="17410">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17410">
                                            <p:txEl>
                                              <p:pRg st="7" end="7"/>
                                            </p:txEl>
                                          </p:spTgt>
                                        </p:tgtEl>
                                        <p:attrNameLst>
                                          <p:attrName>style.visibility</p:attrName>
                                        </p:attrNameLst>
                                      </p:cBhvr>
                                      <p:to>
                                        <p:strVal val="visible"/>
                                      </p:to>
                                    </p:set>
                                    <p:animEffect transition="in" filter="box(out)">
                                      <p:cBhvr>
                                        <p:cTn id="32" dur="500"/>
                                        <p:tgtEl>
                                          <p:spTgt spid="17410">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nodeType="clickEffect">
                                  <p:stCondLst>
                                    <p:cond delay="0"/>
                                  </p:stCondLst>
                                  <p:childTnLst>
                                    <p:set>
                                      <p:cBhvr>
                                        <p:cTn id="36" dur="1" fill="hold">
                                          <p:stCondLst>
                                            <p:cond delay="0"/>
                                          </p:stCondLst>
                                        </p:cTn>
                                        <p:tgtEl>
                                          <p:spTgt spid="39154"/>
                                        </p:tgtEl>
                                        <p:attrNameLst>
                                          <p:attrName>style.visibility</p:attrName>
                                        </p:attrNameLst>
                                      </p:cBhvr>
                                      <p:to>
                                        <p:strVal val="visible"/>
                                      </p:to>
                                    </p:set>
                                    <p:animEffect transition="in" filter="fade">
                                      <p:cBhvr>
                                        <p:cTn id="37" dur="800" decel="100000"/>
                                        <p:tgtEl>
                                          <p:spTgt spid="39154"/>
                                        </p:tgtEl>
                                      </p:cBhvr>
                                    </p:animEffect>
                                    <p:anim calcmode="lin" valueType="num">
                                      <p:cBhvr>
                                        <p:cTn id="38" dur="800" decel="100000" fill="hold"/>
                                        <p:tgtEl>
                                          <p:spTgt spid="39154"/>
                                        </p:tgtEl>
                                        <p:attrNameLst>
                                          <p:attrName>style.rotation</p:attrName>
                                        </p:attrNameLst>
                                      </p:cBhvr>
                                      <p:tavLst>
                                        <p:tav tm="0">
                                          <p:val>
                                            <p:fltVal val="-90"/>
                                          </p:val>
                                        </p:tav>
                                        <p:tav tm="100000">
                                          <p:val>
                                            <p:fltVal val="0"/>
                                          </p:val>
                                        </p:tav>
                                      </p:tavLst>
                                    </p:anim>
                                    <p:anim calcmode="lin" valueType="num">
                                      <p:cBhvr>
                                        <p:cTn id="39" dur="800" decel="100000" fill="hold"/>
                                        <p:tgtEl>
                                          <p:spTgt spid="39154"/>
                                        </p:tgtEl>
                                        <p:attrNameLst>
                                          <p:attrName>ppt_x</p:attrName>
                                        </p:attrNameLst>
                                      </p:cBhvr>
                                      <p:tavLst>
                                        <p:tav tm="0">
                                          <p:val>
                                            <p:strVal val="#ppt_x+0.4"/>
                                          </p:val>
                                        </p:tav>
                                        <p:tav tm="100000">
                                          <p:val>
                                            <p:strVal val="#ppt_x-0.05"/>
                                          </p:val>
                                        </p:tav>
                                      </p:tavLst>
                                    </p:anim>
                                    <p:anim calcmode="lin" valueType="num">
                                      <p:cBhvr>
                                        <p:cTn id="40" dur="800" decel="100000" fill="hold"/>
                                        <p:tgtEl>
                                          <p:spTgt spid="39154"/>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9154"/>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9154"/>
                                        </p:tgtEl>
                                        <p:attrNameLst>
                                          <p:attrName>ppt_y</p:attrName>
                                        </p:attrNameLst>
                                      </p:cBhvr>
                                      <p:tavLst>
                                        <p:tav tm="0">
                                          <p:val>
                                            <p:strVal val="#ppt_y+0.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7445">
                                            <p:txEl>
                                              <p:pRg st="0" end="0"/>
                                            </p:txEl>
                                          </p:spTgt>
                                        </p:tgtEl>
                                        <p:attrNameLst>
                                          <p:attrName>style.visibility</p:attrName>
                                        </p:attrNameLst>
                                      </p:cBhvr>
                                      <p:to>
                                        <p:strVal val="visible"/>
                                      </p:to>
                                    </p:set>
                                    <p:animEffect transition="in" filter="fade">
                                      <p:cBhvr>
                                        <p:cTn id="47" dur="2000"/>
                                        <p:tgtEl>
                                          <p:spTgt spid="17445">
                                            <p:txEl>
                                              <p:pRg st="0" end="0"/>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7445">
                                            <p:txEl>
                                              <p:pRg st="1" end="1"/>
                                            </p:txEl>
                                          </p:spTgt>
                                        </p:tgtEl>
                                        <p:attrNameLst>
                                          <p:attrName>style.visibility</p:attrName>
                                        </p:attrNameLst>
                                      </p:cBhvr>
                                      <p:to>
                                        <p:strVal val="visible"/>
                                      </p:to>
                                    </p:set>
                                    <p:animEffect transition="in" filter="fade">
                                      <p:cBhvr>
                                        <p:cTn id="50" dur="2000"/>
                                        <p:tgtEl>
                                          <p:spTgt spid="174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nvGraphicFramePr>
        <p:xfrm>
          <a:off x="1785918" y="1285860"/>
          <a:ext cx="6429420" cy="5072098"/>
        </p:xfrm>
        <a:graphic>
          <a:graphicData uri="http://schemas.openxmlformats.org/drawingml/2006/chart">
            <c:chart xmlns:c="http://schemas.openxmlformats.org/drawingml/2006/chart" xmlns:r="http://schemas.openxmlformats.org/officeDocument/2006/relationships" r:id="rId3"/>
          </a:graphicData>
        </a:graphic>
      </p:graphicFrame>
      <p:sp>
        <p:nvSpPr>
          <p:cNvPr id="35843" name="CasellaDiTesto 2"/>
          <p:cNvSpPr txBox="1">
            <a:spLocks noChangeArrowheads="1"/>
          </p:cNvSpPr>
          <p:nvPr/>
        </p:nvSpPr>
        <p:spPr bwMode="auto">
          <a:xfrm>
            <a:off x="1357313" y="642938"/>
            <a:ext cx="7358062" cy="461962"/>
          </a:xfrm>
          <a:prstGeom prst="rect">
            <a:avLst/>
          </a:prstGeom>
          <a:noFill/>
          <a:ln w="9525">
            <a:noFill/>
            <a:miter lim="800000"/>
            <a:headEnd/>
            <a:tailEnd/>
          </a:ln>
        </p:spPr>
        <p:txBody>
          <a:bodyPr>
            <a:spAutoFit/>
          </a:bodyPr>
          <a:lstStyle/>
          <a:p>
            <a:r>
              <a:rPr lang="it-IT" sz="2400">
                <a:latin typeface="Arial" pitchFamily="34" charset="0"/>
              </a:rPr>
              <a:t>Quanti libri legge per piacere personale in un anno?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nvGraphicFramePr>
        <p:xfrm>
          <a:off x="1500166" y="2057400"/>
          <a:ext cx="6715172" cy="4443434"/>
        </p:xfrm>
        <a:graphic>
          <a:graphicData uri="http://schemas.openxmlformats.org/drawingml/2006/chart">
            <c:chart xmlns:c="http://schemas.openxmlformats.org/drawingml/2006/chart" xmlns:r="http://schemas.openxmlformats.org/officeDocument/2006/relationships" r:id="rId3"/>
          </a:graphicData>
        </a:graphic>
      </p:graphicFrame>
      <p:sp>
        <p:nvSpPr>
          <p:cNvPr id="36867" name="CasellaDiTesto 2"/>
          <p:cNvSpPr txBox="1">
            <a:spLocks noChangeArrowheads="1"/>
          </p:cNvSpPr>
          <p:nvPr/>
        </p:nvSpPr>
        <p:spPr bwMode="auto">
          <a:xfrm>
            <a:off x="1571625" y="500063"/>
            <a:ext cx="7000875" cy="830262"/>
          </a:xfrm>
          <a:prstGeom prst="rect">
            <a:avLst/>
          </a:prstGeom>
          <a:noFill/>
          <a:ln w="9525">
            <a:noFill/>
            <a:miter lim="800000"/>
            <a:headEnd/>
            <a:tailEnd/>
          </a:ln>
        </p:spPr>
        <p:txBody>
          <a:bodyPr>
            <a:spAutoFit/>
          </a:bodyPr>
          <a:lstStyle/>
          <a:p>
            <a:r>
              <a:rPr lang="it-IT" sz="2400">
                <a:latin typeface="Arial" pitchFamily="34" charset="0"/>
              </a:rPr>
              <a:t>Attualmente che atteggiamento ha verso la lettura?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solidFill>
                  <a:srgbClr val="FF3300"/>
                </a:solidFill>
                <a:latin typeface="Comic Sans MS" pitchFamily="66" charset="0"/>
              </a:rPr>
              <a:t>Obiettivi del nostro studio</a:t>
            </a:r>
            <a:endParaRPr lang="it-IT" smtClean="0">
              <a:solidFill>
                <a:srgbClr val="FF3300"/>
              </a:solidFill>
              <a:latin typeface="Comic Sans MS" pitchFamily="66" charset="0"/>
            </a:endParaRPr>
          </a:p>
        </p:txBody>
      </p:sp>
      <p:sp>
        <p:nvSpPr>
          <p:cNvPr id="14339" name="Rectangle 3"/>
          <p:cNvSpPr>
            <a:spLocks noGrp="1" noChangeArrowheads="1"/>
          </p:cNvSpPr>
          <p:nvPr>
            <p:ph idx="1"/>
          </p:nvPr>
        </p:nvSpPr>
        <p:spPr/>
        <p:txBody>
          <a:bodyPr/>
          <a:lstStyle/>
          <a:p>
            <a:pPr eaLnBrk="1" hangingPunct="1"/>
            <a:r>
              <a:rPr lang="it-IT" smtClean="0"/>
              <a:t>Il monitoraggio del percorso accademico e l’individuazione di indicatori del benessere psicosociale delle persone dislessiche </a:t>
            </a:r>
            <a:endParaRPr lang="en-GB" sz="3100" smtClean="0"/>
          </a:p>
          <a:p>
            <a:pPr eaLnBrk="1" hangingPunct="1"/>
            <a:endParaRPr lang="en-GB" sz="3100" smtClean="0"/>
          </a:p>
          <a:p>
            <a:pPr eaLnBrk="1" hangingPunct="1"/>
            <a:r>
              <a:rPr lang="en-GB" sz="3100" smtClean="0"/>
              <a:t>Valutare l’impatto della diagnosi precoce sull’adattamento sociale e sulla qualità della vita in adolescenza e in età adulta</a:t>
            </a:r>
            <a:endParaRPr lang="it-IT" sz="3100" smtClean="0"/>
          </a:p>
        </p:txBody>
      </p:sp>
      <p:sp>
        <p:nvSpPr>
          <p:cNvPr id="14340" name="Segnaposto piè di pagina 3"/>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LInguistihe e Cognitive Bologna</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p:cNvSpPr>
          <p:nvPr>
            <p:ph type="ctrTitle"/>
          </p:nvPr>
        </p:nvSpPr>
        <p:spPr>
          <a:xfrm>
            <a:off x="1214438" y="2071688"/>
            <a:ext cx="7558087" cy="1470025"/>
          </a:xfrm>
        </p:spPr>
        <p:txBody>
          <a:bodyPr/>
          <a:lstStyle/>
          <a:p>
            <a:pPr eaLnBrk="1" hangingPunct="1"/>
            <a:r>
              <a:rPr lang="it-IT" smtClean="0"/>
              <a:t>Incidenza di difficoltà di lettura e scolastiche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p:cNvSpPr>
          <p:nvPr>
            <p:ph idx="1"/>
          </p:nvPr>
        </p:nvSpPr>
        <p:spPr>
          <a:xfrm>
            <a:off x="1116013" y="260350"/>
            <a:ext cx="7747000" cy="5903913"/>
          </a:xfrm>
        </p:spPr>
        <p:txBody>
          <a:bodyPr/>
          <a:lstStyle/>
          <a:p>
            <a:pPr eaLnBrk="1" hangingPunct="1">
              <a:buFont typeface="Wingdings 2" pitchFamily="18" charset="2"/>
              <a:buNone/>
            </a:pPr>
            <a:endParaRPr lang="it-IT" sz="2400" smtClean="0"/>
          </a:p>
          <a:p>
            <a:pPr eaLnBrk="1" hangingPunct="1">
              <a:buFont typeface="Wingdings 2" pitchFamily="18" charset="2"/>
              <a:buNone/>
            </a:pPr>
            <a:endParaRPr lang="it-IT" sz="2400" smtClean="0"/>
          </a:p>
          <a:p>
            <a:pPr eaLnBrk="1" hangingPunct="1">
              <a:buFont typeface="Wingdings 2" pitchFamily="18" charset="2"/>
              <a:buNone/>
            </a:pPr>
            <a:endParaRPr lang="it-IT" sz="2400" smtClean="0"/>
          </a:p>
          <a:p>
            <a:pPr algn="just" eaLnBrk="1" hangingPunct="1">
              <a:buFont typeface="Wingdings 2" pitchFamily="18" charset="2"/>
              <a:buNone/>
            </a:pPr>
            <a:r>
              <a:rPr lang="it-IT" sz="2800" smtClean="0"/>
              <a:t> </a:t>
            </a:r>
            <a:r>
              <a:rPr lang="it-IT" sz="2800" smtClean="0">
                <a:solidFill>
                  <a:srgbClr val="FF3300"/>
                </a:solidFill>
              </a:rPr>
              <a:t>38 soggetti dislessici</a:t>
            </a:r>
            <a:r>
              <a:rPr lang="it-IT" sz="2800" smtClean="0"/>
              <a:t> diagnosticati in età evolutiva presso il Centro Regionale.</a:t>
            </a:r>
          </a:p>
          <a:p>
            <a:pPr algn="just" eaLnBrk="1" hangingPunct="1">
              <a:buFont typeface="Wingdings 2" pitchFamily="18" charset="2"/>
              <a:buNone/>
            </a:pPr>
            <a:endParaRPr lang="it-IT" sz="2800" smtClean="0"/>
          </a:p>
          <a:p>
            <a:pPr algn="ctr" eaLnBrk="1" hangingPunct="1">
              <a:buFont typeface="Wingdings 2" pitchFamily="18" charset="2"/>
              <a:buNone/>
            </a:pPr>
            <a:r>
              <a:rPr lang="it-IT" sz="2800" smtClean="0">
                <a:solidFill>
                  <a:srgbClr val="FF3300"/>
                </a:solidFill>
              </a:rPr>
              <a:t>X = 0,61 </a:t>
            </a:r>
          </a:p>
          <a:p>
            <a:pPr algn="ctr" eaLnBrk="1" hangingPunct="1">
              <a:buFont typeface="Wingdings 2" pitchFamily="18" charset="2"/>
              <a:buNone/>
            </a:pPr>
            <a:r>
              <a:rPr lang="it-IT" sz="2800" smtClean="0">
                <a:solidFill>
                  <a:srgbClr val="FF3300"/>
                </a:solidFill>
              </a:rPr>
              <a:t>ds = 0,13</a:t>
            </a:r>
          </a:p>
        </p:txBody>
      </p:sp>
      <p:sp>
        <p:nvSpPr>
          <p:cNvPr id="38915" name="Line 4"/>
          <p:cNvSpPr>
            <a:spLocks noChangeShapeType="1"/>
          </p:cNvSpPr>
          <p:nvPr/>
        </p:nvSpPr>
        <p:spPr bwMode="auto">
          <a:xfrm>
            <a:off x="4286250" y="3071813"/>
            <a:ext cx="287338" cy="0"/>
          </a:xfrm>
          <a:prstGeom prst="line">
            <a:avLst/>
          </a:prstGeom>
          <a:noFill/>
          <a:ln w="25400">
            <a:solidFill>
              <a:schemeClr val="tx1"/>
            </a:solidFill>
            <a:round/>
            <a:headEnd/>
            <a:tailEnd/>
          </a:ln>
        </p:spPr>
        <p:txBody>
          <a:bodyPr/>
          <a:lstStyle/>
          <a:p>
            <a:endParaRPr lang="it-IT"/>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1619250" y="1052513"/>
            <a:ext cx="6265863" cy="519112"/>
          </a:xfrm>
          <a:prstGeom prst="rect">
            <a:avLst/>
          </a:prstGeom>
          <a:noFill/>
          <a:ln w="9525">
            <a:noFill/>
            <a:miter lim="800000"/>
            <a:headEnd/>
            <a:tailEnd/>
          </a:ln>
        </p:spPr>
        <p:txBody>
          <a:bodyPr>
            <a:spAutoFit/>
          </a:bodyPr>
          <a:lstStyle/>
          <a:p>
            <a:pPr algn="ctr">
              <a:spcBef>
                <a:spcPct val="50000"/>
              </a:spcBef>
            </a:pPr>
            <a:r>
              <a:rPr lang="it-IT" sz="2800">
                <a:latin typeface="Arial" pitchFamily="34" charset="0"/>
              </a:rPr>
              <a:t>Studenti Universitari  vs   Dislessici</a:t>
            </a:r>
          </a:p>
        </p:txBody>
      </p:sp>
      <p:sp>
        <p:nvSpPr>
          <p:cNvPr id="39939" name="Line 5"/>
          <p:cNvSpPr>
            <a:spLocks noChangeShapeType="1"/>
          </p:cNvSpPr>
          <p:nvPr/>
        </p:nvSpPr>
        <p:spPr bwMode="auto">
          <a:xfrm>
            <a:off x="5003800" y="2205038"/>
            <a:ext cx="0" cy="1368425"/>
          </a:xfrm>
          <a:prstGeom prst="line">
            <a:avLst/>
          </a:prstGeom>
          <a:noFill/>
          <a:ln w="44450">
            <a:solidFill>
              <a:srgbClr val="FF0000"/>
            </a:solidFill>
            <a:round/>
            <a:headEnd/>
            <a:tailEnd type="triangle" w="med" len="med"/>
          </a:ln>
        </p:spPr>
        <p:txBody>
          <a:bodyPr/>
          <a:lstStyle/>
          <a:p>
            <a:endParaRPr lang="it-IT"/>
          </a:p>
        </p:txBody>
      </p:sp>
      <p:sp>
        <p:nvSpPr>
          <p:cNvPr id="39940" name="Text Box 6"/>
          <p:cNvSpPr txBox="1">
            <a:spLocks noChangeArrowheads="1"/>
          </p:cNvSpPr>
          <p:nvPr/>
        </p:nvSpPr>
        <p:spPr bwMode="auto">
          <a:xfrm>
            <a:off x="1692275" y="1484313"/>
            <a:ext cx="3671888" cy="579437"/>
          </a:xfrm>
          <a:prstGeom prst="rect">
            <a:avLst/>
          </a:prstGeom>
          <a:noFill/>
          <a:ln w="9525">
            <a:noFill/>
            <a:miter lim="800000"/>
            <a:headEnd/>
            <a:tailEnd/>
          </a:ln>
        </p:spPr>
        <p:txBody>
          <a:bodyPr>
            <a:spAutoFit/>
          </a:bodyPr>
          <a:lstStyle/>
          <a:p>
            <a:pPr algn="ctr">
              <a:spcBef>
                <a:spcPct val="50000"/>
              </a:spcBef>
            </a:pPr>
            <a:r>
              <a:rPr lang="it-IT" sz="2800">
                <a:latin typeface="Arial" pitchFamily="34" charset="0"/>
              </a:rPr>
              <a:t>(52 soggetti ≥</a:t>
            </a:r>
            <a:r>
              <a:rPr lang="it-IT" sz="3200">
                <a:latin typeface="Arial" pitchFamily="34" charset="0"/>
              </a:rPr>
              <a:t> </a:t>
            </a:r>
            <a:r>
              <a:rPr lang="it-IT" sz="2800">
                <a:latin typeface="Arial" pitchFamily="34" charset="0"/>
              </a:rPr>
              <a:t>0,49)</a:t>
            </a:r>
          </a:p>
        </p:txBody>
      </p:sp>
      <p:sp>
        <p:nvSpPr>
          <p:cNvPr id="39941" name="Text Box 7"/>
          <p:cNvSpPr txBox="1">
            <a:spLocks noChangeArrowheads="1"/>
          </p:cNvSpPr>
          <p:nvPr/>
        </p:nvSpPr>
        <p:spPr bwMode="auto">
          <a:xfrm>
            <a:off x="1763713" y="4149725"/>
            <a:ext cx="6696075" cy="519113"/>
          </a:xfrm>
          <a:prstGeom prst="rect">
            <a:avLst/>
          </a:prstGeom>
          <a:noFill/>
          <a:ln w="9525">
            <a:noFill/>
            <a:miter lim="800000"/>
            <a:headEnd/>
            <a:tailEnd/>
          </a:ln>
        </p:spPr>
        <p:txBody>
          <a:bodyPr>
            <a:spAutoFit/>
          </a:bodyPr>
          <a:lstStyle/>
          <a:p>
            <a:pPr>
              <a:spcBef>
                <a:spcPct val="50000"/>
              </a:spcBef>
            </a:pPr>
            <a:r>
              <a:rPr lang="it-IT" sz="2800">
                <a:latin typeface="Arial" pitchFamily="34" charset="0"/>
              </a:rPr>
              <a:t>8 studenti con una soglia critica ≥ 0,60</a:t>
            </a:r>
          </a:p>
        </p:txBody>
      </p:sp>
      <p:sp>
        <p:nvSpPr>
          <p:cNvPr id="39942" name="Text Box 7"/>
          <p:cNvSpPr txBox="1">
            <a:spLocks noChangeArrowheads="1"/>
          </p:cNvSpPr>
          <p:nvPr/>
        </p:nvSpPr>
        <p:spPr bwMode="auto">
          <a:xfrm>
            <a:off x="5651500" y="1557338"/>
            <a:ext cx="2520950" cy="519112"/>
          </a:xfrm>
          <a:prstGeom prst="rect">
            <a:avLst/>
          </a:prstGeom>
          <a:noFill/>
          <a:ln w="9525">
            <a:noFill/>
            <a:miter lim="800000"/>
            <a:headEnd/>
            <a:tailEnd/>
          </a:ln>
        </p:spPr>
        <p:txBody>
          <a:bodyPr>
            <a:spAutoFit/>
          </a:bodyPr>
          <a:lstStyle/>
          <a:p>
            <a:pPr>
              <a:spcBef>
                <a:spcPct val="50000"/>
              </a:spcBef>
            </a:pPr>
            <a:r>
              <a:rPr lang="it-IT" sz="2800"/>
              <a:t>( 38 soggetti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e 6"/>
          <p:cNvSpPr/>
          <p:nvPr/>
        </p:nvSpPr>
        <p:spPr>
          <a:xfrm>
            <a:off x="1908175" y="1484313"/>
            <a:ext cx="2214563" cy="1214437"/>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i="1" dirty="0"/>
              <a:t>Difficoltà nell’imparare a leggere</a:t>
            </a:r>
          </a:p>
        </p:txBody>
      </p:sp>
      <p:sp>
        <p:nvSpPr>
          <p:cNvPr id="8" name="Ovale 7"/>
          <p:cNvSpPr/>
          <p:nvPr/>
        </p:nvSpPr>
        <p:spPr>
          <a:xfrm>
            <a:off x="3635375" y="5157788"/>
            <a:ext cx="1857375" cy="1000125"/>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dirty="0"/>
              <a:t>Difficoltà ad imparare a scrivere</a:t>
            </a:r>
          </a:p>
        </p:txBody>
      </p:sp>
      <p:sp>
        <p:nvSpPr>
          <p:cNvPr id="9" name="Ovale 8"/>
          <p:cNvSpPr/>
          <p:nvPr/>
        </p:nvSpPr>
        <p:spPr>
          <a:xfrm>
            <a:off x="6588125" y="1484313"/>
            <a:ext cx="2143125" cy="1571625"/>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dirty="0"/>
              <a:t>Difficoltà alla scuola media e superiore in italiano</a:t>
            </a:r>
          </a:p>
        </p:txBody>
      </p:sp>
      <p:sp>
        <p:nvSpPr>
          <p:cNvPr id="10" name="Ovale 9"/>
          <p:cNvSpPr/>
          <p:nvPr/>
        </p:nvSpPr>
        <p:spPr>
          <a:xfrm>
            <a:off x="4356100" y="3213100"/>
            <a:ext cx="1857375" cy="1000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Necessità di maggiore aiuto</a:t>
            </a:r>
          </a:p>
        </p:txBody>
      </p:sp>
      <p:sp>
        <p:nvSpPr>
          <p:cNvPr id="11" name="Ovale 10"/>
          <p:cNvSpPr>
            <a:spLocks noChangeArrowheads="1"/>
          </p:cNvSpPr>
          <p:nvPr/>
        </p:nvSpPr>
        <p:spPr bwMode="auto">
          <a:xfrm>
            <a:off x="1331913" y="3429000"/>
            <a:ext cx="2143125" cy="1143000"/>
          </a:xfrm>
          <a:prstGeom prst="ellipse">
            <a:avLst/>
          </a:prstGeom>
          <a:solidFill>
            <a:srgbClr val="339966"/>
          </a:solidFill>
          <a:ln w="25400" algn="ctr">
            <a:noFill/>
            <a:round/>
            <a:headEnd/>
            <a:tailEnd/>
          </a:ln>
        </p:spPr>
        <p:txBody>
          <a:bodyPr anchor="ctr"/>
          <a:lstStyle/>
          <a:p>
            <a:pPr algn="ctr"/>
            <a:r>
              <a:rPr lang="it-IT">
                <a:solidFill>
                  <a:srgbClr val="FFFFFF"/>
                </a:solidFill>
              </a:rPr>
              <a:t>Atteggiamento negativo verso la lettura</a:t>
            </a:r>
          </a:p>
        </p:txBody>
      </p:sp>
      <p:sp>
        <p:nvSpPr>
          <p:cNvPr id="13" name="Ovale 12"/>
          <p:cNvSpPr/>
          <p:nvPr/>
        </p:nvSpPr>
        <p:spPr>
          <a:xfrm>
            <a:off x="6372225" y="4365625"/>
            <a:ext cx="1857375" cy="1143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dirty="0"/>
              <a:t>Difficoltà di memoria</a:t>
            </a:r>
          </a:p>
        </p:txBody>
      </p:sp>
      <p:sp>
        <p:nvSpPr>
          <p:cNvPr id="40968" name="Text Box 9"/>
          <p:cNvSpPr txBox="1">
            <a:spLocks noChangeArrowheads="1"/>
          </p:cNvSpPr>
          <p:nvPr/>
        </p:nvSpPr>
        <p:spPr bwMode="auto">
          <a:xfrm>
            <a:off x="1619250" y="260350"/>
            <a:ext cx="6769100" cy="931863"/>
          </a:xfrm>
          <a:prstGeom prst="rect">
            <a:avLst/>
          </a:prstGeom>
          <a:noFill/>
          <a:ln w="9525">
            <a:noFill/>
            <a:miter lim="800000"/>
            <a:headEnd/>
            <a:tailEnd/>
          </a:ln>
        </p:spPr>
        <p:txBody>
          <a:bodyPr>
            <a:spAutoFit/>
          </a:bodyPr>
          <a:lstStyle/>
          <a:p>
            <a:pPr>
              <a:spcBef>
                <a:spcPct val="50000"/>
              </a:spcBef>
            </a:pPr>
            <a:r>
              <a:rPr lang="it-IT" sz="2800"/>
              <a:t>Difficoltà comuni nei due gruppi:</a:t>
            </a:r>
          </a:p>
          <a:p>
            <a:pPr algn="ctr">
              <a:spcBef>
                <a:spcPct val="50000"/>
              </a:spcBef>
            </a:pPr>
            <a:r>
              <a:rPr lang="it-IT"/>
              <a:t>Dislessici vs 8 soggetti &gt; 0,60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80">
                                          <p:stCondLst>
                                            <p:cond delay="0"/>
                                          </p:stCondLst>
                                        </p:cTn>
                                        <p:tgtEl>
                                          <p:spTgt spid="9"/>
                                        </p:tgtEl>
                                      </p:cBhvr>
                                    </p:animEffect>
                                    <p:anim calcmode="lin" valueType="num">
                                      <p:cBhvr>
                                        <p:cTn id="2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1" dur="26">
                                          <p:stCondLst>
                                            <p:cond delay="650"/>
                                          </p:stCondLst>
                                        </p:cTn>
                                        <p:tgtEl>
                                          <p:spTgt spid="9"/>
                                        </p:tgtEl>
                                      </p:cBhvr>
                                      <p:to x="100000" y="60000"/>
                                    </p:animScale>
                                    <p:animScale>
                                      <p:cBhvr>
                                        <p:cTn id="32" dur="166" decel="50000">
                                          <p:stCondLst>
                                            <p:cond delay="676"/>
                                          </p:stCondLst>
                                        </p:cTn>
                                        <p:tgtEl>
                                          <p:spTgt spid="9"/>
                                        </p:tgtEl>
                                      </p:cBhvr>
                                      <p:to x="100000" y="100000"/>
                                    </p:animScale>
                                    <p:animScale>
                                      <p:cBhvr>
                                        <p:cTn id="33" dur="26">
                                          <p:stCondLst>
                                            <p:cond delay="1312"/>
                                          </p:stCondLst>
                                        </p:cTn>
                                        <p:tgtEl>
                                          <p:spTgt spid="9"/>
                                        </p:tgtEl>
                                      </p:cBhvr>
                                      <p:to x="100000" y="80000"/>
                                    </p:animScale>
                                    <p:animScale>
                                      <p:cBhvr>
                                        <p:cTn id="34" dur="166" decel="50000">
                                          <p:stCondLst>
                                            <p:cond delay="1338"/>
                                          </p:stCondLst>
                                        </p:cTn>
                                        <p:tgtEl>
                                          <p:spTgt spid="9"/>
                                        </p:tgtEl>
                                      </p:cBhvr>
                                      <p:to x="100000" y="100000"/>
                                    </p:animScale>
                                    <p:animScale>
                                      <p:cBhvr>
                                        <p:cTn id="35" dur="26">
                                          <p:stCondLst>
                                            <p:cond delay="1642"/>
                                          </p:stCondLst>
                                        </p:cTn>
                                        <p:tgtEl>
                                          <p:spTgt spid="9"/>
                                        </p:tgtEl>
                                      </p:cBhvr>
                                      <p:to x="100000" y="90000"/>
                                    </p:animScale>
                                    <p:animScale>
                                      <p:cBhvr>
                                        <p:cTn id="36" dur="166" decel="50000">
                                          <p:stCondLst>
                                            <p:cond delay="1668"/>
                                          </p:stCondLst>
                                        </p:cTn>
                                        <p:tgtEl>
                                          <p:spTgt spid="9"/>
                                        </p:tgtEl>
                                      </p:cBhvr>
                                      <p:to x="100000" y="100000"/>
                                    </p:animScale>
                                    <p:animScale>
                                      <p:cBhvr>
                                        <p:cTn id="37" dur="26">
                                          <p:stCondLst>
                                            <p:cond delay="1808"/>
                                          </p:stCondLst>
                                        </p:cTn>
                                        <p:tgtEl>
                                          <p:spTgt spid="9"/>
                                        </p:tgtEl>
                                      </p:cBhvr>
                                      <p:to x="100000" y="95000"/>
                                    </p:animScale>
                                    <p:animScale>
                                      <p:cBhvr>
                                        <p:cTn id="38" dur="166" decel="50000">
                                          <p:stCondLst>
                                            <p:cond delay="1834"/>
                                          </p:stCondLst>
                                        </p:cTn>
                                        <p:tgtEl>
                                          <p:spTgt spid="9"/>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wipe(down)">
                                      <p:cBhvr>
                                        <p:cTn id="61" dur="580">
                                          <p:stCondLst>
                                            <p:cond delay="0"/>
                                          </p:stCondLst>
                                        </p:cTn>
                                        <p:tgtEl>
                                          <p:spTgt spid="13"/>
                                        </p:tgtEl>
                                      </p:cBhvr>
                                    </p:animEffect>
                                    <p:anim calcmode="lin" valueType="num">
                                      <p:cBhvr>
                                        <p:cTn id="6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7" dur="26">
                                          <p:stCondLst>
                                            <p:cond delay="650"/>
                                          </p:stCondLst>
                                        </p:cTn>
                                        <p:tgtEl>
                                          <p:spTgt spid="13"/>
                                        </p:tgtEl>
                                      </p:cBhvr>
                                      <p:to x="100000" y="60000"/>
                                    </p:animScale>
                                    <p:animScale>
                                      <p:cBhvr>
                                        <p:cTn id="68" dur="166" decel="50000">
                                          <p:stCondLst>
                                            <p:cond delay="676"/>
                                          </p:stCondLst>
                                        </p:cTn>
                                        <p:tgtEl>
                                          <p:spTgt spid="13"/>
                                        </p:tgtEl>
                                      </p:cBhvr>
                                      <p:to x="100000" y="100000"/>
                                    </p:animScale>
                                    <p:animScale>
                                      <p:cBhvr>
                                        <p:cTn id="69" dur="26">
                                          <p:stCondLst>
                                            <p:cond delay="1312"/>
                                          </p:stCondLst>
                                        </p:cTn>
                                        <p:tgtEl>
                                          <p:spTgt spid="13"/>
                                        </p:tgtEl>
                                      </p:cBhvr>
                                      <p:to x="100000" y="80000"/>
                                    </p:animScale>
                                    <p:animScale>
                                      <p:cBhvr>
                                        <p:cTn id="70" dur="166" decel="50000">
                                          <p:stCondLst>
                                            <p:cond delay="1338"/>
                                          </p:stCondLst>
                                        </p:cTn>
                                        <p:tgtEl>
                                          <p:spTgt spid="13"/>
                                        </p:tgtEl>
                                      </p:cBhvr>
                                      <p:to x="100000" y="100000"/>
                                    </p:animScale>
                                    <p:animScale>
                                      <p:cBhvr>
                                        <p:cTn id="71" dur="26">
                                          <p:stCondLst>
                                            <p:cond delay="1642"/>
                                          </p:stCondLst>
                                        </p:cTn>
                                        <p:tgtEl>
                                          <p:spTgt spid="13"/>
                                        </p:tgtEl>
                                      </p:cBhvr>
                                      <p:to x="100000" y="90000"/>
                                    </p:animScale>
                                    <p:animScale>
                                      <p:cBhvr>
                                        <p:cTn id="72" dur="166" decel="50000">
                                          <p:stCondLst>
                                            <p:cond delay="1668"/>
                                          </p:stCondLst>
                                        </p:cTn>
                                        <p:tgtEl>
                                          <p:spTgt spid="13"/>
                                        </p:tgtEl>
                                      </p:cBhvr>
                                      <p:to x="100000" y="100000"/>
                                    </p:animScale>
                                    <p:animScale>
                                      <p:cBhvr>
                                        <p:cTn id="73" dur="26">
                                          <p:stCondLst>
                                            <p:cond delay="1808"/>
                                          </p:stCondLst>
                                        </p:cTn>
                                        <p:tgtEl>
                                          <p:spTgt spid="13"/>
                                        </p:tgtEl>
                                      </p:cBhvr>
                                      <p:to x="100000" y="95000"/>
                                    </p:animScale>
                                    <p:animScale>
                                      <p:cBhvr>
                                        <p:cTn id="74" dur="166" decel="50000">
                                          <p:stCondLst>
                                            <p:cond delay="1834"/>
                                          </p:stCondLst>
                                        </p:cTn>
                                        <p:tgtEl>
                                          <p:spTgt spid="13"/>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wipe(down)">
                                      <p:cBhvr>
                                        <p:cTn id="79" dur="580">
                                          <p:stCondLst>
                                            <p:cond delay="0"/>
                                          </p:stCondLst>
                                        </p:cTn>
                                        <p:tgtEl>
                                          <p:spTgt spid="8"/>
                                        </p:tgtEl>
                                      </p:cBhvr>
                                    </p:animEffect>
                                    <p:anim calcmode="lin" valueType="num">
                                      <p:cBhvr>
                                        <p:cTn id="8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5" dur="26">
                                          <p:stCondLst>
                                            <p:cond delay="650"/>
                                          </p:stCondLst>
                                        </p:cTn>
                                        <p:tgtEl>
                                          <p:spTgt spid="8"/>
                                        </p:tgtEl>
                                      </p:cBhvr>
                                      <p:to x="100000" y="60000"/>
                                    </p:animScale>
                                    <p:animScale>
                                      <p:cBhvr>
                                        <p:cTn id="86" dur="166" decel="50000">
                                          <p:stCondLst>
                                            <p:cond delay="676"/>
                                          </p:stCondLst>
                                        </p:cTn>
                                        <p:tgtEl>
                                          <p:spTgt spid="8"/>
                                        </p:tgtEl>
                                      </p:cBhvr>
                                      <p:to x="100000" y="100000"/>
                                    </p:animScale>
                                    <p:animScale>
                                      <p:cBhvr>
                                        <p:cTn id="87" dur="26">
                                          <p:stCondLst>
                                            <p:cond delay="1312"/>
                                          </p:stCondLst>
                                        </p:cTn>
                                        <p:tgtEl>
                                          <p:spTgt spid="8"/>
                                        </p:tgtEl>
                                      </p:cBhvr>
                                      <p:to x="100000" y="80000"/>
                                    </p:animScale>
                                    <p:animScale>
                                      <p:cBhvr>
                                        <p:cTn id="88" dur="166" decel="50000">
                                          <p:stCondLst>
                                            <p:cond delay="1338"/>
                                          </p:stCondLst>
                                        </p:cTn>
                                        <p:tgtEl>
                                          <p:spTgt spid="8"/>
                                        </p:tgtEl>
                                      </p:cBhvr>
                                      <p:to x="100000" y="100000"/>
                                    </p:animScale>
                                    <p:animScale>
                                      <p:cBhvr>
                                        <p:cTn id="89" dur="26">
                                          <p:stCondLst>
                                            <p:cond delay="1642"/>
                                          </p:stCondLst>
                                        </p:cTn>
                                        <p:tgtEl>
                                          <p:spTgt spid="8"/>
                                        </p:tgtEl>
                                      </p:cBhvr>
                                      <p:to x="100000" y="90000"/>
                                    </p:animScale>
                                    <p:animScale>
                                      <p:cBhvr>
                                        <p:cTn id="90" dur="166" decel="50000">
                                          <p:stCondLst>
                                            <p:cond delay="1668"/>
                                          </p:stCondLst>
                                        </p:cTn>
                                        <p:tgtEl>
                                          <p:spTgt spid="8"/>
                                        </p:tgtEl>
                                      </p:cBhvr>
                                      <p:to x="100000" y="100000"/>
                                    </p:animScale>
                                    <p:animScale>
                                      <p:cBhvr>
                                        <p:cTn id="91" dur="26">
                                          <p:stCondLst>
                                            <p:cond delay="1808"/>
                                          </p:stCondLst>
                                        </p:cTn>
                                        <p:tgtEl>
                                          <p:spTgt spid="8"/>
                                        </p:tgtEl>
                                      </p:cBhvr>
                                      <p:to x="100000" y="95000"/>
                                    </p:animScale>
                                    <p:animScale>
                                      <p:cBhvr>
                                        <p:cTn id="92" dur="166" decel="50000">
                                          <p:stCondLst>
                                            <p:cond delay="1834"/>
                                          </p:stCondLst>
                                        </p:cTn>
                                        <p:tgtEl>
                                          <p:spTgt spid="8"/>
                                        </p:tgtEl>
                                      </p:cBhvr>
                                      <p:to x="100000" y="100000"/>
                                    </p:animScale>
                                  </p:childTnLst>
                                </p:cTn>
                              </p:par>
                            </p:childTnLst>
                          </p:cTn>
                        </p:par>
                      </p:childTnLst>
                    </p:cTn>
                  </p:par>
                  <p:par>
                    <p:cTn id="93" fill="hold" nodeType="clickPar">
                      <p:stCondLst>
                        <p:cond delay="indefinite"/>
                      </p:stCondLst>
                      <p:childTnLst>
                        <p:par>
                          <p:cTn id="94" fill="hold" nodeType="withGroup">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wipe(down)">
                                      <p:cBhvr>
                                        <p:cTn id="97" dur="580">
                                          <p:stCondLst>
                                            <p:cond delay="0"/>
                                          </p:stCondLst>
                                        </p:cTn>
                                        <p:tgtEl>
                                          <p:spTgt spid="11"/>
                                        </p:tgtEl>
                                      </p:cBhvr>
                                    </p:animEffect>
                                    <p:anim calcmode="lin" valueType="num">
                                      <p:cBhvr>
                                        <p:cTn id="9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3" dur="26">
                                          <p:stCondLst>
                                            <p:cond delay="650"/>
                                          </p:stCondLst>
                                        </p:cTn>
                                        <p:tgtEl>
                                          <p:spTgt spid="11"/>
                                        </p:tgtEl>
                                      </p:cBhvr>
                                      <p:to x="100000" y="60000"/>
                                    </p:animScale>
                                    <p:animScale>
                                      <p:cBhvr>
                                        <p:cTn id="104" dur="166" decel="50000">
                                          <p:stCondLst>
                                            <p:cond delay="676"/>
                                          </p:stCondLst>
                                        </p:cTn>
                                        <p:tgtEl>
                                          <p:spTgt spid="11"/>
                                        </p:tgtEl>
                                      </p:cBhvr>
                                      <p:to x="100000" y="100000"/>
                                    </p:animScale>
                                    <p:animScale>
                                      <p:cBhvr>
                                        <p:cTn id="105" dur="26">
                                          <p:stCondLst>
                                            <p:cond delay="1312"/>
                                          </p:stCondLst>
                                        </p:cTn>
                                        <p:tgtEl>
                                          <p:spTgt spid="11"/>
                                        </p:tgtEl>
                                      </p:cBhvr>
                                      <p:to x="100000" y="80000"/>
                                    </p:animScale>
                                    <p:animScale>
                                      <p:cBhvr>
                                        <p:cTn id="106" dur="166" decel="50000">
                                          <p:stCondLst>
                                            <p:cond delay="1338"/>
                                          </p:stCondLst>
                                        </p:cTn>
                                        <p:tgtEl>
                                          <p:spTgt spid="11"/>
                                        </p:tgtEl>
                                      </p:cBhvr>
                                      <p:to x="100000" y="100000"/>
                                    </p:animScale>
                                    <p:animScale>
                                      <p:cBhvr>
                                        <p:cTn id="107" dur="26">
                                          <p:stCondLst>
                                            <p:cond delay="1642"/>
                                          </p:stCondLst>
                                        </p:cTn>
                                        <p:tgtEl>
                                          <p:spTgt spid="11"/>
                                        </p:tgtEl>
                                      </p:cBhvr>
                                      <p:to x="100000" y="90000"/>
                                    </p:animScale>
                                    <p:animScale>
                                      <p:cBhvr>
                                        <p:cTn id="108" dur="166" decel="50000">
                                          <p:stCondLst>
                                            <p:cond delay="1668"/>
                                          </p:stCondLst>
                                        </p:cTn>
                                        <p:tgtEl>
                                          <p:spTgt spid="11"/>
                                        </p:tgtEl>
                                      </p:cBhvr>
                                      <p:to x="100000" y="100000"/>
                                    </p:animScale>
                                    <p:animScale>
                                      <p:cBhvr>
                                        <p:cTn id="109" dur="26">
                                          <p:stCondLst>
                                            <p:cond delay="1808"/>
                                          </p:stCondLst>
                                        </p:cTn>
                                        <p:tgtEl>
                                          <p:spTgt spid="11"/>
                                        </p:tgtEl>
                                      </p:cBhvr>
                                      <p:to x="100000" y="95000"/>
                                    </p:animScale>
                                    <p:animScale>
                                      <p:cBhvr>
                                        <p:cTn id="110"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a:spLocks noChangeArrowheads="1"/>
          </p:cNvSpPr>
          <p:nvPr/>
        </p:nvSpPr>
        <p:spPr bwMode="auto">
          <a:xfrm>
            <a:off x="1042988" y="333375"/>
            <a:ext cx="7286625" cy="1862138"/>
          </a:xfrm>
          <a:prstGeom prst="rect">
            <a:avLst/>
          </a:prstGeom>
          <a:noFill/>
          <a:ln w="9525">
            <a:noFill/>
            <a:miter lim="800000"/>
            <a:headEnd/>
            <a:tailEnd/>
          </a:ln>
        </p:spPr>
        <p:txBody>
          <a:bodyPr>
            <a:spAutoFit/>
          </a:bodyPr>
          <a:lstStyle/>
          <a:p>
            <a:pPr algn="ctr"/>
            <a:r>
              <a:rPr lang="it-IT" sz="1600">
                <a:latin typeface="Arial" pitchFamily="34" charset="0"/>
              </a:rPr>
              <a:t>        </a:t>
            </a:r>
            <a:r>
              <a:rPr lang="it-IT" sz="2800">
                <a:latin typeface="Arial" pitchFamily="34" charset="0"/>
              </a:rPr>
              <a:t> Studenti Universitari  </a:t>
            </a:r>
          </a:p>
          <a:p>
            <a:pPr algn="ctr"/>
            <a:r>
              <a:rPr lang="it-IT" sz="2800">
                <a:latin typeface="Arial" pitchFamily="34" charset="0"/>
              </a:rPr>
              <a:t>           (≥ </a:t>
            </a:r>
            <a:r>
              <a:rPr lang="it-IT" sz="2400">
                <a:latin typeface="Arial" pitchFamily="34" charset="0"/>
              </a:rPr>
              <a:t>0,49 e &lt; 0,60</a:t>
            </a:r>
            <a:r>
              <a:rPr lang="it-IT" sz="2800">
                <a:latin typeface="Arial" pitchFamily="34" charset="0"/>
              </a:rPr>
              <a:t>)</a:t>
            </a:r>
          </a:p>
          <a:p>
            <a:endParaRPr lang="it-IT" sz="2800">
              <a:latin typeface="Arial" pitchFamily="34" charset="0"/>
            </a:endParaRPr>
          </a:p>
          <a:p>
            <a:endParaRPr lang="it-IT" sz="1600">
              <a:latin typeface="Arial" pitchFamily="34" charset="0"/>
            </a:endParaRPr>
          </a:p>
          <a:p>
            <a:endParaRPr lang="it-IT" sz="1600">
              <a:latin typeface="Arial" pitchFamily="34" charset="0"/>
            </a:endParaRPr>
          </a:p>
        </p:txBody>
      </p:sp>
      <p:sp>
        <p:nvSpPr>
          <p:cNvPr id="4" name="Ovale 3"/>
          <p:cNvSpPr/>
          <p:nvPr/>
        </p:nvSpPr>
        <p:spPr>
          <a:xfrm>
            <a:off x="2357438" y="2571750"/>
            <a:ext cx="1857375" cy="11430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dirty="0"/>
              <a:t>Disturbo del linguaggio</a:t>
            </a:r>
          </a:p>
        </p:txBody>
      </p:sp>
      <p:sp>
        <p:nvSpPr>
          <p:cNvPr id="7" name="Ovale 6"/>
          <p:cNvSpPr/>
          <p:nvPr/>
        </p:nvSpPr>
        <p:spPr>
          <a:xfrm>
            <a:off x="5357813" y="2643188"/>
            <a:ext cx="2143125" cy="1285875"/>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dirty="0"/>
              <a:t>Difficoltà di comprensione del testo</a:t>
            </a:r>
          </a:p>
        </p:txBody>
      </p:sp>
      <p:sp>
        <p:nvSpPr>
          <p:cNvPr id="5" name="Ovale 4"/>
          <p:cNvSpPr/>
          <p:nvPr/>
        </p:nvSpPr>
        <p:spPr>
          <a:xfrm>
            <a:off x="2928938" y="4500563"/>
            <a:ext cx="1857375"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Cattivi</a:t>
            </a:r>
            <a:r>
              <a:rPr lang="it-IT" dirty="0"/>
              <a:t> </a:t>
            </a:r>
            <a:r>
              <a:rPr lang="it-IT" b="1" dirty="0">
                <a:solidFill>
                  <a:schemeClr val="tx1"/>
                </a:solidFill>
              </a:rPr>
              <a:t>lettori</a:t>
            </a:r>
          </a:p>
        </p:txBody>
      </p:sp>
      <p:sp>
        <p:nvSpPr>
          <p:cNvPr id="6" name="Ovale 5"/>
          <p:cNvSpPr/>
          <p:nvPr/>
        </p:nvSpPr>
        <p:spPr>
          <a:xfrm>
            <a:off x="5429250" y="4643438"/>
            <a:ext cx="1857375" cy="1143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Bassa</a:t>
            </a:r>
            <a:r>
              <a:rPr lang="it-IT" dirty="0"/>
              <a:t> </a:t>
            </a:r>
            <a:r>
              <a:rPr lang="it-IT" b="1" dirty="0">
                <a:solidFill>
                  <a:schemeClr val="tx1"/>
                </a:solidFill>
              </a:rPr>
              <a:t>autostima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800" decel="100000"/>
                                        <p:tgtEl>
                                          <p:spTgt spid="3">
                                            <p:txEl>
                                              <p:pRg st="1" end="1"/>
                                            </p:txEl>
                                          </p:spTgt>
                                        </p:tgtEl>
                                      </p:cBhvr>
                                    </p:animEffect>
                                    <p:anim calcmode="lin" valueType="num">
                                      <p:cBhvr>
                                        <p:cTn id="16"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80">
                                          <p:stCondLst>
                                            <p:cond delay="0"/>
                                          </p:stCondLst>
                                        </p:cTn>
                                        <p:tgtEl>
                                          <p:spTgt spid="7"/>
                                        </p:tgtEl>
                                      </p:cBhvr>
                                    </p:animEffect>
                                    <p:anim calcmode="lin" valueType="num">
                                      <p:cBhvr>
                                        <p:cTn id="4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gtEl>
                                      </p:cBhvr>
                                      <p:to x="100000" y="60000"/>
                                    </p:animScale>
                                    <p:animScale>
                                      <p:cBhvr>
                                        <p:cTn id="50" dur="166" decel="50000">
                                          <p:stCondLst>
                                            <p:cond delay="67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wipe(down)">
                                      <p:cBhvr>
                                        <p:cTn id="61" dur="580">
                                          <p:stCondLst>
                                            <p:cond delay="0"/>
                                          </p:stCondLst>
                                        </p:cTn>
                                        <p:tgtEl>
                                          <p:spTgt spid="5"/>
                                        </p:tgtEl>
                                      </p:cBhvr>
                                    </p:animEffect>
                                    <p:anim calcmode="lin" valueType="num">
                                      <p:cBhvr>
                                        <p:cTn id="6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7" dur="26">
                                          <p:stCondLst>
                                            <p:cond delay="650"/>
                                          </p:stCondLst>
                                        </p:cTn>
                                        <p:tgtEl>
                                          <p:spTgt spid="5"/>
                                        </p:tgtEl>
                                      </p:cBhvr>
                                      <p:to x="100000" y="60000"/>
                                    </p:animScale>
                                    <p:animScale>
                                      <p:cBhvr>
                                        <p:cTn id="68" dur="166" decel="50000">
                                          <p:stCondLst>
                                            <p:cond delay="676"/>
                                          </p:stCondLst>
                                        </p:cTn>
                                        <p:tgtEl>
                                          <p:spTgt spid="5"/>
                                        </p:tgtEl>
                                      </p:cBhvr>
                                      <p:to x="100000" y="100000"/>
                                    </p:animScale>
                                    <p:animScale>
                                      <p:cBhvr>
                                        <p:cTn id="69" dur="26">
                                          <p:stCondLst>
                                            <p:cond delay="1312"/>
                                          </p:stCondLst>
                                        </p:cTn>
                                        <p:tgtEl>
                                          <p:spTgt spid="5"/>
                                        </p:tgtEl>
                                      </p:cBhvr>
                                      <p:to x="100000" y="80000"/>
                                    </p:animScale>
                                    <p:animScale>
                                      <p:cBhvr>
                                        <p:cTn id="70" dur="166" decel="50000">
                                          <p:stCondLst>
                                            <p:cond delay="1338"/>
                                          </p:stCondLst>
                                        </p:cTn>
                                        <p:tgtEl>
                                          <p:spTgt spid="5"/>
                                        </p:tgtEl>
                                      </p:cBhvr>
                                      <p:to x="100000" y="100000"/>
                                    </p:animScale>
                                    <p:animScale>
                                      <p:cBhvr>
                                        <p:cTn id="71" dur="26">
                                          <p:stCondLst>
                                            <p:cond delay="1642"/>
                                          </p:stCondLst>
                                        </p:cTn>
                                        <p:tgtEl>
                                          <p:spTgt spid="5"/>
                                        </p:tgtEl>
                                      </p:cBhvr>
                                      <p:to x="100000" y="90000"/>
                                    </p:animScale>
                                    <p:animScale>
                                      <p:cBhvr>
                                        <p:cTn id="72" dur="166" decel="50000">
                                          <p:stCondLst>
                                            <p:cond delay="1668"/>
                                          </p:stCondLst>
                                        </p:cTn>
                                        <p:tgtEl>
                                          <p:spTgt spid="5"/>
                                        </p:tgtEl>
                                      </p:cBhvr>
                                      <p:to x="100000" y="100000"/>
                                    </p:animScale>
                                    <p:animScale>
                                      <p:cBhvr>
                                        <p:cTn id="73" dur="26">
                                          <p:stCondLst>
                                            <p:cond delay="1808"/>
                                          </p:stCondLst>
                                        </p:cTn>
                                        <p:tgtEl>
                                          <p:spTgt spid="5"/>
                                        </p:tgtEl>
                                      </p:cBhvr>
                                      <p:to x="100000" y="95000"/>
                                    </p:animScale>
                                    <p:animScale>
                                      <p:cBhvr>
                                        <p:cTn id="74" dur="166" decel="50000">
                                          <p:stCondLst>
                                            <p:cond delay="1834"/>
                                          </p:stCondLst>
                                        </p:cTn>
                                        <p:tgtEl>
                                          <p:spTgt spid="5"/>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wipe(down)">
                                      <p:cBhvr>
                                        <p:cTn id="79" dur="580">
                                          <p:stCondLst>
                                            <p:cond delay="0"/>
                                          </p:stCondLst>
                                        </p:cTn>
                                        <p:tgtEl>
                                          <p:spTgt spid="6"/>
                                        </p:tgtEl>
                                      </p:cBhvr>
                                    </p:animEffect>
                                    <p:anim calcmode="lin" valueType="num">
                                      <p:cBhvr>
                                        <p:cTn id="8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85" dur="26">
                                          <p:stCondLst>
                                            <p:cond delay="650"/>
                                          </p:stCondLst>
                                        </p:cTn>
                                        <p:tgtEl>
                                          <p:spTgt spid="6"/>
                                        </p:tgtEl>
                                      </p:cBhvr>
                                      <p:to x="100000" y="60000"/>
                                    </p:animScale>
                                    <p:animScale>
                                      <p:cBhvr>
                                        <p:cTn id="86" dur="166" decel="50000">
                                          <p:stCondLst>
                                            <p:cond delay="676"/>
                                          </p:stCondLst>
                                        </p:cTn>
                                        <p:tgtEl>
                                          <p:spTgt spid="6"/>
                                        </p:tgtEl>
                                      </p:cBhvr>
                                      <p:to x="100000" y="100000"/>
                                    </p:animScale>
                                    <p:animScale>
                                      <p:cBhvr>
                                        <p:cTn id="87" dur="26">
                                          <p:stCondLst>
                                            <p:cond delay="1312"/>
                                          </p:stCondLst>
                                        </p:cTn>
                                        <p:tgtEl>
                                          <p:spTgt spid="6"/>
                                        </p:tgtEl>
                                      </p:cBhvr>
                                      <p:to x="100000" y="80000"/>
                                    </p:animScale>
                                    <p:animScale>
                                      <p:cBhvr>
                                        <p:cTn id="88" dur="166" decel="50000">
                                          <p:stCondLst>
                                            <p:cond delay="1338"/>
                                          </p:stCondLst>
                                        </p:cTn>
                                        <p:tgtEl>
                                          <p:spTgt spid="6"/>
                                        </p:tgtEl>
                                      </p:cBhvr>
                                      <p:to x="100000" y="100000"/>
                                    </p:animScale>
                                    <p:animScale>
                                      <p:cBhvr>
                                        <p:cTn id="89" dur="26">
                                          <p:stCondLst>
                                            <p:cond delay="1642"/>
                                          </p:stCondLst>
                                        </p:cTn>
                                        <p:tgtEl>
                                          <p:spTgt spid="6"/>
                                        </p:tgtEl>
                                      </p:cBhvr>
                                      <p:to x="100000" y="90000"/>
                                    </p:animScale>
                                    <p:animScale>
                                      <p:cBhvr>
                                        <p:cTn id="90" dur="166" decel="50000">
                                          <p:stCondLst>
                                            <p:cond delay="1668"/>
                                          </p:stCondLst>
                                        </p:cTn>
                                        <p:tgtEl>
                                          <p:spTgt spid="6"/>
                                        </p:tgtEl>
                                      </p:cBhvr>
                                      <p:to x="100000" y="100000"/>
                                    </p:animScale>
                                    <p:animScale>
                                      <p:cBhvr>
                                        <p:cTn id="91" dur="26">
                                          <p:stCondLst>
                                            <p:cond delay="1808"/>
                                          </p:stCondLst>
                                        </p:cTn>
                                        <p:tgtEl>
                                          <p:spTgt spid="6"/>
                                        </p:tgtEl>
                                      </p:cBhvr>
                                      <p:to x="100000" y="95000"/>
                                    </p:animScale>
                                    <p:animScale>
                                      <p:cBhvr>
                                        <p:cTn id="9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5"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sz="quarter" idx="4294967295"/>
          </p:nvPr>
        </p:nvSpPr>
        <p:spPr>
          <a:xfrm>
            <a:off x="0" y="260350"/>
            <a:ext cx="8229600" cy="5576888"/>
          </a:xfrm>
        </p:spPr>
        <p:txBody>
          <a:bodyPr/>
          <a:lstStyle/>
          <a:p>
            <a:pPr eaLnBrk="1" hangingPunct="1">
              <a:buFontTx/>
              <a:buNone/>
            </a:pPr>
            <a:r>
              <a:rPr lang="it-IT" smtClean="0"/>
              <a:t>         Riassumendo</a:t>
            </a:r>
          </a:p>
          <a:p>
            <a:pPr eaLnBrk="1" hangingPunct="1">
              <a:buFontTx/>
              <a:buNone/>
            </a:pPr>
            <a:endParaRPr lang="it-IT" smtClean="0"/>
          </a:p>
        </p:txBody>
      </p:sp>
      <p:sp>
        <p:nvSpPr>
          <p:cNvPr id="43011" name="Rectangle 4"/>
          <p:cNvSpPr>
            <a:spLocks noChangeArrowheads="1"/>
          </p:cNvSpPr>
          <p:nvPr/>
        </p:nvSpPr>
        <p:spPr bwMode="auto">
          <a:xfrm>
            <a:off x="1143000" y="1477963"/>
            <a:ext cx="7429500" cy="4748212"/>
          </a:xfrm>
          <a:prstGeom prst="rect">
            <a:avLst/>
          </a:prstGeom>
          <a:noFill/>
          <a:ln w="9525">
            <a:noFill/>
            <a:miter lim="800000"/>
            <a:headEnd/>
            <a:tailEnd/>
          </a:ln>
        </p:spPr>
        <p:txBody>
          <a:bodyPr anchor="ctr">
            <a:spAutoFit/>
          </a:bodyPr>
          <a:lstStyle/>
          <a:p>
            <a:pPr algn="just">
              <a:buFontTx/>
              <a:buChar char="•"/>
            </a:pPr>
            <a:r>
              <a:rPr lang="it-IT" sz="2400">
                <a:latin typeface="Arial Unicode MS" pitchFamily="34" charset="-128"/>
                <a:ea typeface="Arial Unicode MS" pitchFamily="34" charset="-128"/>
                <a:cs typeface="Arial Unicode MS" pitchFamily="34" charset="-128"/>
              </a:rPr>
              <a:t> Nella popolazione universitaria indagata (1105) si rileva un gruppo di studenti, pari al </a:t>
            </a:r>
            <a:r>
              <a:rPr lang="it-IT" sz="2400">
                <a:solidFill>
                  <a:srgbClr val="FF3300"/>
                </a:solidFill>
                <a:latin typeface="Arial Unicode MS" pitchFamily="34" charset="-128"/>
                <a:ea typeface="Arial Unicode MS" pitchFamily="34" charset="-128"/>
                <a:cs typeface="Arial Unicode MS" pitchFamily="34" charset="-128"/>
              </a:rPr>
              <a:t>4,70%</a:t>
            </a:r>
            <a:r>
              <a:rPr lang="it-IT" sz="2400">
                <a:latin typeface="Arial Unicode MS" pitchFamily="34" charset="-128"/>
                <a:ea typeface="Arial Unicode MS" pitchFamily="34" charset="-128"/>
                <a:cs typeface="Arial Unicode MS" pitchFamily="34" charset="-128"/>
              </a:rPr>
              <a:t> (52 soggetti), che presenta </a:t>
            </a:r>
            <a:r>
              <a:rPr lang="it-IT" sz="2400">
                <a:solidFill>
                  <a:srgbClr val="FF3300"/>
                </a:solidFill>
                <a:latin typeface="Arial Unicode MS" pitchFamily="34" charset="-128"/>
                <a:ea typeface="Arial Unicode MS" pitchFamily="34" charset="-128"/>
                <a:cs typeface="Arial Unicode MS" pitchFamily="34" charset="-128"/>
              </a:rPr>
              <a:t>difficoltà di apprendimento</a:t>
            </a:r>
            <a:r>
              <a:rPr lang="it-IT" sz="2400">
                <a:latin typeface="Arial Unicode MS" pitchFamily="34" charset="-128"/>
                <a:ea typeface="Arial Unicode MS" pitchFamily="34" charset="-128"/>
                <a:cs typeface="Arial Unicode MS" pitchFamily="34" charset="-128"/>
              </a:rPr>
              <a:t> di ordine </a:t>
            </a:r>
            <a:r>
              <a:rPr lang="it-IT" sz="2400">
                <a:solidFill>
                  <a:srgbClr val="FF3300"/>
                </a:solidFill>
                <a:latin typeface="Arial Unicode MS" pitchFamily="34" charset="-128"/>
                <a:ea typeface="Arial Unicode MS" pitchFamily="34" charset="-128"/>
                <a:cs typeface="Arial Unicode MS" pitchFamily="34" charset="-128"/>
              </a:rPr>
              <a:t>generale</a:t>
            </a:r>
            <a:r>
              <a:rPr lang="it-IT" sz="2400">
                <a:latin typeface="Arial Unicode MS" pitchFamily="34" charset="-128"/>
                <a:ea typeface="Arial Unicode MS" pitchFamily="34" charset="-128"/>
                <a:cs typeface="Arial Unicode MS" pitchFamily="34" charset="-128"/>
              </a:rPr>
              <a:t>.</a:t>
            </a:r>
          </a:p>
          <a:p>
            <a:pPr algn="just"/>
            <a:endParaRPr lang="it-IT" sz="2400">
              <a:latin typeface="Arial Unicode MS" pitchFamily="34" charset="-128"/>
              <a:ea typeface="Arial Unicode MS" pitchFamily="34" charset="-128"/>
              <a:cs typeface="Arial Unicode MS" pitchFamily="34" charset="-128"/>
            </a:endParaRPr>
          </a:p>
          <a:p>
            <a:pPr algn="just">
              <a:buFontTx/>
              <a:buChar char="•"/>
            </a:pPr>
            <a:r>
              <a:rPr lang="it-IT" sz="2400">
                <a:latin typeface="Arial Unicode MS" pitchFamily="34" charset="-128"/>
                <a:ea typeface="Arial Unicode MS" pitchFamily="34" charset="-128"/>
                <a:cs typeface="Arial Unicode MS" pitchFamily="34" charset="-128"/>
              </a:rPr>
              <a:t> Il confronto con un campione di soggetti dislessici con diagnosi pregressa ha permesso di identificare tra questi 52 un sottogruppo di studenti (</a:t>
            </a:r>
            <a:r>
              <a:rPr lang="it-IT" sz="2400">
                <a:solidFill>
                  <a:srgbClr val="FF3300"/>
                </a:solidFill>
                <a:latin typeface="Arial Unicode MS" pitchFamily="34" charset="-128"/>
                <a:ea typeface="Arial Unicode MS" pitchFamily="34" charset="-128"/>
                <a:cs typeface="Arial Unicode MS" pitchFamily="34" charset="-128"/>
              </a:rPr>
              <a:t>8 soggetti</a:t>
            </a:r>
            <a:r>
              <a:rPr lang="it-IT" sz="2400">
                <a:latin typeface="Arial Unicode MS" pitchFamily="34" charset="-128"/>
                <a:ea typeface="Arial Unicode MS" pitchFamily="34" charset="-128"/>
                <a:cs typeface="Arial Unicode MS" pitchFamily="34" charset="-128"/>
              </a:rPr>
              <a:t>) che presenta un funzionamento </a:t>
            </a:r>
            <a:r>
              <a:rPr lang="it-IT" sz="2400">
                <a:solidFill>
                  <a:srgbClr val="FF3300"/>
                </a:solidFill>
                <a:latin typeface="Arial Unicode MS" pitchFamily="34" charset="-128"/>
                <a:ea typeface="Arial Unicode MS" pitchFamily="34" charset="-128"/>
                <a:cs typeface="Arial Unicode MS" pitchFamily="34" charset="-128"/>
              </a:rPr>
              <a:t>simil-dislessico </a:t>
            </a:r>
            <a:r>
              <a:rPr lang="it-IT" sz="2400">
                <a:latin typeface="Arial Unicode MS" pitchFamily="34" charset="-128"/>
                <a:ea typeface="Arial Unicode MS" pitchFamily="34" charset="-128"/>
                <a:cs typeface="Arial Unicode MS" pitchFamily="34" charset="-128"/>
              </a:rPr>
              <a:t>e che molto probabilmente possiamo ritenere dislessici.</a:t>
            </a:r>
          </a:p>
          <a:p>
            <a:pPr algn="just"/>
            <a:endParaRPr lang="it-IT" sz="2400">
              <a:latin typeface="Arial Unicode MS" pitchFamily="34" charset="-128"/>
              <a:ea typeface="Arial Unicode MS" pitchFamily="34" charset="-128"/>
              <a:cs typeface="Arial Unicode MS" pitchFamily="34" charset="-128"/>
            </a:endParaRPr>
          </a:p>
          <a:p>
            <a:pPr algn="just">
              <a:buFontTx/>
              <a:buChar char="•"/>
            </a:pPr>
            <a:endParaRPr lang="it-IT" sz="2400">
              <a:latin typeface="Arial Unicode MS" pitchFamily="34" charset="-128"/>
              <a:ea typeface="Arial Unicode MS" pitchFamily="34" charset="-128"/>
              <a:cs typeface="Arial Unicode MS" pitchFamily="34" charset="-128"/>
            </a:endParaRPr>
          </a:p>
          <a:p>
            <a:pPr eaLnBrk="0" hangingPunct="0"/>
            <a:endParaRPr lang="it-IT"/>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p:cNvSpPr>
          <p:nvPr>
            <p:ph type="body" idx="4294967295"/>
          </p:nvPr>
        </p:nvSpPr>
        <p:spPr>
          <a:xfrm>
            <a:off x="0" y="1600200"/>
            <a:ext cx="8229600" cy="4525963"/>
          </a:xfrm>
        </p:spPr>
        <p:txBody>
          <a:bodyPr/>
          <a:lstStyle/>
          <a:p>
            <a:pPr algn="just" eaLnBrk="1" hangingPunct="1">
              <a:spcBef>
                <a:spcPct val="0"/>
              </a:spcBef>
              <a:buFontTx/>
              <a:buChar char="•"/>
            </a:pPr>
            <a:r>
              <a:rPr lang="it-IT" sz="2800" dirty="0" smtClean="0">
                <a:solidFill>
                  <a:srgbClr val="FF3300"/>
                </a:solidFill>
              </a:rPr>
              <a:t>ARHQ</a:t>
            </a:r>
            <a:r>
              <a:rPr lang="it-IT" sz="2800" dirty="0" smtClean="0"/>
              <a:t> si è rivelato uno strumento sensibile a raccogliere informazioni circa le </a:t>
            </a:r>
            <a:r>
              <a:rPr lang="it-IT" sz="2800" dirty="0" smtClean="0">
                <a:solidFill>
                  <a:srgbClr val="FF3300"/>
                </a:solidFill>
              </a:rPr>
              <a:t>difficoltà </a:t>
            </a:r>
            <a:r>
              <a:rPr lang="it-IT" sz="2800" dirty="0" smtClean="0"/>
              <a:t>nell’area della </a:t>
            </a:r>
            <a:r>
              <a:rPr lang="it-IT" sz="2800" dirty="0" smtClean="0">
                <a:solidFill>
                  <a:srgbClr val="FF3300"/>
                </a:solidFill>
              </a:rPr>
              <a:t>letto scrittura</a:t>
            </a:r>
            <a:r>
              <a:rPr lang="it-IT" sz="2800" dirty="0" smtClean="0"/>
              <a:t>.</a:t>
            </a:r>
            <a:endParaRPr lang="it-IT" sz="2800" dirty="0" smtClean="0">
              <a:solidFill>
                <a:srgbClr val="FF3300"/>
              </a:solidFill>
            </a:endParaRPr>
          </a:p>
          <a:p>
            <a:pPr algn="just" eaLnBrk="1" hangingPunct="1">
              <a:spcBef>
                <a:spcPct val="0"/>
              </a:spcBef>
              <a:buFontTx/>
              <a:buChar char="•"/>
            </a:pPr>
            <a:endParaRPr lang="it-IT" sz="2800" dirty="0" smtClean="0"/>
          </a:p>
          <a:p>
            <a:pPr algn="just" eaLnBrk="1" hangingPunct="1">
              <a:spcBef>
                <a:spcPct val="0"/>
              </a:spcBef>
              <a:buFontTx/>
              <a:buChar char="•"/>
            </a:pPr>
            <a:r>
              <a:rPr lang="it-IT" sz="2800" dirty="0" smtClean="0"/>
              <a:t>È emerso un dato importante relativo ad una </a:t>
            </a:r>
            <a:r>
              <a:rPr lang="it-IT" sz="2800" dirty="0" smtClean="0">
                <a:solidFill>
                  <a:srgbClr val="FF3300"/>
                </a:solidFill>
              </a:rPr>
              <a:t>frequenza di lettura bassa</a:t>
            </a:r>
            <a:r>
              <a:rPr lang="it-IT" sz="2800" dirty="0" smtClean="0"/>
              <a:t> in un campione di soggetti con istruzione superiore.</a:t>
            </a:r>
          </a:p>
          <a:p>
            <a:pPr algn="just" eaLnBrk="1" hangingPunct="1">
              <a:spcBef>
                <a:spcPct val="0"/>
              </a:spcBef>
              <a:buFontTx/>
              <a:buChar char="•"/>
            </a:pPr>
            <a:r>
              <a:rPr lang="it-IT" sz="2800" dirty="0" smtClean="0"/>
              <a:t>Il  Questionario ARHQ è stato inserito nel sito “Studenti Dislessici” dell’Università di Bologna per permettere una </a:t>
            </a:r>
            <a:r>
              <a:rPr lang="it-IT" sz="2800" dirty="0" err="1" smtClean="0"/>
              <a:t>autosomministrazione</a:t>
            </a:r>
            <a:r>
              <a:rPr lang="it-IT" sz="2800" dirty="0" smtClean="0"/>
              <a:t> e quindi un primo filtro delle difficoltà di lettura</a:t>
            </a:r>
          </a:p>
          <a:p>
            <a:pPr eaLnBrk="1" hangingPunct="1"/>
            <a:endParaRPr lang="it-IT" sz="2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olo 3"/>
          <p:cNvSpPr>
            <a:spLocks noGrp="1"/>
          </p:cNvSpPr>
          <p:nvPr>
            <p:ph type="ctrTitle"/>
          </p:nvPr>
        </p:nvSpPr>
        <p:spPr/>
        <p:txBody>
          <a:bodyPr/>
          <a:lstStyle/>
          <a:p>
            <a:pPr eaLnBrk="1" hangingPunct="1"/>
            <a:r>
              <a:rPr lang="it-IT" smtClean="0"/>
              <a:t>I giovani adulti dislessici e il lavoro</a:t>
            </a:r>
          </a:p>
        </p:txBody>
      </p:sp>
      <p:sp>
        <p:nvSpPr>
          <p:cNvPr id="5" name="Sottotitolo 4"/>
          <p:cNvSpPr>
            <a:spLocks noGrp="1"/>
          </p:cNvSpPr>
          <p:nvPr>
            <p:ph type="subTitle" idx="1"/>
          </p:nvPr>
        </p:nvSpPr>
        <p:spPr/>
        <p:txBody>
          <a:bodyPr rtlCol="0">
            <a:normAutofit/>
          </a:bodyPr>
          <a:lstStyle/>
          <a:p>
            <a:pPr eaLnBrk="1" fontAlgn="auto" hangingPunct="1">
              <a:spcAft>
                <a:spcPts val="0"/>
              </a:spcAft>
              <a:defRPr/>
            </a:pPr>
            <a:endParaRPr lang="it-IT"/>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it-IT" sz="2800" smtClean="0"/>
              <a:t>In quali </a:t>
            </a:r>
            <a:r>
              <a:rPr lang="it-IT" sz="2800" b="1" smtClean="0"/>
              <a:t>aree</a:t>
            </a:r>
            <a:r>
              <a:rPr lang="it-IT" sz="2800" smtClean="0"/>
              <a:t> il disturbo dislessico rimane ancora attivo in età adulta?</a:t>
            </a:r>
          </a:p>
        </p:txBody>
      </p:sp>
      <p:sp>
        <p:nvSpPr>
          <p:cNvPr id="46083" name="Oval 4"/>
          <p:cNvSpPr>
            <a:spLocks noChangeArrowheads="1"/>
          </p:cNvSpPr>
          <p:nvPr/>
        </p:nvSpPr>
        <p:spPr bwMode="auto">
          <a:xfrm>
            <a:off x="250825" y="1557338"/>
            <a:ext cx="2305050" cy="1439862"/>
          </a:xfrm>
          <a:prstGeom prst="ellipse">
            <a:avLst/>
          </a:prstGeom>
          <a:noFill/>
          <a:ln w="9525">
            <a:solidFill>
              <a:schemeClr val="tx1"/>
            </a:solidFill>
            <a:round/>
            <a:headEnd/>
            <a:tailEnd/>
          </a:ln>
        </p:spPr>
        <p:txBody>
          <a:bodyPr wrap="none" anchor="ctr"/>
          <a:lstStyle/>
          <a:p>
            <a:endParaRPr lang="it-IT"/>
          </a:p>
        </p:txBody>
      </p:sp>
      <p:sp>
        <p:nvSpPr>
          <p:cNvPr id="46084" name="Text Box 5"/>
          <p:cNvSpPr txBox="1">
            <a:spLocks noChangeArrowheads="1"/>
          </p:cNvSpPr>
          <p:nvPr/>
        </p:nvSpPr>
        <p:spPr bwMode="auto">
          <a:xfrm>
            <a:off x="900113" y="1916113"/>
            <a:ext cx="1943100" cy="457200"/>
          </a:xfrm>
          <a:prstGeom prst="rect">
            <a:avLst/>
          </a:prstGeom>
          <a:noFill/>
          <a:ln w="9525">
            <a:noFill/>
            <a:miter lim="800000"/>
            <a:headEnd/>
            <a:tailEnd/>
          </a:ln>
        </p:spPr>
        <p:txBody>
          <a:bodyPr>
            <a:spAutoFit/>
          </a:bodyPr>
          <a:lstStyle/>
          <a:p>
            <a:pPr>
              <a:spcBef>
                <a:spcPct val="50000"/>
              </a:spcBef>
            </a:pPr>
            <a:r>
              <a:rPr lang="it-IT" sz="2400"/>
              <a:t>Lettura</a:t>
            </a:r>
          </a:p>
        </p:txBody>
      </p:sp>
      <p:sp>
        <p:nvSpPr>
          <p:cNvPr id="46085" name="Oval 6"/>
          <p:cNvSpPr>
            <a:spLocks noChangeArrowheads="1"/>
          </p:cNvSpPr>
          <p:nvPr/>
        </p:nvSpPr>
        <p:spPr bwMode="auto">
          <a:xfrm>
            <a:off x="3059113" y="1844675"/>
            <a:ext cx="2305050" cy="1439863"/>
          </a:xfrm>
          <a:prstGeom prst="ellipse">
            <a:avLst/>
          </a:prstGeom>
          <a:noFill/>
          <a:ln w="9525">
            <a:solidFill>
              <a:schemeClr val="tx1"/>
            </a:solidFill>
            <a:round/>
            <a:headEnd/>
            <a:tailEnd/>
          </a:ln>
        </p:spPr>
        <p:txBody>
          <a:bodyPr wrap="none" anchor="ctr"/>
          <a:lstStyle/>
          <a:p>
            <a:endParaRPr lang="it-IT"/>
          </a:p>
        </p:txBody>
      </p:sp>
      <p:sp>
        <p:nvSpPr>
          <p:cNvPr id="46086" name="Oval 7"/>
          <p:cNvSpPr>
            <a:spLocks noChangeArrowheads="1"/>
          </p:cNvSpPr>
          <p:nvPr/>
        </p:nvSpPr>
        <p:spPr bwMode="auto">
          <a:xfrm>
            <a:off x="395288" y="3429000"/>
            <a:ext cx="2305050" cy="1439863"/>
          </a:xfrm>
          <a:prstGeom prst="ellipse">
            <a:avLst/>
          </a:prstGeom>
          <a:noFill/>
          <a:ln w="9525">
            <a:solidFill>
              <a:schemeClr val="tx1"/>
            </a:solidFill>
            <a:round/>
            <a:headEnd/>
            <a:tailEnd/>
          </a:ln>
        </p:spPr>
        <p:txBody>
          <a:bodyPr wrap="none" anchor="ctr"/>
          <a:lstStyle/>
          <a:p>
            <a:endParaRPr lang="it-IT"/>
          </a:p>
        </p:txBody>
      </p:sp>
      <p:sp>
        <p:nvSpPr>
          <p:cNvPr id="46087" name="Oval 8"/>
          <p:cNvSpPr>
            <a:spLocks noChangeArrowheads="1"/>
          </p:cNvSpPr>
          <p:nvPr/>
        </p:nvSpPr>
        <p:spPr bwMode="auto">
          <a:xfrm>
            <a:off x="5724525" y="3573463"/>
            <a:ext cx="2305050" cy="1439862"/>
          </a:xfrm>
          <a:prstGeom prst="ellipse">
            <a:avLst/>
          </a:prstGeom>
          <a:noFill/>
          <a:ln w="9525">
            <a:solidFill>
              <a:schemeClr val="tx1"/>
            </a:solidFill>
            <a:round/>
            <a:headEnd/>
            <a:tailEnd/>
          </a:ln>
        </p:spPr>
        <p:txBody>
          <a:bodyPr wrap="none" anchor="ctr"/>
          <a:lstStyle/>
          <a:p>
            <a:endParaRPr lang="it-IT"/>
          </a:p>
        </p:txBody>
      </p:sp>
      <p:sp>
        <p:nvSpPr>
          <p:cNvPr id="46088" name="Oval 9"/>
          <p:cNvSpPr>
            <a:spLocks noChangeArrowheads="1"/>
          </p:cNvSpPr>
          <p:nvPr/>
        </p:nvSpPr>
        <p:spPr bwMode="auto">
          <a:xfrm>
            <a:off x="5795963" y="1412875"/>
            <a:ext cx="2305050" cy="1439863"/>
          </a:xfrm>
          <a:prstGeom prst="ellipse">
            <a:avLst/>
          </a:prstGeom>
          <a:noFill/>
          <a:ln w="9525">
            <a:solidFill>
              <a:schemeClr val="tx1"/>
            </a:solidFill>
            <a:round/>
            <a:headEnd/>
            <a:tailEnd/>
          </a:ln>
        </p:spPr>
        <p:txBody>
          <a:bodyPr wrap="none" anchor="ctr"/>
          <a:lstStyle/>
          <a:p>
            <a:endParaRPr lang="it-IT"/>
          </a:p>
        </p:txBody>
      </p:sp>
      <p:sp>
        <p:nvSpPr>
          <p:cNvPr id="46089" name="Text Box 10"/>
          <p:cNvSpPr txBox="1">
            <a:spLocks noChangeArrowheads="1"/>
          </p:cNvSpPr>
          <p:nvPr/>
        </p:nvSpPr>
        <p:spPr bwMode="auto">
          <a:xfrm>
            <a:off x="3563938" y="2276475"/>
            <a:ext cx="1439862" cy="457200"/>
          </a:xfrm>
          <a:prstGeom prst="rect">
            <a:avLst/>
          </a:prstGeom>
          <a:noFill/>
          <a:ln w="9525">
            <a:noFill/>
            <a:miter lim="800000"/>
            <a:headEnd/>
            <a:tailEnd/>
          </a:ln>
        </p:spPr>
        <p:txBody>
          <a:bodyPr>
            <a:spAutoFit/>
          </a:bodyPr>
          <a:lstStyle/>
          <a:p>
            <a:pPr>
              <a:spcBef>
                <a:spcPct val="50000"/>
              </a:spcBef>
            </a:pPr>
            <a:r>
              <a:rPr lang="it-IT" sz="2400"/>
              <a:t>Scrittura</a:t>
            </a:r>
          </a:p>
        </p:txBody>
      </p:sp>
      <p:sp>
        <p:nvSpPr>
          <p:cNvPr id="46090" name="Text Box 11"/>
          <p:cNvSpPr txBox="1">
            <a:spLocks noChangeArrowheads="1"/>
          </p:cNvSpPr>
          <p:nvPr/>
        </p:nvSpPr>
        <p:spPr bwMode="auto">
          <a:xfrm>
            <a:off x="5940425" y="1628775"/>
            <a:ext cx="2016125" cy="1006475"/>
          </a:xfrm>
          <a:prstGeom prst="rect">
            <a:avLst/>
          </a:prstGeom>
          <a:noFill/>
          <a:ln w="9525">
            <a:noFill/>
            <a:miter lim="800000"/>
            <a:headEnd/>
            <a:tailEnd/>
          </a:ln>
        </p:spPr>
        <p:txBody>
          <a:bodyPr>
            <a:spAutoFit/>
          </a:bodyPr>
          <a:lstStyle/>
          <a:p>
            <a:pPr algn="ctr">
              <a:spcBef>
                <a:spcPct val="50000"/>
              </a:spcBef>
            </a:pPr>
            <a:r>
              <a:rPr lang="it-IT" sz="2000"/>
              <a:t>Dominio del numero e del calcolo</a:t>
            </a:r>
          </a:p>
        </p:txBody>
      </p:sp>
      <p:sp>
        <p:nvSpPr>
          <p:cNvPr id="46091" name="Text Box 12"/>
          <p:cNvSpPr txBox="1">
            <a:spLocks noChangeArrowheads="1"/>
          </p:cNvSpPr>
          <p:nvPr/>
        </p:nvSpPr>
        <p:spPr bwMode="auto">
          <a:xfrm>
            <a:off x="1763713" y="4508500"/>
            <a:ext cx="1728787" cy="366713"/>
          </a:xfrm>
          <a:prstGeom prst="rect">
            <a:avLst/>
          </a:prstGeom>
          <a:noFill/>
          <a:ln w="9525">
            <a:noFill/>
            <a:miter lim="800000"/>
            <a:headEnd/>
            <a:tailEnd/>
          </a:ln>
        </p:spPr>
        <p:txBody>
          <a:bodyPr>
            <a:spAutoFit/>
          </a:bodyPr>
          <a:lstStyle/>
          <a:p>
            <a:pPr>
              <a:spcBef>
                <a:spcPct val="50000"/>
              </a:spcBef>
            </a:pPr>
            <a:endParaRPr lang="it-IT"/>
          </a:p>
        </p:txBody>
      </p:sp>
      <p:sp>
        <p:nvSpPr>
          <p:cNvPr id="46092" name="Text Box 13"/>
          <p:cNvSpPr txBox="1">
            <a:spLocks noChangeArrowheads="1"/>
          </p:cNvSpPr>
          <p:nvPr/>
        </p:nvSpPr>
        <p:spPr bwMode="auto">
          <a:xfrm>
            <a:off x="539750" y="3933825"/>
            <a:ext cx="2160588" cy="396875"/>
          </a:xfrm>
          <a:prstGeom prst="rect">
            <a:avLst/>
          </a:prstGeom>
          <a:noFill/>
          <a:ln w="9525">
            <a:noFill/>
            <a:miter lim="800000"/>
            <a:headEnd/>
            <a:tailEnd/>
          </a:ln>
        </p:spPr>
        <p:txBody>
          <a:bodyPr>
            <a:spAutoFit/>
          </a:bodyPr>
          <a:lstStyle/>
          <a:p>
            <a:pPr>
              <a:spcBef>
                <a:spcPct val="50000"/>
              </a:spcBef>
            </a:pPr>
            <a:r>
              <a:rPr lang="it-IT" sz="2000"/>
              <a:t>Memoria verbale</a:t>
            </a:r>
          </a:p>
        </p:txBody>
      </p:sp>
      <p:sp>
        <p:nvSpPr>
          <p:cNvPr id="46093" name="Text Box 14"/>
          <p:cNvSpPr txBox="1">
            <a:spLocks noChangeArrowheads="1"/>
          </p:cNvSpPr>
          <p:nvPr/>
        </p:nvSpPr>
        <p:spPr bwMode="auto">
          <a:xfrm>
            <a:off x="5940425" y="3860800"/>
            <a:ext cx="1871663" cy="793750"/>
          </a:xfrm>
          <a:prstGeom prst="rect">
            <a:avLst/>
          </a:prstGeom>
          <a:noFill/>
          <a:ln w="9525">
            <a:noFill/>
            <a:miter lim="800000"/>
            <a:headEnd/>
            <a:tailEnd/>
          </a:ln>
        </p:spPr>
        <p:txBody>
          <a:bodyPr>
            <a:spAutoFit/>
          </a:bodyPr>
          <a:lstStyle/>
          <a:p>
            <a:pPr>
              <a:lnSpc>
                <a:spcPct val="90000"/>
              </a:lnSpc>
              <a:spcBef>
                <a:spcPct val="50000"/>
              </a:spcBef>
            </a:pPr>
            <a:r>
              <a:rPr lang="it-IT" sz="2000"/>
              <a:t>Coordinazione</a:t>
            </a:r>
          </a:p>
          <a:p>
            <a:pPr>
              <a:lnSpc>
                <a:spcPct val="90000"/>
              </a:lnSpc>
              <a:spcBef>
                <a:spcPct val="50000"/>
              </a:spcBef>
            </a:pPr>
            <a:r>
              <a:rPr lang="it-IT" sz="2000"/>
              <a:t>oculo-manuale</a:t>
            </a:r>
          </a:p>
        </p:txBody>
      </p:sp>
      <p:sp>
        <p:nvSpPr>
          <p:cNvPr id="46094" name="Text Box 15"/>
          <p:cNvSpPr txBox="1">
            <a:spLocks noChangeArrowheads="1"/>
          </p:cNvSpPr>
          <p:nvPr/>
        </p:nvSpPr>
        <p:spPr bwMode="auto">
          <a:xfrm>
            <a:off x="395288" y="6021388"/>
            <a:ext cx="7561262" cy="366712"/>
          </a:xfrm>
          <a:prstGeom prst="rect">
            <a:avLst/>
          </a:prstGeom>
          <a:noFill/>
          <a:ln w="9525">
            <a:noFill/>
            <a:miter lim="800000"/>
            <a:headEnd/>
            <a:tailEnd/>
          </a:ln>
        </p:spPr>
        <p:txBody>
          <a:bodyPr>
            <a:spAutoFit/>
          </a:bodyPr>
          <a:lstStyle/>
          <a:p>
            <a:pPr>
              <a:spcBef>
                <a:spcPct val="50000"/>
              </a:spcBef>
            </a:pPr>
            <a:r>
              <a:rPr lang="it-IT"/>
              <a:t>BDA (2005)</a:t>
            </a:r>
          </a:p>
        </p:txBody>
      </p:sp>
      <p:sp>
        <p:nvSpPr>
          <p:cNvPr id="46095" name="Oval 16"/>
          <p:cNvSpPr>
            <a:spLocks noChangeArrowheads="1"/>
          </p:cNvSpPr>
          <p:nvPr/>
        </p:nvSpPr>
        <p:spPr bwMode="auto">
          <a:xfrm>
            <a:off x="2987675" y="4221163"/>
            <a:ext cx="2305050" cy="1439862"/>
          </a:xfrm>
          <a:prstGeom prst="ellipse">
            <a:avLst/>
          </a:prstGeom>
          <a:noFill/>
          <a:ln w="9525">
            <a:solidFill>
              <a:schemeClr val="tx1"/>
            </a:solidFill>
            <a:round/>
            <a:headEnd/>
            <a:tailEnd/>
          </a:ln>
        </p:spPr>
        <p:txBody>
          <a:bodyPr wrap="none" anchor="ctr"/>
          <a:lstStyle/>
          <a:p>
            <a:endParaRPr lang="it-IT"/>
          </a:p>
        </p:txBody>
      </p:sp>
      <p:sp>
        <p:nvSpPr>
          <p:cNvPr id="46096" name="Text Box 19"/>
          <p:cNvSpPr txBox="1">
            <a:spLocks noChangeArrowheads="1"/>
          </p:cNvSpPr>
          <p:nvPr/>
        </p:nvSpPr>
        <p:spPr bwMode="auto">
          <a:xfrm>
            <a:off x="3132138" y="4508500"/>
            <a:ext cx="2016125" cy="854075"/>
          </a:xfrm>
          <a:prstGeom prst="rect">
            <a:avLst/>
          </a:prstGeom>
          <a:noFill/>
          <a:ln w="9525">
            <a:noFill/>
            <a:miter lim="800000"/>
            <a:headEnd/>
            <a:tailEnd/>
          </a:ln>
        </p:spPr>
        <p:txBody>
          <a:bodyPr>
            <a:spAutoFit/>
          </a:bodyPr>
          <a:lstStyle/>
          <a:p>
            <a:pPr algn="ctr">
              <a:spcBef>
                <a:spcPct val="50000"/>
              </a:spcBef>
            </a:pPr>
            <a:r>
              <a:rPr lang="it-IT" sz="2000"/>
              <a:t>Processamento</a:t>
            </a:r>
          </a:p>
          <a:p>
            <a:pPr algn="ctr">
              <a:spcBef>
                <a:spcPct val="50000"/>
              </a:spcBef>
            </a:pPr>
            <a:r>
              <a:rPr lang="it-IT" sz="2000"/>
              <a:t>fonologico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4"/>
          <p:cNvSpPr txBox="1">
            <a:spLocks noChangeArrowheads="1"/>
          </p:cNvSpPr>
          <p:nvPr/>
        </p:nvSpPr>
        <p:spPr bwMode="auto">
          <a:xfrm>
            <a:off x="107950" y="260350"/>
            <a:ext cx="8569325" cy="4173538"/>
          </a:xfrm>
          <a:prstGeom prst="rect">
            <a:avLst/>
          </a:prstGeom>
          <a:noFill/>
          <a:ln w="9525">
            <a:noFill/>
            <a:miter lim="800000"/>
            <a:headEnd/>
            <a:tailEnd/>
          </a:ln>
        </p:spPr>
        <p:txBody>
          <a:bodyPr>
            <a:spAutoFit/>
          </a:bodyPr>
          <a:lstStyle/>
          <a:p>
            <a:pPr>
              <a:lnSpc>
                <a:spcPct val="145000"/>
              </a:lnSpc>
              <a:spcBef>
                <a:spcPct val="50000"/>
              </a:spcBef>
              <a:buFontTx/>
              <a:buChar char="•"/>
            </a:pPr>
            <a:r>
              <a:rPr lang="it-IT" sz="2400"/>
              <a:t> Il problema più comune sentito dai dislessici adulti: essere stigmatizzati </a:t>
            </a:r>
            <a:r>
              <a:rPr lang="it-IT" sz="2000"/>
              <a:t>(Riddick, 2000)</a:t>
            </a:r>
          </a:p>
          <a:p>
            <a:pPr>
              <a:lnSpc>
                <a:spcPct val="145000"/>
              </a:lnSpc>
              <a:spcBef>
                <a:spcPct val="50000"/>
              </a:spcBef>
              <a:buFontTx/>
              <a:buChar char="•"/>
            </a:pPr>
            <a:r>
              <a:rPr lang="it-IT" sz="2400"/>
              <a:t> Sentimenti di discriminazione da parte dei colleghi </a:t>
            </a:r>
            <a:r>
              <a:rPr lang="it-IT" sz="2000"/>
              <a:t>(Mc.Laughlin et al., 2004)</a:t>
            </a:r>
          </a:p>
          <a:p>
            <a:pPr>
              <a:lnSpc>
                <a:spcPct val="145000"/>
              </a:lnSpc>
              <a:spcBef>
                <a:spcPct val="50000"/>
              </a:spcBef>
              <a:buFontTx/>
              <a:buChar char="•"/>
            </a:pPr>
            <a:r>
              <a:rPr lang="it-IT" sz="2400"/>
              <a:t> Paura di essere discriminati dal datore di lavoro           </a:t>
            </a:r>
            <a:r>
              <a:rPr lang="it-IT" sz="2000"/>
              <a:t>(Madaus et al., 2002)</a:t>
            </a:r>
          </a:p>
          <a:p>
            <a:pPr>
              <a:lnSpc>
                <a:spcPct val="145000"/>
              </a:lnSpc>
              <a:spcBef>
                <a:spcPct val="50000"/>
              </a:spcBef>
              <a:buFontTx/>
              <a:buChar char="•"/>
            </a:pPr>
            <a:r>
              <a:rPr lang="it-IT" sz="2400"/>
              <a:t> Paura di perdere il lavoro </a:t>
            </a:r>
            <a:r>
              <a:rPr lang="it-IT" sz="2000"/>
              <a:t>(Madaus et al. 2002)</a:t>
            </a:r>
            <a:endParaRPr lang="it-IT" sz="2400"/>
          </a:p>
        </p:txBody>
      </p:sp>
      <p:sp>
        <p:nvSpPr>
          <p:cNvPr id="47107" name="AutoShape 5"/>
          <p:cNvSpPr>
            <a:spLocks noChangeArrowheads="1"/>
          </p:cNvSpPr>
          <p:nvPr/>
        </p:nvSpPr>
        <p:spPr bwMode="auto">
          <a:xfrm>
            <a:off x="3995738" y="4437063"/>
            <a:ext cx="720725" cy="863600"/>
          </a:xfrm>
          <a:prstGeom prst="downArrow">
            <a:avLst>
              <a:gd name="adj1" fmla="val 50000"/>
              <a:gd name="adj2" fmla="val 29956"/>
            </a:avLst>
          </a:prstGeom>
          <a:noFill/>
          <a:ln w="9525">
            <a:solidFill>
              <a:schemeClr val="tx1"/>
            </a:solidFill>
            <a:miter lim="800000"/>
            <a:headEnd/>
            <a:tailEnd/>
          </a:ln>
        </p:spPr>
        <p:txBody>
          <a:bodyPr wrap="none" anchor="ctr"/>
          <a:lstStyle/>
          <a:p>
            <a:endParaRPr lang="it-IT"/>
          </a:p>
        </p:txBody>
      </p:sp>
      <p:sp>
        <p:nvSpPr>
          <p:cNvPr id="47108" name="Text Box 6"/>
          <p:cNvSpPr txBox="1">
            <a:spLocks noChangeArrowheads="1"/>
          </p:cNvSpPr>
          <p:nvPr/>
        </p:nvSpPr>
        <p:spPr bwMode="auto">
          <a:xfrm>
            <a:off x="179388" y="5516563"/>
            <a:ext cx="8713787" cy="1187450"/>
          </a:xfrm>
          <a:prstGeom prst="rect">
            <a:avLst/>
          </a:prstGeom>
          <a:noFill/>
          <a:ln w="9525">
            <a:noFill/>
            <a:miter lim="800000"/>
            <a:headEnd/>
            <a:tailEnd/>
          </a:ln>
        </p:spPr>
        <p:txBody>
          <a:bodyPr>
            <a:spAutoFit/>
          </a:bodyPr>
          <a:lstStyle/>
          <a:p>
            <a:pPr algn="ctr">
              <a:spcBef>
                <a:spcPct val="50000"/>
              </a:spcBef>
            </a:pPr>
            <a:r>
              <a:rPr lang="it-IT" sz="2400"/>
              <a:t>La maggior parte dei lavoratori dislessici preferisce </a:t>
            </a:r>
            <a:r>
              <a:rPr lang="it-IT" sz="2400" b="1"/>
              <a:t>non </a:t>
            </a:r>
            <a:r>
              <a:rPr lang="it-IT" sz="2400"/>
              <a:t>svelare la propria dislessia ai colleghi e al datore di lavoro (Madaus et al., 2002)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57200"/>
            <a:ext cx="8231188" cy="1373188"/>
          </a:xfrm>
        </p:spPr>
        <p:txBody>
          <a:bodyPr lIns="91436" tIns="45718" rIns="91436" bIns="45718"/>
          <a:lstStyle/>
          <a:p>
            <a:pPr defTabSz="449263" eaLnBrk="1" hangingPunct="1">
              <a:tabLst>
                <a:tab pos="0" algn="l"/>
                <a:tab pos="1006475" algn="l"/>
                <a:tab pos="2014538" algn="l"/>
                <a:tab pos="3022600" algn="l"/>
                <a:tab pos="4030663" algn="l"/>
                <a:tab pos="5038725" algn="l"/>
                <a:tab pos="6046788" algn="l"/>
                <a:tab pos="7054850" algn="l"/>
                <a:tab pos="8062913" algn="l"/>
                <a:tab pos="9070975" algn="l"/>
                <a:tab pos="10079038" algn="l"/>
              </a:tabLst>
            </a:pPr>
            <a:r>
              <a:rPr lang="en-GB" smtClean="0">
                <a:solidFill>
                  <a:srgbClr val="FF3300"/>
                </a:solidFill>
                <a:latin typeface="Comic Sans MS" pitchFamily="66" charset="0"/>
              </a:rPr>
              <a:t>Soggetti</a:t>
            </a:r>
          </a:p>
        </p:txBody>
      </p:sp>
      <p:sp>
        <p:nvSpPr>
          <p:cNvPr id="15363" name="Rectangle 3"/>
          <p:cNvSpPr>
            <a:spLocks noGrp="1" noChangeArrowheads="1"/>
          </p:cNvSpPr>
          <p:nvPr>
            <p:ph sz="half" idx="1"/>
          </p:nvPr>
        </p:nvSpPr>
        <p:spPr>
          <a:xfrm>
            <a:off x="395288" y="1557338"/>
            <a:ext cx="7777162" cy="3929062"/>
          </a:xfrm>
        </p:spPr>
        <p:txBody>
          <a:bodyPr lIns="91436" tIns="45718" rIns="91436" bIns="45718"/>
          <a:lstStyle/>
          <a:p>
            <a:pPr marL="376238" indent="-376238" defTabSz="449263" eaLnBrk="1" hangingPunct="1">
              <a:lnSpc>
                <a:spcPct val="90000"/>
              </a:lnSpc>
              <a:spcBef>
                <a:spcPts val="500"/>
              </a:spcBef>
              <a:tabLst>
                <a:tab pos="1004888" algn="l"/>
                <a:tab pos="2012950" algn="l"/>
                <a:tab pos="3021013" algn="l"/>
                <a:tab pos="4029075" algn="l"/>
                <a:tab pos="5037138" algn="l"/>
                <a:tab pos="6045200" algn="l"/>
                <a:tab pos="7053263" algn="l"/>
                <a:tab pos="8061325" algn="l"/>
                <a:tab pos="9069388" algn="l"/>
                <a:tab pos="10077450" algn="l"/>
              </a:tabLst>
            </a:pPr>
            <a:r>
              <a:rPr lang="en-GB" sz="2700" smtClean="0"/>
              <a:t>Campione di 33 soggetti dislessici adulti con diagnosi pregressa, seguiti longitudinalmente dal nostro Centro:</a:t>
            </a:r>
          </a:p>
          <a:p>
            <a:pPr marL="376238" indent="-376238" algn="just" defTabSz="449263" eaLnBrk="1" hangingPunct="1">
              <a:lnSpc>
                <a:spcPct val="9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r>
              <a:rPr lang="en-GB" sz="2700" smtClean="0"/>
              <a:t> - età media al T1 di anni 10,02</a:t>
            </a:r>
          </a:p>
          <a:p>
            <a:pPr marL="376238" indent="-376238" algn="just" defTabSz="449263" eaLnBrk="1" hangingPunct="1">
              <a:lnSpc>
                <a:spcPct val="9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r>
              <a:rPr lang="en-GB" sz="2700" smtClean="0"/>
              <a:t> - età media al T2 di anni 19,06 </a:t>
            </a:r>
          </a:p>
          <a:p>
            <a:pPr marL="376238" indent="-376238" algn="just" defTabSz="449263" eaLnBrk="1" hangingPunct="1">
              <a:lnSpc>
                <a:spcPct val="9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endParaRPr lang="en-GB" sz="2700" smtClean="0"/>
          </a:p>
          <a:p>
            <a:pPr marL="376238" indent="-376238" algn="just" defTabSz="449263" eaLnBrk="1" hangingPunct="1">
              <a:lnSpc>
                <a:spcPct val="90000"/>
              </a:lnSpc>
              <a:spcBef>
                <a:spcPts val="500"/>
              </a:spcBef>
              <a:tabLst>
                <a:tab pos="1004888" algn="l"/>
                <a:tab pos="2012950" algn="l"/>
                <a:tab pos="3021013" algn="l"/>
                <a:tab pos="4029075" algn="l"/>
                <a:tab pos="5037138" algn="l"/>
                <a:tab pos="6045200" algn="l"/>
                <a:tab pos="7053263" algn="l"/>
                <a:tab pos="8061325" algn="l"/>
                <a:tab pos="9069388" algn="l"/>
                <a:tab pos="10077450" algn="l"/>
              </a:tabLst>
            </a:pPr>
            <a:r>
              <a:rPr lang="en-GB" sz="2700" smtClean="0"/>
              <a:t>Campione di 19 soggetti dislessici con diagnosi in adolescenza e in età adulta:</a:t>
            </a:r>
          </a:p>
          <a:p>
            <a:pPr marL="376238" indent="-376238" algn="just" defTabSz="449263" eaLnBrk="1" hangingPunct="1">
              <a:lnSpc>
                <a:spcPct val="9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r>
              <a:rPr lang="en-GB" sz="2700" smtClean="0"/>
              <a:t> - età media di anni 25 </a:t>
            </a:r>
          </a:p>
          <a:p>
            <a:pPr marL="376238" indent="-376238" defTabSz="449263" eaLnBrk="1" hangingPunct="1">
              <a:lnSpc>
                <a:spcPct val="110000"/>
              </a:lnSpc>
              <a:spcBef>
                <a:spcPts val="55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endParaRPr lang="en-GB" sz="2700" smtClean="0"/>
          </a:p>
        </p:txBody>
      </p:sp>
      <p:sp>
        <p:nvSpPr>
          <p:cNvPr id="15364" name="Rectangle 4"/>
          <p:cNvSpPr>
            <a:spLocks noGrp="1" noChangeArrowheads="1"/>
          </p:cNvSpPr>
          <p:nvPr>
            <p:ph sz="half" idx="2"/>
          </p:nvPr>
        </p:nvSpPr>
        <p:spPr>
          <a:xfrm>
            <a:off x="4637088" y="2092325"/>
            <a:ext cx="4044950" cy="3463925"/>
          </a:xfrm>
        </p:spPr>
        <p:txBody>
          <a:bodyPr lIns="91436" tIns="45718" rIns="91436" bIns="45718"/>
          <a:lstStyle/>
          <a:p>
            <a:pPr marL="376238" indent="-376238" algn="just" defTabSz="449263" eaLnBrk="1" hangingPunct="1">
              <a:lnSpc>
                <a:spcPct val="9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r>
              <a:rPr lang="en-GB" sz="2200" smtClean="0"/>
              <a:t>                         </a:t>
            </a:r>
          </a:p>
          <a:p>
            <a:pPr marL="376238" indent="-376238" defTabSz="449263" eaLnBrk="1" hangingPunct="1">
              <a:lnSpc>
                <a:spcPct val="80000"/>
              </a:lnSpc>
              <a:spcBef>
                <a:spcPts val="500"/>
              </a:spcBef>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pPr>
            <a:endParaRPr lang="en-GB" sz="2200" smtClean="0"/>
          </a:p>
        </p:txBody>
      </p:sp>
      <p:sp>
        <p:nvSpPr>
          <p:cNvPr id="15365" name="Segnaposto piè di pagina 4"/>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it-IT" sz="3200" u="sng" smtClean="0"/>
              <a:t>Quali sono le ragioni per cui non si svela  la dislessia al lavoro?</a:t>
            </a:r>
          </a:p>
        </p:txBody>
      </p:sp>
      <p:sp>
        <p:nvSpPr>
          <p:cNvPr id="48131" name="Rectangle 3"/>
          <p:cNvSpPr>
            <a:spLocks noGrp="1" noChangeArrowheads="1"/>
          </p:cNvSpPr>
          <p:nvPr>
            <p:ph idx="1"/>
          </p:nvPr>
        </p:nvSpPr>
        <p:spPr/>
        <p:txBody>
          <a:bodyPr/>
          <a:lstStyle/>
          <a:p>
            <a:pPr eaLnBrk="1" hangingPunct="1">
              <a:lnSpc>
                <a:spcPct val="80000"/>
              </a:lnSpc>
            </a:pPr>
            <a:endParaRPr lang="it-IT" sz="2800" smtClean="0"/>
          </a:p>
          <a:p>
            <a:pPr eaLnBrk="1" hangingPunct="1">
              <a:lnSpc>
                <a:spcPct val="80000"/>
              </a:lnSpc>
            </a:pPr>
            <a:r>
              <a:rPr lang="it-IT" sz="2800" smtClean="0"/>
              <a:t>Analisi costi/benefici</a:t>
            </a:r>
          </a:p>
          <a:p>
            <a:pPr eaLnBrk="1" hangingPunct="1">
              <a:lnSpc>
                <a:spcPct val="80000"/>
              </a:lnSpc>
            </a:pPr>
            <a:endParaRPr lang="it-IT" sz="2800" smtClean="0"/>
          </a:p>
          <a:p>
            <a:pPr eaLnBrk="1" hangingPunct="1">
              <a:lnSpc>
                <a:spcPct val="80000"/>
              </a:lnSpc>
            </a:pPr>
            <a:r>
              <a:rPr lang="it-IT" sz="2800" smtClean="0"/>
              <a:t>paura di essere ridicolizzati</a:t>
            </a:r>
          </a:p>
          <a:p>
            <a:pPr eaLnBrk="1" hangingPunct="1">
              <a:lnSpc>
                <a:spcPct val="80000"/>
              </a:lnSpc>
            </a:pPr>
            <a:r>
              <a:rPr lang="it-IT" sz="2800" smtClean="0"/>
              <a:t>essere discriminati</a:t>
            </a:r>
          </a:p>
          <a:p>
            <a:pPr eaLnBrk="1" hangingPunct="1">
              <a:lnSpc>
                <a:spcPct val="80000"/>
              </a:lnSpc>
            </a:pPr>
            <a:r>
              <a:rPr lang="it-IT" sz="2800" smtClean="0"/>
              <a:t>non essere compresi in ambito professionale</a:t>
            </a:r>
          </a:p>
          <a:p>
            <a:pPr eaLnBrk="1" hangingPunct="1">
              <a:lnSpc>
                <a:spcPct val="80000"/>
              </a:lnSpc>
            </a:pPr>
            <a:r>
              <a:rPr lang="it-IT" sz="2800" smtClean="0"/>
              <a:t>perdere il lavoro</a:t>
            </a:r>
          </a:p>
          <a:p>
            <a:pPr eaLnBrk="1" hangingPunct="1">
              <a:lnSpc>
                <a:spcPct val="80000"/>
              </a:lnSpc>
            </a:pPr>
            <a:endParaRPr lang="it-IT" sz="2800" smtClean="0"/>
          </a:p>
          <a:p>
            <a:pPr eaLnBrk="1" hangingPunct="1">
              <a:lnSpc>
                <a:spcPct val="80000"/>
              </a:lnSpc>
            </a:pPr>
            <a:endParaRPr lang="it-IT" sz="2000" smtClean="0"/>
          </a:p>
          <a:p>
            <a:pPr algn="just" eaLnBrk="1" hangingPunct="1">
              <a:lnSpc>
                <a:spcPct val="80000"/>
              </a:lnSpc>
              <a:buFontTx/>
              <a:buNone/>
            </a:pPr>
            <a:endParaRPr lang="it-IT" sz="2000" smtClean="0"/>
          </a:p>
          <a:p>
            <a:pPr algn="just" eaLnBrk="1" hangingPunct="1">
              <a:lnSpc>
                <a:spcPct val="80000"/>
              </a:lnSpc>
              <a:buFontTx/>
              <a:buNone/>
            </a:pPr>
            <a:r>
              <a:rPr lang="it-IT" sz="200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ChangeArrowheads="1"/>
          </p:cNvSpPr>
          <p:nvPr/>
        </p:nvSpPr>
        <p:spPr bwMode="auto">
          <a:xfrm>
            <a:off x="107950" y="168275"/>
            <a:ext cx="8713788" cy="6589713"/>
          </a:xfrm>
          <a:prstGeom prst="rect">
            <a:avLst/>
          </a:prstGeom>
          <a:noFill/>
          <a:ln w="9525">
            <a:noFill/>
            <a:miter lim="800000"/>
            <a:headEnd/>
            <a:tailEnd/>
          </a:ln>
        </p:spPr>
        <p:txBody>
          <a:bodyPr anchor="ctr">
            <a:spAutoFit/>
          </a:bodyPr>
          <a:lstStyle/>
          <a:p>
            <a:pPr algn="ctr"/>
            <a:r>
              <a:rPr lang="it-IT" b="1"/>
              <a:t>               </a:t>
            </a:r>
          </a:p>
          <a:p>
            <a:pPr algn="ctr"/>
            <a:r>
              <a:rPr lang="it-IT" sz="2000" b="1"/>
              <a:t>   La scelta delle occupazioni </a:t>
            </a:r>
          </a:p>
          <a:p>
            <a:pPr algn="ctr"/>
            <a:r>
              <a:rPr lang="it-IT" sz="2000" b="1"/>
              <a:t>     </a:t>
            </a:r>
            <a:r>
              <a:rPr lang="it-IT" sz="2000"/>
              <a:t>(Taylor 2003)</a:t>
            </a:r>
          </a:p>
          <a:p>
            <a:pPr algn="ctr"/>
            <a:endParaRPr lang="it-IT" sz="2400"/>
          </a:p>
          <a:p>
            <a:pPr algn="ctr"/>
            <a:endParaRPr lang="it-IT" sz="2400"/>
          </a:p>
          <a:p>
            <a:pPr algn="ctr"/>
            <a:endParaRPr lang="it-IT" sz="2400"/>
          </a:p>
          <a:p>
            <a:pPr algn="just">
              <a:lnSpc>
                <a:spcPct val="150000"/>
              </a:lnSpc>
            </a:pPr>
            <a:r>
              <a:rPr lang="it-IT" sz="2400"/>
              <a:t>Gli individui dislessici sono meno indirizzati dei controlli verso professioni letterarie, di management e di finanza.</a:t>
            </a:r>
          </a:p>
          <a:p>
            <a:pPr algn="just">
              <a:lnSpc>
                <a:spcPct val="150000"/>
              </a:lnSpc>
            </a:pPr>
            <a:r>
              <a:rPr lang="it-IT" sz="2400"/>
              <a:t>Queste occupazioni sono fortemente in relazione con il linguaggio scritto, il processamento numerico e simbolico e sono connotate da una forte pressione della componente </a:t>
            </a:r>
            <a:r>
              <a:rPr lang="it-IT" sz="2400" b="1"/>
              <a:t>tempo.</a:t>
            </a:r>
            <a:r>
              <a:rPr lang="it-IT" sz="2400"/>
              <a:t>  Gli adulti dislessici sono prevalentemente indirizzati verso </a:t>
            </a:r>
            <a:r>
              <a:rPr lang="it-IT" sz="2400" u="sng"/>
              <a:t>professioni infermieristiche, di vendita o nell’ambito delle costruzioni</a:t>
            </a:r>
            <a:r>
              <a:rPr lang="it-IT" sz="2400"/>
              <a:t>.</a:t>
            </a:r>
          </a:p>
          <a:p>
            <a:pPr algn="ctr" eaLnBrk="0" hangingPunct="0">
              <a:lnSpc>
                <a:spcPct val="150000"/>
              </a:lnSpc>
            </a:pPr>
            <a:endParaRPr lang="it-IT" sz="24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250825" y="404813"/>
            <a:ext cx="8713788" cy="5995987"/>
          </a:xfrm>
          <a:prstGeom prst="rect">
            <a:avLst/>
          </a:prstGeom>
          <a:noFill/>
          <a:ln w="9525">
            <a:noFill/>
            <a:miter lim="800000"/>
            <a:headEnd/>
            <a:tailEnd/>
          </a:ln>
        </p:spPr>
        <p:txBody>
          <a:bodyPr>
            <a:spAutoFit/>
          </a:bodyPr>
          <a:lstStyle/>
          <a:p>
            <a:pPr algn="ctr">
              <a:spcBef>
                <a:spcPct val="50000"/>
              </a:spcBef>
            </a:pPr>
            <a:r>
              <a:rPr lang="it-IT" sz="2400"/>
              <a:t>UNA RICERCA SULLA CONDIZIONE LAVORATIVA IN PRESENZA DI DISLESSIA</a:t>
            </a:r>
          </a:p>
          <a:p>
            <a:pPr algn="ctr">
              <a:spcBef>
                <a:spcPct val="50000"/>
              </a:spcBef>
            </a:pPr>
            <a:endParaRPr lang="it-IT" sz="2400"/>
          </a:p>
          <a:p>
            <a:pPr>
              <a:spcBef>
                <a:spcPct val="50000"/>
              </a:spcBef>
            </a:pPr>
            <a:r>
              <a:rPr lang="it-IT" sz="2400" b="1"/>
              <a:t>Campione:</a:t>
            </a:r>
            <a:r>
              <a:rPr lang="it-IT" sz="2400"/>
              <a:t> 20 soggetti dislessici (8 femmine, 12 maschi)</a:t>
            </a:r>
          </a:p>
          <a:p>
            <a:pPr>
              <a:spcBef>
                <a:spcPct val="50000"/>
              </a:spcBef>
            </a:pPr>
            <a:r>
              <a:rPr lang="it-IT" sz="2400"/>
              <a:t>Range d’età: 22 - 43 anni </a:t>
            </a:r>
          </a:p>
          <a:p>
            <a:pPr>
              <a:spcBef>
                <a:spcPct val="50000"/>
              </a:spcBef>
            </a:pPr>
            <a:r>
              <a:rPr lang="it-IT" sz="2400"/>
              <a:t>Età media: 31,6 anni</a:t>
            </a:r>
          </a:p>
          <a:p>
            <a:pPr>
              <a:spcBef>
                <a:spcPct val="50000"/>
              </a:spcBef>
            </a:pPr>
            <a:r>
              <a:rPr lang="it-IT" sz="2400" b="1"/>
              <a:t>Metodo: </a:t>
            </a:r>
            <a:r>
              <a:rPr lang="it-IT" sz="2400"/>
              <a:t>valutazione cognitiva e neuropsicologica e</a:t>
            </a:r>
            <a:r>
              <a:rPr lang="it-IT" sz="2400" b="1"/>
              <a:t> </a:t>
            </a:r>
            <a:r>
              <a:rPr lang="it-IT" sz="2400"/>
              <a:t>somministrazione di questionari (anamnesi, storia scolastica, benessere psicologico, storia lavorativa, etc…)</a:t>
            </a:r>
          </a:p>
          <a:p>
            <a:pPr>
              <a:spcBef>
                <a:spcPct val="50000"/>
              </a:spcBef>
            </a:pPr>
            <a:r>
              <a:rPr lang="it-IT" sz="2400"/>
              <a:t>Somministrazione di </a:t>
            </a:r>
            <a:r>
              <a:rPr lang="it-IT" sz="2400" u="sng"/>
              <a:t>un’intervista semi-strutturata</a:t>
            </a:r>
            <a:r>
              <a:rPr lang="it-IT" sz="2400"/>
              <a:t> sull’impatto della dislessia nell’attività lavorativa e nella carriera.</a:t>
            </a:r>
          </a:p>
          <a:p>
            <a:pPr>
              <a:spcBef>
                <a:spcPct val="50000"/>
              </a:spcBef>
            </a:pPr>
            <a:endParaRPr lang="it-IT" sz="2400" b="1"/>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it-IT" smtClean="0"/>
              <a:t>Tipologia di lavoro</a:t>
            </a:r>
          </a:p>
        </p:txBody>
      </p:sp>
      <p:graphicFrame>
        <p:nvGraphicFramePr>
          <p:cNvPr id="5122" name="Object 3"/>
          <p:cNvGraphicFramePr>
            <a:graphicFrameLocks noGrp="1" noChangeAspect="1"/>
          </p:cNvGraphicFramePr>
          <p:nvPr>
            <p:ph idx="1"/>
          </p:nvPr>
        </p:nvGraphicFramePr>
        <p:xfrm>
          <a:off x="1403350" y="1227138"/>
          <a:ext cx="5973763" cy="5141912"/>
        </p:xfrm>
        <a:graphic>
          <a:graphicData uri="http://schemas.openxmlformats.org/presentationml/2006/ole">
            <mc:AlternateContent xmlns:mc="http://schemas.openxmlformats.org/markup-compatibility/2006">
              <mc:Choice xmlns:v="urn:schemas-microsoft-com:vml" Requires="v">
                <p:oleObj spid="_x0000_s5123" name="Grafico" r:id="rId5" imgW="3352981" imgH="2885982" progId="Excel.Chart.8">
                  <p:embed/>
                </p:oleObj>
              </mc:Choice>
              <mc:Fallback>
                <p:oleObj name="Grafico" r:id="rId5" imgW="3352981" imgH="2885982" progId="Excel.Chart.8">
                  <p:embed/>
                  <p:pic>
                    <p:nvPicPr>
                      <p:cNvPr id="0" name="Object 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350" y="1227138"/>
                        <a:ext cx="5973763" cy="5141912"/>
                      </a:xfrm>
                      <a:prstGeom prst="rect">
                        <a:avLst/>
                      </a:prstGeom>
                      <a:noFill/>
                      <a:extLst>
                        <a:ext uri="{909E8E84-426E-40DD-AFC4-6F175D3DCCD1}">
                          <a14:hiddenFill xmlns:a14="http://schemas.microsoft.com/office/drawing/2010/main">
                            <a:solidFill>
                              <a:srgbClr val="D4B42C"/>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it-IT" sz="4000" dirty="0"/>
              <a:t>Presenza di difficoltà </a:t>
            </a:r>
            <a:r>
              <a:rPr lang="it-IT" sz="4000" dirty="0" err="1"/>
              <a:t>relate</a:t>
            </a:r>
            <a:r>
              <a:rPr lang="it-IT" sz="4000" dirty="0"/>
              <a:t> alla dislessia nel lavoro</a:t>
            </a:r>
          </a:p>
        </p:txBody>
      </p:sp>
      <p:graphicFrame>
        <p:nvGraphicFramePr>
          <p:cNvPr id="6146" name="Object 3"/>
          <p:cNvGraphicFramePr>
            <a:graphicFrameLocks noGrp="1" noChangeAspect="1"/>
          </p:cNvGraphicFramePr>
          <p:nvPr>
            <p:ph idx="1"/>
          </p:nvPr>
        </p:nvGraphicFramePr>
        <p:xfrm>
          <a:off x="1331913" y="1412875"/>
          <a:ext cx="6119812" cy="5267325"/>
        </p:xfrm>
        <a:graphic>
          <a:graphicData uri="http://schemas.openxmlformats.org/presentationml/2006/ole">
            <mc:AlternateContent xmlns:mc="http://schemas.openxmlformats.org/markup-compatibility/2006">
              <mc:Choice xmlns:v="urn:schemas-microsoft-com:vml" Requires="v">
                <p:oleObj spid="_x0000_s6147" name="Grafico" r:id="rId5" imgW="3352981" imgH="2885982" progId="Excel.Chart.8">
                  <p:embed/>
                </p:oleObj>
              </mc:Choice>
              <mc:Fallback>
                <p:oleObj name="Grafico" r:id="rId5" imgW="3352981" imgH="2885982" progId="Excel.Chart.8">
                  <p:embed/>
                  <p:pic>
                    <p:nvPicPr>
                      <p:cNvPr id="0" name="Object 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913" y="1412875"/>
                        <a:ext cx="6119812" cy="5267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it-IT" smtClean="0"/>
              <a:t>Tipologie di difficoltà presentate</a:t>
            </a:r>
          </a:p>
        </p:txBody>
      </p:sp>
      <p:graphicFrame>
        <p:nvGraphicFramePr>
          <p:cNvPr id="7170" name="Object 3"/>
          <p:cNvGraphicFramePr>
            <a:graphicFrameLocks noGrp="1" noChangeAspect="1"/>
          </p:cNvGraphicFramePr>
          <p:nvPr>
            <p:ph idx="1"/>
          </p:nvPr>
        </p:nvGraphicFramePr>
        <p:xfrm>
          <a:off x="2895600" y="2420938"/>
          <a:ext cx="3352800" cy="2886075"/>
        </p:xfrm>
        <a:graphic>
          <a:graphicData uri="http://schemas.openxmlformats.org/presentationml/2006/ole">
            <mc:AlternateContent xmlns:mc="http://schemas.openxmlformats.org/markup-compatibility/2006">
              <mc:Choice xmlns:v="urn:schemas-microsoft-com:vml" Requires="v">
                <p:oleObj spid="_x0000_s7171" name="Grafico" r:id="rId5" imgW="3352981" imgH="2885982" progId="Excel.Chart.8">
                  <p:embed/>
                </p:oleObj>
              </mc:Choice>
              <mc:Fallback>
                <p:oleObj name="Grafico" r:id="rId5" imgW="3352981" imgH="2885982" progId="Excel.Chart.8">
                  <p:embed/>
                  <p:pic>
                    <p:nvPicPr>
                      <p:cNvPr id="0" name="Object 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420938"/>
                        <a:ext cx="3352800" cy="288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eaLnBrk="1" fontAlgn="auto" hangingPunct="1">
              <a:spcAft>
                <a:spcPts val="0"/>
              </a:spcAft>
              <a:defRPr/>
            </a:pPr>
            <a:r>
              <a:rPr lang="it-IT" dirty="0" smtClean="0"/>
              <a:t>5 Cluster protettivi</a:t>
            </a:r>
            <a:br>
              <a:rPr lang="it-IT" dirty="0" smtClean="0"/>
            </a:br>
            <a:r>
              <a:rPr lang="it-IT" sz="2800" dirty="0" smtClean="0"/>
              <a:t>(</a:t>
            </a:r>
            <a:r>
              <a:rPr lang="it-IT" sz="2800" dirty="0" err="1" smtClean="0"/>
              <a:t>Werner</a:t>
            </a:r>
            <a:r>
              <a:rPr lang="it-IT" sz="2800" dirty="0" smtClean="0"/>
              <a:t> 1993</a:t>
            </a:r>
            <a:r>
              <a:rPr lang="it-IT" dirty="0" smtClean="0"/>
              <a:t>)</a:t>
            </a:r>
            <a:endParaRPr lang="it-IT" dirty="0"/>
          </a:p>
        </p:txBody>
      </p:sp>
      <p:sp>
        <p:nvSpPr>
          <p:cNvPr id="51203" name="Segnaposto contenuto 2"/>
          <p:cNvSpPr>
            <a:spLocks noGrp="1"/>
          </p:cNvSpPr>
          <p:nvPr>
            <p:ph idx="1"/>
          </p:nvPr>
        </p:nvSpPr>
        <p:spPr/>
        <p:txBody>
          <a:bodyPr/>
          <a:lstStyle/>
          <a:p>
            <a:pPr eaLnBrk="1" hangingPunct="1"/>
            <a:r>
              <a:rPr lang="it-IT" dirty="0" smtClean="0"/>
              <a:t>Capacità relazionali</a:t>
            </a:r>
            <a:r>
              <a:rPr lang="it-IT" smtClean="0"/>
              <a:t>, resilienza</a:t>
            </a:r>
            <a:r>
              <a:rPr lang="it-IT" dirty="0" smtClean="0"/>
              <a:t>, atteggiamento positivo di fronte alla vita</a:t>
            </a:r>
          </a:p>
          <a:p>
            <a:pPr eaLnBrk="1" hangingPunct="1"/>
            <a:r>
              <a:rPr lang="it-IT" dirty="0" err="1" smtClean="0"/>
              <a:t>Autoattribuzioni</a:t>
            </a:r>
            <a:r>
              <a:rPr lang="it-IT" dirty="0" smtClean="0"/>
              <a:t> appropriate e realismo</a:t>
            </a:r>
          </a:p>
          <a:p>
            <a:pPr eaLnBrk="1" hangingPunct="1"/>
            <a:r>
              <a:rPr lang="it-IT" dirty="0" smtClean="0"/>
              <a:t>Presenza di genitori adeguati</a:t>
            </a:r>
          </a:p>
          <a:p>
            <a:pPr eaLnBrk="1" hangingPunct="1"/>
            <a:r>
              <a:rPr lang="it-IT" dirty="0" smtClean="0"/>
              <a:t>Presenza di un adulto di riferimento che abbia guidato e consigliato il giovane</a:t>
            </a:r>
          </a:p>
          <a:p>
            <a:pPr eaLnBrk="1" hangingPunct="1"/>
            <a:r>
              <a:rPr lang="it-IT" dirty="0" smtClean="0"/>
              <a:t>Puntuali opportunità nei momenti di transizione</a:t>
            </a:r>
          </a:p>
          <a:p>
            <a:pPr eaLnBrk="1" hangingPunct="1"/>
            <a:endParaRPr lang="it-IT"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olo 1"/>
          <p:cNvSpPr>
            <a:spLocks noGrp="1"/>
          </p:cNvSpPr>
          <p:nvPr>
            <p:ph type="title"/>
          </p:nvPr>
        </p:nvSpPr>
        <p:spPr/>
        <p:txBody>
          <a:bodyPr/>
          <a:lstStyle/>
          <a:p>
            <a:pPr eaLnBrk="1" hangingPunct="1"/>
            <a:r>
              <a:rPr lang="it-IT" smtClean="0"/>
              <a:t>Bibliografia</a:t>
            </a:r>
          </a:p>
        </p:txBody>
      </p:sp>
      <p:sp>
        <p:nvSpPr>
          <p:cNvPr id="3" name="Segnaposto contenuto 2"/>
          <p:cNvSpPr>
            <a:spLocks noGrp="1"/>
          </p:cNvSpPr>
          <p:nvPr>
            <p:ph idx="1"/>
          </p:nvPr>
        </p:nvSpPr>
        <p:spPr/>
        <p:txBody>
          <a:bodyPr rtlCol="0">
            <a:normAutofit fontScale="92500"/>
          </a:bodyPr>
          <a:lstStyle/>
          <a:p>
            <a:pPr eaLnBrk="1" fontAlgn="auto" hangingPunct="1">
              <a:spcAft>
                <a:spcPts val="0"/>
              </a:spcAft>
              <a:defRPr/>
            </a:pPr>
            <a:r>
              <a:rPr lang="it-IT" sz="1900" dirty="0"/>
              <a:t>Pizzoli C., Lami L., Palmieri A., Solimando M.C. (2011) </a:t>
            </a:r>
            <a:r>
              <a:rPr lang="it-IT" sz="1900" i="1" dirty="0"/>
              <a:t>Dislessia e fattori</a:t>
            </a:r>
            <a:r>
              <a:rPr lang="it-IT" sz="1900" dirty="0"/>
              <a:t> </a:t>
            </a:r>
            <a:r>
              <a:rPr lang="it-IT" sz="1900" i="1" dirty="0"/>
              <a:t>psicosociali: percorso accademico e benessere psicosociale in due campioni di dislessici divenuti giovani adulti</a:t>
            </a:r>
            <a:r>
              <a:rPr lang="it-IT" sz="1900" dirty="0"/>
              <a:t>, Psicologia Clinica dello Sviluppo, Anno XV, numero 1, aprile 2011</a:t>
            </a:r>
          </a:p>
          <a:p>
            <a:pPr eaLnBrk="1" fontAlgn="auto" hangingPunct="1">
              <a:spcAft>
                <a:spcPts val="0"/>
              </a:spcAft>
              <a:defRPr/>
            </a:pPr>
            <a:r>
              <a:rPr lang="it-IT" sz="1900" dirty="0"/>
              <a:t>Lami L., Palmieri A., Solimando M.C., Pizzoli C. (2011) </a:t>
            </a:r>
            <a:r>
              <a:rPr lang="it-IT" sz="1900" i="1" dirty="0"/>
              <a:t>La dislessia e il mondo</a:t>
            </a:r>
            <a:r>
              <a:rPr lang="it-IT" sz="1900" dirty="0"/>
              <a:t> </a:t>
            </a:r>
            <a:r>
              <a:rPr lang="it-IT" sz="1900" i="1" dirty="0"/>
              <a:t>del lavoro: presentazione di alcune esperienze</a:t>
            </a:r>
            <a:r>
              <a:rPr lang="it-IT" sz="1900" dirty="0"/>
              <a:t>, in Dislessia nei giovani adulti, </a:t>
            </a:r>
            <a:r>
              <a:rPr lang="it-IT" sz="1900" dirty="0" err="1"/>
              <a:t>Erickson</a:t>
            </a:r>
            <a:r>
              <a:rPr lang="it-IT" sz="1900" dirty="0"/>
              <a:t>, </a:t>
            </a:r>
            <a:r>
              <a:rPr lang="it-IT" sz="1900" dirty="0" smtClean="0"/>
              <a:t>04/2011</a:t>
            </a:r>
          </a:p>
          <a:p>
            <a:pPr eaLnBrk="1" fontAlgn="auto" hangingPunct="1">
              <a:spcAft>
                <a:spcPts val="0"/>
              </a:spcAft>
              <a:defRPr/>
            </a:pPr>
            <a:r>
              <a:rPr lang="it-IT" sz="1900" dirty="0"/>
              <a:t>Solimando M.C., Palmieri A., Pizzoli C., Lami L. (2010) </a:t>
            </a:r>
            <a:r>
              <a:rPr lang="it-IT" sz="1900" i="1" dirty="0"/>
              <a:t>Studenti dislessici all’Università: quali risposte fornire. Un progetto di screening attuato presso</a:t>
            </a:r>
            <a:r>
              <a:rPr lang="it-IT" sz="1900" dirty="0"/>
              <a:t> </a:t>
            </a:r>
            <a:r>
              <a:rPr lang="it-IT" sz="1900" i="1" dirty="0"/>
              <a:t>l’Ateneo di Bologna</a:t>
            </a:r>
            <a:r>
              <a:rPr lang="it-IT" sz="1900" dirty="0"/>
              <a:t>, in Dislessia e Università, </a:t>
            </a:r>
            <a:r>
              <a:rPr lang="it-IT" sz="1900" dirty="0" err="1"/>
              <a:t>Erickson</a:t>
            </a:r>
            <a:r>
              <a:rPr lang="it-IT" sz="1900" dirty="0"/>
              <a:t>, </a:t>
            </a:r>
            <a:r>
              <a:rPr lang="it-IT" sz="1900" dirty="0" smtClean="0"/>
              <a:t>2010-09-28</a:t>
            </a:r>
            <a:endParaRPr lang="it-IT" sz="1900" dirty="0"/>
          </a:p>
          <a:p>
            <a:pPr eaLnBrk="1" fontAlgn="auto" hangingPunct="1">
              <a:spcAft>
                <a:spcPts val="0"/>
              </a:spcAft>
              <a:defRPr/>
            </a:pPr>
            <a:r>
              <a:rPr lang="it-IT" sz="1900" dirty="0"/>
              <a:t>Lami L., Palmieri A, Solimando M.C., Pizzoli C. (2009) </a:t>
            </a:r>
            <a:r>
              <a:rPr lang="it-IT" sz="1900" i="1" dirty="0"/>
              <a:t>Profilo cognitivo e delle abilità di lettura in un gruppo di dislessici evolutivi con e senza ritardo di</a:t>
            </a:r>
            <a:r>
              <a:rPr lang="it-IT" sz="1900" dirty="0"/>
              <a:t> </a:t>
            </a:r>
            <a:r>
              <a:rPr lang="it-IT" sz="1900" i="1" dirty="0"/>
              <a:t>linguaggio diventati giovani adulti</a:t>
            </a:r>
            <a:r>
              <a:rPr lang="it-IT" sz="1900" dirty="0"/>
              <a:t>, Dislessia, Vol. 6, n°1, pp. </a:t>
            </a:r>
            <a:r>
              <a:rPr lang="it-IT" sz="1900" dirty="0" smtClean="0"/>
              <a:t>77-92</a:t>
            </a:r>
          </a:p>
          <a:p>
            <a:pPr eaLnBrk="1" fontAlgn="auto" hangingPunct="1">
              <a:spcAft>
                <a:spcPts val="0"/>
              </a:spcAft>
              <a:defRPr/>
            </a:pPr>
            <a:r>
              <a:rPr lang="it-IT" sz="2000" dirty="0"/>
              <a:t>Lami L. , Palmieri A., Solimando C., Pizzoli C. (2008) </a:t>
            </a:r>
            <a:r>
              <a:rPr lang="it-IT" sz="2000" i="1" dirty="0"/>
              <a:t>Evoluzione del profilo di lettura nella dislessia: risultati di uno studio longitudinale su un gruppo di dislessici divenuti giovani adulti</a:t>
            </a:r>
            <a:r>
              <a:rPr lang="it-IT" sz="2000" dirty="0"/>
              <a:t>.  Dislessia, Vol. 5, n°1, pp. 7-17 .</a:t>
            </a:r>
          </a:p>
          <a:p>
            <a:pPr eaLnBrk="1" fontAlgn="auto" hangingPunct="1">
              <a:spcAft>
                <a:spcPts val="0"/>
              </a:spcAft>
              <a:defRPr/>
            </a:pPr>
            <a:endParaRPr lang="it-IT" sz="1900" dirty="0"/>
          </a:p>
          <a:p>
            <a:pPr eaLnBrk="1" fontAlgn="auto" hangingPunct="1">
              <a:spcAft>
                <a:spcPts val="0"/>
              </a:spcAft>
              <a:defRPr/>
            </a:pPr>
            <a:endParaRPr lang="it-IT"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it-IT" smtClean="0"/>
              <a:t>Andamento velocità parole</a:t>
            </a:r>
          </a:p>
        </p:txBody>
      </p:sp>
      <p:graphicFrame>
        <p:nvGraphicFramePr>
          <p:cNvPr id="8194" name="Object 3"/>
          <p:cNvGraphicFramePr>
            <a:graphicFrameLocks noGrp="1" noChangeAspect="1"/>
          </p:cNvGraphicFramePr>
          <p:nvPr>
            <p:ph idx="1"/>
          </p:nvPr>
        </p:nvGraphicFramePr>
        <p:xfrm>
          <a:off x="2114550" y="1890713"/>
          <a:ext cx="4914900" cy="3943350"/>
        </p:xfrm>
        <a:graphic>
          <a:graphicData uri="http://schemas.openxmlformats.org/presentationml/2006/ole">
            <mc:AlternateContent xmlns:mc="http://schemas.openxmlformats.org/markup-compatibility/2006">
              <mc:Choice xmlns:v="urn:schemas-microsoft-com:vml" Requires="v">
                <p:oleObj spid="_x0000_s8195" name="Grafico" r:id="rId5" imgW="4914787" imgH="3943344" progId="Excel.Chart.8">
                  <p:embed/>
                </p:oleObj>
              </mc:Choice>
              <mc:Fallback>
                <p:oleObj name="Grafico" r:id="rId5" imgW="4914787" imgH="3943344" progId="Excel.Chart.8">
                  <p:embed/>
                  <p:pic>
                    <p:nvPicPr>
                      <p:cNvPr id="0" name="Object 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4550" y="1890713"/>
                        <a:ext cx="4914900" cy="3943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it-IT" smtClean="0"/>
              <a:t>Andamento velocità non parole</a:t>
            </a:r>
          </a:p>
        </p:txBody>
      </p:sp>
      <p:graphicFrame>
        <p:nvGraphicFramePr>
          <p:cNvPr id="9218" name="Object 3"/>
          <p:cNvGraphicFramePr>
            <a:graphicFrameLocks noGrp="1" noChangeAspect="1"/>
          </p:cNvGraphicFramePr>
          <p:nvPr>
            <p:ph idx="1"/>
          </p:nvPr>
        </p:nvGraphicFramePr>
        <p:xfrm>
          <a:off x="2114550" y="1890713"/>
          <a:ext cx="4914900" cy="3943350"/>
        </p:xfrm>
        <a:graphic>
          <a:graphicData uri="http://schemas.openxmlformats.org/presentationml/2006/ole">
            <mc:AlternateContent xmlns:mc="http://schemas.openxmlformats.org/markup-compatibility/2006">
              <mc:Choice xmlns:v="urn:schemas-microsoft-com:vml" Requires="v">
                <p:oleObj spid="_x0000_s9219" name="Grafico" r:id="rId5" imgW="4914787" imgH="3943344" progId="Excel.Chart.8">
                  <p:embed/>
                </p:oleObj>
              </mc:Choice>
              <mc:Fallback>
                <p:oleObj name="Grafico" r:id="rId5" imgW="4914787" imgH="3943344" progId="Excel.Chart.8">
                  <p:embed/>
                  <p:pic>
                    <p:nvPicPr>
                      <p:cNvPr id="0" name="Object 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4550" y="1890713"/>
                        <a:ext cx="4914900" cy="3943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655638"/>
            <a:ext cx="8234363" cy="762000"/>
          </a:xfrm>
        </p:spPr>
        <p:txBody>
          <a:bodyPr lIns="90000" tIns="46800" rIns="90000" bIns="46800">
            <a:spAutoFit/>
          </a:bodyPr>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b="1" smtClean="0"/>
              <a:t>STRUMENTI</a:t>
            </a:r>
          </a:p>
        </p:txBody>
      </p:sp>
      <p:sp>
        <p:nvSpPr>
          <p:cNvPr id="120835" name="Rectangle 3"/>
          <p:cNvSpPr>
            <a:spLocks noGrp="1" noChangeArrowheads="1"/>
          </p:cNvSpPr>
          <p:nvPr>
            <p:ph idx="1"/>
          </p:nvPr>
        </p:nvSpPr>
        <p:spPr>
          <a:xfrm>
            <a:off x="1692275" y="1412875"/>
            <a:ext cx="6988175" cy="4895850"/>
          </a:xfrm>
        </p:spPr>
        <p:txBody>
          <a:bodyPr lIns="90000" tIns="46800" rIns="90000" bIns="46800">
            <a:spAutoFit/>
          </a:bodyPr>
          <a:lstStyle/>
          <a:p>
            <a:pPr marL="339725" indent="-339725" defTabSz="449263" eaLnBrk="1" hangingPunct="1">
              <a:spcBef>
                <a:spcPts val="700"/>
              </a:spcBef>
              <a:buFont typeface="StarSymbol"/>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Valutazione profilo cognitivo (WISC-R/ WAIS-R)</a:t>
            </a:r>
          </a:p>
          <a:p>
            <a:pPr marL="339725" indent="-339725" defTabSz="449263" eaLnBrk="1" hangingPunct="1">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Valutazione delle abilità di letto-scrittura:</a:t>
            </a:r>
          </a:p>
          <a:p>
            <a:pPr marL="339725" indent="-339725" defTabSz="449263" eaLnBrk="1" hangingPunct="1">
              <a:spcBef>
                <a:spcPts val="7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Velocità e correttezza di decodifica </a:t>
            </a:r>
          </a:p>
          <a:p>
            <a:pPr marL="339725" indent="-339725" defTabSz="449263" eaLnBrk="1" hangingPunct="1">
              <a:spcBef>
                <a:spcPts val="7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Comprensione del testo scritto</a:t>
            </a:r>
          </a:p>
          <a:p>
            <a:pPr marL="339725" indent="-339725" defTabSz="449263" eaLnBrk="1" hangingPunct="1">
              <a:spcBef>
                <a:spcPts val="7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Dettato ortografico di parole e non parole</a:t>
            </a:r>
          </a:p>
          <a:p>
            <a:pPr marL="339725" indent="-339725" defTabSz="449263" eaLnBrk="1" hangingPunct="1">
              <a:spcBef>
                <a:spcPts val="7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Decisione ortografica</a:t>
            </a:r>
          </a:p>
          <a:p>
            <a:pPr marL="339725" indent="-339725" defTabSz="449263" eaLnBrk="1" hangingPunct="1">
              <a:spcBef>
                <a:spcPts val="700"/>
              </a:spcBef>
              <a:buFont typeface="StarSymbol"/>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smtClean="0"/>
              <a:t>Processing-fonologico (Spoonerism task, Ripetizione pseudoparole, Naming) </a:t>
            </a:r>
          </a:p>
        </p:txBody>
      </p:sp>
      <p:sp>
        <p:nvSpPr>
          <p:cNvPr id="16388" name="Segnaposto piè di pagina 3"/>
          <p:cNvSpPr>
            <a:spLocks noGrp="1"/>
          </p:cNvSpPr>
          <p:nvPr>
            <p:ph type="ftr" sz="quarter" idx="11"/>
          </p:nvPr>
        </p:nvSpPr>
        <p:spPr bwMode="auto">
          <a:xfrm>
            <a:off x="457200" y="6356350"/>
            <a:ext cx="2133600" cy="365125"/>
          </a:xfrm>
          <a:noFill/>
          <a:ln>
            <a:miter lim="800000"/>
            <a:headEnd/>
            <a:tailEnd/>
          </a:ln>
        </p:spPr>
        <p:txBody>
          <a:bodyPr wrap="square" numCol="1" anchorCtr="0" compatLnSpc="1">
            <a:prstTxWarp prst="textNoShape">
              <a:avLst/>
            </a:prstTxWarp>
          </a:bodyPr>
          <a:lstStyle/>
          <a:p>
            <a:pPr algn="l"/>
            <a:r>
              <a:rPr lang="it-IT" smtClean="0">
                <a:solidFill>
                  <a:schemeClr val="tx1"/>
                </a:solidFill>
                <a:latin typeface="Arial" pitchFamily="34" charset="0"/>
              </a:rPr>
              <a:t>Centro Regionale Disabilità LInguistiche e Cognitive Bologna</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blinds(horizontal)">
                                      <p:cBhvr>
                                        <p:cTn id="7" dur="500"/>
                                        <p:tgtEl>
                                          <p:spTgt spid="120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0835">
                                            <p:txEl>
                                              <p:pRg st="1" end="1"/>
                                            </p:txEl>
                                          </p:spTgt>
                                        </p:tgtEl>
                                        <p:attrNameLst>
                                          <p:attrName>style.visibility</p:attrName>
                                        </p:attrNameLst>
                                      </p:cBhvr>
                                      <p:to>
                                        <p:strVal val="visible"/>
                                      </p:to>
                                    </p:set>
                                    <p:animEffect transition="in" filter="blinds(horizontal)">
                                      <p:cBhvr>
                                        <p:cTn id="12" dur="500"/>
                                        <p:tgtEl>
                                          <p:spTgt spid="120835">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120835">
                                            <p:txEl>
                                              <p:pRg st="2" end="2"/>
                                            </p:txEl>
                                          </p:spTgt>
                                        </p:tgtEl>
                                        <p:attrNameLst>
                                          <p:attrName>style.visibility</p:attrName>
                                        </p:attrNameLst>
                                      </p:cBhvr>
                                      <p:to>
                                        <p:strVal val="visible"/>
                                      </p:to>
                                    </p:set>
                                    <p:animEffect transition="in" filter="blinds(horizontal)">
                                      <p:cBhvr>
                                        <p:cTn id="15" dur="500"/>
                                        <p:tgtEl>
                                          <p:spTgt spid="12083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20835">
                                            <p:txEl>
                                              <p:pRg st="3" end="3"/>
                                            </p:txEl>
                                          </p:spTgt>
                                        </p:tgtEl>
                                        <p:attrNameLst>
                                          <p:attrName>style.visibility</p:attrName>
                                        </p:attrNameLst>
                                      </p:cBhvr>
                                      <p:to>
                                        <p:strVal val="visible"/>
                                      </p:to>
                                    </p:set>
                                    <p:animEffect transition="in" filter="blinds(horizontal)">
                                      <p:cBhvr>
                                        <p:cTn id="18" dur="500"/>
                                        <p:tgtEl>
                                          <p:spTgt spid="120835">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20835">
                                            <p:txEl>
                                              <p:pRg st="4" end="4"/>
                                            </p:txEl>
                                          </p:spTgt>
                                        </p:tgtEl>
                                        <p:attrNameLst>
                                          <p:attrName>style.visibility</p:attrName>
                                        </p:attrNameLst>
                                      </p:cBhvr>
                                      <p:to>
                                        <p:strVal val="visible"/>
                                      </p:to>
                                    </p:set>
                                    <p:animEffect transition="in" filter="blinds(horizontal)">
                                      <p:cBhvr>
                                        <p:cTn id="21" dur="500"/>
                                        <p:tgtEl>
                                          <p:spTgt spid="120835">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120835">
                                            <p:txEl>
                                              <p:pRg st="5" end="5"/>
                                            </p:txEl>
                                          </p:spTgt>
                                        </p:tgtEl>
                                        <p:attrNameLst>
                                          <p:attrName>style.visibility</p:attrName>
                                        </p:attrNameLst>
                                      </p:cBhvr>
                                      <p:to>
                                        <p:strVal val="visible"/>
                                      </p:to>
                                    </p:set>
                                    <p:animEffect transition="in" filter="blinds(horizontal)">
                                      <p:cBhvr>
                                        <p:cTn id="24" dur="500"/>
                                        <p:tgtEl>
                                          <p:spTgt spid="120835">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120835">
                                            <p:txEl>
                                              <p:pRg st="6" end="6"/>
                                            </p:txEl>
                                          </p:spTgt>
                                        </p:tgtEl>
                                        <p:attrNameLst>
                                          <p:attrName>style.visibility</p:attrName>
                                        </p:attrNameLst>
                                      </p:cBhvr>
                                      <p:to>
                                        <p:strVal val="visible"/>
                                      </p:to>
                                    </p:set>
                                    <p:animEffect transition="in" filter="blinds(horizontal)">
                                      <p:cBhvr>
                                        <p:cTn id="27" dur="500"/>
                                        <p:tgtEl>
                                          <p:spTgt spid="1208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it-IT" smtClean="0"/>
              <a:t>Andamento velocità brano</a:t>
            </a:r>
          </a:p>
        </p:txBody>
      </p:sp>
      <p:graphicFrame>
        <p:nvGraphicFramePr>
          <p:cNvPr id="1026" name="Object 6"/>
          <p:cNvGraphicFramePr>
            <a:graphicFrameLocks noGrp="1" noChangeAspect="1"/>
          </p:cNvGraphicFramePr>
          <p:nvPr>
            <p:ph sz="half" idx="1"/>
          </p:nvPr>
        </p:nvGraphicFramePr>
        <p:xfrm>
          <a:off x="457200" y="2243138"/>
          <a:ext cx="4038600" cy="3240087"/>
        </p:xfrm>
        <a:graphic>
          <a:graphicData uri="http://schemas.openxmlformats.org/presentationml/2006/ole">
            <mc:AlternateContent xmlns:mc="http://schemas.openxmlformats.org/markup-compatibility/2006">
              <mc:Choice xmlns:v="urn:schemas-microsoft-com:vml" Requires="v">
                <p:oleObj spid="_x0000_s1027" name="Grafico" r:id="rId5" imgW="4914787" imgH="3943344" progId="Excel.Chart.8">
                  <p:embed/>
                </p:oleObj>
              </mc:Choice>
              <mc:Fallback>
                <p:oleObj name="Grafico" r:id="rId5" imgW="4914787" imgH="3943344" progId="Excel.Chart.8">
                  <p:embed/>
                  <p:pic>
                    <p:nvPicPr>
                      <p:cNvPr id="0" name="Object 6"/>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243138"/>
                        <a:ext cx="4038600" cy="3240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ChangeArrowheads="1"/>
          </p:cNvSpPr>
          <p:nvPr/>
        </p:nvSpPr>
        <p:spPr bwMode="auto">
          <a:xfrm>
            <a:off x="457200" y="128588"/>
            <a:ext cx="8226425" cy="1431925"/>
          </a:xfrm>
          <a:prstGeom prst="rect">
            <a:avLst/>
          </a:prstGeom>
          <a:noFill/>
          <a:ln w="9525">
            <a:noFill/>
            <a:round/>
            <a:headEnd/>
            <a:tailEnd/>
          </a:ln>
        </p:spPr>
        <p:txBody>
          <a:bodyPr lIns="90000" tIns="46800" rIns="90000" bIns="46800" anchor="ctr"/>
          <a:lstStyle/>
          <a:p>
            <a:pPr defTabSz="449263"/>
            <a:r>
              <a:rPr lang="it-IT" sz="3200"/>
              <a:t>Quoziente intellettivo</a:t>
            </a:r>
          </a:p>
        </p:txBody>
      </p:sp>
      <p:graphicFrame>
        <p:nvGraphicFramePr>
          <p:cNvPr id="2050" name="Object 5"/>
          <p:cNvGraphicFramePr>
            <a:graphicFrameLocks noChangeAspect="1"/>
          </p:cNvGraphicFramePr>
          <p:nvPr/>
        </p:nvGraphicFramePr>
        <p:xfrm>
          <a:off x="457200" y="1600200"/>
          <a:ext cx="8226425" cy="4522788"/>
        </p:xfrm>
        <a:graphic>
          <a:graphicData uri="http://schemas.openxmlformats.org/presentationml/2006/ole">
            <mc:AlternateContent xmlns:mc="http://schemas.openxmlformats.org/markup-compatibility/2006">
              <mc:Choice xmlns:v="urn:schemas-microsoft-com:vml" Requires="v">
                <p:oleObj spid="_x0000_s2051" name="Grafico" r:id="rId4" imgW="8229552" imgH="4524390" progId="MSGraph.Chart.8">
                  <p:embed followColorScheme="full"/>
                </p:oleObj>
              </mc:Choice>
              <mc:Fallback>
                <p:oleObj name="Grafico" r:id="rId4" imgW="8229552" imgH="4524390" progId="MSGraph.Chart.8">
                  <p:embed followColorScheme="full"/>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600200"/>
                        <a:ext cx="8226425" cy="4522788"/>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2" name="AutoShape 6"/>
          <p:cNvSpPr>
            <a:spLocks noChangeArrowheads="1"/>
          </p:cNvSpPr>
          <p:nvPr/>
        </p:nvSpPr>
        <p:spPr bwMode="auto">
          <a:xfrm>
            <a:off x="4427538" y="2060575"/>
            <a:ext cx="431800" cy="504825"/>
          </a:xfrm>
          <a:prstGeom prst="star4">
            <a:avLst>
              <a:gd name="adj" fmla="val 12500"/>
            </a:avLst>
          </a:prstGeom>
          <a:solidFill>
            <a:srgbClr val="FF0000"/>
          </a:solidFill>
          <a:ln w="9525">
            <a:solidFill>
              <a:schemeClr val="tx1"/>
            </a:solidFill>
            <a:miter lim="800000"/>
            <a:headEnd/>
            <a:tailEnd/>
          </a:ln>
        </p:spPr>
        <p:txBody>
          <a:bodyPr wrap="none" anchor="ctr"/>
          <a:lstStyle/>
          <a:p>
            <a:endParaRPr lang="it-IT"/>
          </a:p>
        </p:txBody>
      </p:sp>
      <p:sp>
        <p:nvSpPr>
          <p:cNvPr id="2053" name="Text Box 7"/>
          <p:cNvSpPr txBox="1">
            <a:spLocks noChangeArrowheads="1"/>
          </p:cNvSpPr>
          <p:nvPr/>
        </p:nvSpPr>
        <p:spPr bwMode="auto">
          <a:xfrm>
            <a:off x="0" y="6381750"/>
            <a:ext cx="9144000" cy="725488"/>
          </a:xfrm>
          <a:prstGeom prst="rect">
            <a:avLst/>
          </a:prstGeom>
          <a:noFill/>
          <a:ln w="9525">
            <a:noFill/>
            <a:miter lim="800000"/>
            <a:headEnd/>
            <a:tailEnd/>
          </a:ln>
        </p:spPr>
        <p:txBody>
          <a:bodyPr>
            <a:spAutoFit/>
          </a:bodyPr>
          <a:lstStyle/>
          <a:p>
            <a:pPr>
              <a:lnSpc>
                <a:spcPct val="93000"/>
              </a:lnSpc>
              <a:buClr>
                <a:srgbClr val="FF3300"/>
              </a:buClr>
              <a:buSzPct val="100000"/>
              <a:buFont typeface="Arial" pitchFamily="34" charset="0"/>
              <a:buNone/>
            </a:pPr>
            <a:r>
              <a:rPr lang="en-GB">
                <a:solidFill>
                  <a:srgbClr val="FF3300"/>
                </a:solidFill>
                <a:latin typeface="Arial" pitchFamily="34" charset="0"/>
              </a:rPr>
              <a:t>  Centro Regionale Disabilità Linguistiche e Cognitive in età evolutiva – ASL Bologna</a:t>
            </a:r>
          </a:p>
          <a:p>
            <a:pPr>
              <a:lnSpc>
                <a:spcPct val="87000"/>
              </a:lnSpc>
              <a:spcBef>
                <a:spcPct val="50000"/>
              </a:spcBef>
              <a:buClr>
                <a:srgbClr val="000000"/>
              </a:buClr>
              <a:buSzPct val="100000"/>
              <a:buFont typeface="Arial" pitchFamily="34" charset="0"/>
              <a:buNone/>
            </a:pPr>
            <a:endParaRPr lang="it-IT">
              <a:solidFill>
                <a:schemeClr val="bg1"/>
              </a:solidFill>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ggetto 1"/>
          <p:cNvGraphicFramePr>
            <a:graphicFrameLocks noChangeAspect="1"/>
          </p:cNvGraphicFramePr>
          <p:nvPr/>
        </p:nvGraphicFramePr>
        <p:xfrm>
          <a:off x="1476375" y="1196975"/>
          <a:ext cx="6408738" cy="4914900"/>
        </p:xfrm>
        <a:graphic>
          <a:graphicData uri="http://schemas.openxmlformats.org/presentationml/2006/ole">
            <mc:AlternateContent xmlns:mc="http://schemas.openxmlformats.org/markup-compatibility/2006">
              <mc:Choice xmlns:v="urn:schemas-microsoft-com:vml" Requires="v">
                <p:oleObj spid="_x0000_s3076" name="Grafico" r:id="rId5" imgW="4905375" imgH="3762375" progId="Excel.Chart.8">
                  <p:embed/>
                </p:oleObj>
              </mc:Choice>
              <mc:Fallback>
                <p:oleObj name="Grafico" r:id="rId5" imgW="4905375" imgH="3762375" progId="Excel.Chart.8">
                  <p:embed/>
                  <p:pic>
                    <p:nvPicPr>
                      <p:cNvPr id="0" name="Oggetto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1196975"/>
                        <a:ext cx="640873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ggetto 2"/>
          <p:cNvGraphicFramePr>
            <a:graphicFrameLocks noChangeAspect="1"/>
          </p:cNvGraphicFramePr>
          <p:nvPr/>
        </p:nvGraphicFramePr>
        <p:xfrm>
          <a:off x="1628775" y="1349375"/>
          <a:ext cx="6408738" cy="4914900"/>
        </p:xfrm>
        <a:graphic>
          <a:graphicData uri="http://schemas.openxmlformats.org/presentationml/2006/ole">
            <mc:AlternateContent xmlns:mc="http://schemas.openxmlformats.org/markup-compatibility/2006">
              <mc:Choice xmlns:v="urn:schemas-microsoft-com:vml" Requires="v">
                <p:oleObj spid="_x0000_s3077" name="Grafico" r:id="rId8" imgW="4905375" imgH="3762375" progId="Excel.Chart.8">
                  <p:embed/>
                </p:oleObj>
              </mc:Choice>
              <mc:Fallback>
                <p:oleObj name="Grafico" r:id="rId8" imgW="4905375" imgH="3762375" progId="Excel.Chart.8">
                  <p:embed/>
                  <p:pic>
                    <p:nvPicPr>
                      <p:cNvPr id="0" name="Oggetto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8775" y="1349375"/>
                        <a:ext cx="640873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57200"/>
            <a:ext cx="8231188" cy="1373188"/>
          </a:xfrm>
        </p:spPr>
        <p:txBody>
          <a:bodyPr lIns="91436" tIns="45718" rIns="91436" bIns="45718"/>
          <a:lstStyle/>
          <a:p>
            <a:pPr defTabSz="449263" eaLnBrk="1" hangingPunct="1">
              <a:buFont typeface="Comic Sans MS" pitchFamily="66" charset="0"/>
              <a:buNone/>
              <a:tabLst>
                <a:tab pos="0" algn="l"/>
                <a:tab pos="1006475" algn="l"/>
                <a:tab pos="2014538" algn="l"/>
                <a:tab pos="3022600" algn="l"/>
                <a:tab pos="4030663" algn="l"/>
                <a:tab pos="5038725" algn="l"/>
                <a:tab pos="6046788" algn="l"/>
                <a:tab pos="7054850" algn="l"/>
                <a:tab pos="8062913" algn="l"/>
                <a:tab pos="9070975" algn="l"/>
                <a:tab pos="10079038" algn="l"/>
              </a:tabLst>
            </a:pPr>
            <a:r>
              <a:rPr lang="en-GB" smtClean="0">
                <a:solidFill>
                  <a:srgbClr val="FF3300"/>
                </a:solidFill>
                <a:latin typeface="Comic Sans MS" pitchFamily="66" charset="0"/>
              </a:rPr>
              <a:t>ASSESSMENT</a:t>
            </a:r>
          </a:p>
        </p:txBody>
      </p:sp>
      <p:sp>
        <p:nvSpPr>
          <p:cNvPr id="65539" name="Rectangle 3"/>
          <p:cNvSpPr>
            <a:spLocks noGrp="1" noChangeArrowheads="1"/>
          </p:cNvSpPr>
          <p:nvPr>
            <p:ph idx="1"/>
          </p:nvPr>
        </p:nvSpPr>
        <p:spPr>
          <a:xfrm>
            <a:off x="457200" y="1981200"/>
            <a:ext cx="8229600" cy="4379913"/>
          </a:xfrm>
          <a:extLst/>
        </p:spPr>
        <p:txBody>
          <a:bodyPr lIns="91436" tIns="45718" rIns="91436" bIns="45718" rtlCol="0">
            <a:normAutofit/>
          </a:bodyPr>
          <a:lstStyle/>
          <a:p>
            <a:pPr marL="376238" indent="-376238" algn="just" defTabSz="449263" eaLnBrk="1" fontAlgn="auto" hangingPunct="1">
              <a:lnSpc>
                <a:spcPct val="150000"/>
              </a:lnSpc>
              <a:spcBef>
                <a:spcPts val="1400"/>
              </a:spcBef>
              <a:spcAft>
                <a:spcPts val="0"/>
              </a:spcAft>
              <a:tabLst>
                <a:tab pos="1004888" algn="l"/>
                <a:tab pos="2012950" algn="l"/>
                <a:tab pos="3021013" algn="l"/>
                <a:tab pos="4029075" algn="l"/>
                <a:tab pos="5037138" algn="l"/>
                <a:tab pos="6045200" algn="l"/>
                <a:tab pos="7053263" algn="l"/>
                <a:tab pos="8061325" algn="l"/>
                <a:tab pos="9069388" algn="l"/>
                <a:tab pos="10077450" algn="l"/>
              </a:tabLst>
              <a:defRPr/>
            </a:pPr>
            <a:r>
              <a:rPr lang="en-GB" sz="2600">
                <a:effectLst>
                  <a:outerShdw blurRad="38100" dist="38100" dir="2700000" algn="tl">
                    <a:srgbClr val="FFFFFF"/>
                  </a:outerShdw>
                </a:effectLst>
              </a:rPr>
              <a:t>Q</a:t>
            </a:r>
            <a:r>
              <a:rPr lang="en-GB" sz="2600"/>
              <a:t>uestionario</a:t>
            </a:r>
            <a:r>
              <a:rPr lang="en-GB" sz="2600">
                <a:effectLst>
                  <a:outerShdw blurRad="38100" dist="38100" dir="2700000" algn="tl">
                    <a:srgbClr val="FFFFFF"/>
                  </a:outerShdw>
                </a:effectLst>
              </a:rPr>
              <a:t> A</a:t>
            </a:r>
            <a:r>
              <a:rPr lang="en-GB" sz="2600"/>
              <a:t>namnestico</a:t>
            </a:r>
          </a:p>
          <a:p>
            <a:pPr marL="376238" indent="-376238" algn="just" defTabSz="449263" eaLnBrk="1" fontAlgn="auto" hangingPunct="1">
              <a:lnSpc>
                <a:spcPct val="150000"/>
              </a:lnSpc>
              <a:spcBef>
                <a:spcPts val="1400"/>
              </a:spcBef>
              <a:spcAft>
                <a:spcPts val="0"/>
              </a:spcAft>
              <a:tabLst>
                <a:tab pos="1004888" algn="l"/>
                <a:tab pos="2012950" algn="l"/>
                <a:tab pos="3021013" algn="l"/>
                <a:tab pos="4029075" algn="l"/>
                <a:tab pos="5037138" algn="l"/>
                <a:tab pos="6045200" algn="l"/>
                <a:tab pos="7053263" algn="l"/>
                <a:tab pos="8061325" algn="l"/>
                <a:tab pos="9069388" algn="l"/>
                <a:tab pos="10077450" algn="l"/>
              </a:tabLst>
              <a:defRPr/>
            </a:pPr>
            <a:r>
              <a:rPr lang="en-GB" sz="2600"/>
              <a:t>Adult Reading History Questionnaire</a:t>
            </a:r>
          </a:p>
          <a:p>
            <a:pPr marL="376238" indent="-376238" algn="just" defTabSz="449263" eaLnBrk="1" fontAlgn="auto" hangingPunct="1">
              <a:lnSpc>
                <a:spcPct val="150000"/>
              </a:lnSpc>
              <a:spcBef>
                <a:spcPts val="1400"/>
              </a:spcBef>
              <a:spcAft>
                <a:spcPts val="0"/>
              </a:spcAft>
              <a:tabLst>
                <a:tab pos="1004888" algn="l"/>
                <a:tab pos="2012950" algn="l"/>
                <a:tab pos="3021013" algn="l"/>
                <a:tab pos="4029075" algn="l"/>
                <a:tab pos="5037138" algn="l"/>
                <a:tab pos="6045200" algn="l"/>
                <a:tab pos="7053263" algn="l"/>
                <a:tab pos="8061325" algn="l"/>
                <a:tab pos="9069388" algn="l"/>
                <a:tab pos="10077450" algn="l"/>
              </a:tabLst>
              <a:defRPr/>
            </a:pPr>
            <a:r>
              <a:rPr lang="en-GB" sz="2600"/>
              <a:t>Basic Self Esteem Scale </a:t>
            </a:r>
          </a:p>
          <a:p>
            <a:pPr marL="376238" indent="-376238" algn="just" defTabSz="449263" eaLnBrk="1" fontAlgn="auto" hangingPunct="1">
              <a:lnSpc>
                <a:spcPct val="150000"/>
              </a:lnSpc>
              <a:spcBef>
                <a:spcPts val="1400"/>
              </a:spcBef>
              <a:spcAft>
                <a:spcPts val="0"/>
              </a:spcAft>
              <a:tabLst>
                <a:tab pos="1004888" algn="l"/>
                <a:tab pos="2012950" algn="l"/>
                <a:tab pos="3021013" algn="l"/>
                <a:tab pos="4029075" algn="l"/>
                <a:tab pos="5037138" algn="l"/>
                <a:tab pos="6045200" algn="l"/>
                <a:tab pos="7053263" algn="l"/>
                <a:tab pos="8061325" algn="l"/>
                <a:tab pos="9069388" algn="l"/>
                <a:tab pos="10077450" algn="l"/>
              </a:tabLst>
              <a:defRPr/>
            </a:pPr>
            <a:r>
              <a:rPr lang="en-GB" sz="2600"/>
              <a:t>SAT – P</a:t>
            </a:r>
            <a:r>
              <a:rPr lang="en-GB" sz="2600" b="1"/>
              <a:t> </a:t>
            </a:r>
          </a:p>
          <a:p>
            <a:pPr marL="376238" indent="-376238" algn="just" defTabSz="449263" eaLnBrk="1" fontAlgn="auto" hangingPunct="1">
              <a:lnSpc>
                <a:spcPct val="150000"/>
              </a:lnSpc>
              <a:spcBef>
                <a:spcPts val="1400"/>
              </a:spcBef>
              <a:spcAft>
                <a:spcPts val="0"/>
              </a:spcAft>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defRPr/>
            </a:pPr>
            <a:endParaRPr lang="en-GB" sz="2600">
              <a:solidFill>
                <a:srgbClr val="3399FF"/>
              </a:solidFill>
              <a:effectLst>
                <a:outerShdw blurRad="38100" dist="38100" dir="2700000" algn="tl">
                  <a:srgbClr val="000000"/>
                </a:outerShdw>
              </a:effectLst>
            </a:endParaRPr>
          </a:p>
          <a:p>
            <a:pPr marL="376238" indent="-376238" algn="just" defTabSz="449263" eaLnBrk="1" fontAlgn="auto" hangingPunct="1">
              <a:lnSpc>
                <a:spcPct val="150000"/>
              </a:lnSpc>
              <a:spcBef>
                <a:spcPts val="1400"/>
              </a:spcBef>
              <a:spcAft>
                <a:spcPts val="0"/>
              </a:spcAft>
              <a:buFont typeface="Wingdings" pitchFamily="2" charset="2"/>
              <a:buNone/>
              <a:tabLst>
                <a:tab pos="1004888" algn="l"/>
                <a:tab pos="2012950" algn="l"/>
                <a:tab pos="3021013" algn="l"/>
                <a:tab pos="4029075" algn="l"/>
                <a:tab pos="5037138" algn="l"/>
                <a:tab pos="6045200" algn="l"/>
                <a:tab pos="7053263" algn="l"/>
                <a:tab pos="8061325" algn="l"/>
                <a:tab pos="9069388" algn="l"/>
                <a:tab pos="10077450" algn="l"/>
              </a:tabLst>
              <a:defRPr/>
            </a:pPr>
            <a:endParaRPr lang="en-GB" sz="2600">
              <a:solidFill>
                <a:srgbClr val="3399FF"/>
              </a:solidFill>
              <a:effectLst>
                <a:outerShdw blurRad="38100" dist="38100" dir="2700000" algn="tl">
                  <a:srgbClr val="000000"/>
                </a:outerShdw>
              </a:effectLst>
            </a:endParaRPr>
          </a:p>
        </p:txBody>
      </p:sp>
      <p:sp>
        <p:nvSpPr>
          <p:cNvPr id="4" name="Segnaposto piè di pagina 3"/>
          <p:cNvSpPr>
            <a:spLocks noGrp="1"/>
          </p:cNvSpPr>
          <p:nvPr>
            <p:ph type="ftr" sz="quarter" idx="11"/>
          </p:nvPr>
        </p:nvSpPr>
        <p:spPr>
          <a:xfrm>
            <a:off x="457200" y="6356350"/>
            <a:ext cx="2133600" cy="365125"/>
          </a:xfrm>
        </p:spPr>
        <p:txBody>
          <a:bodyPr/>
          <a:lstStyle/>
          <a:p>
            <a:pPr algn="l">
              <a:defRPr/>
            </a:pPr>
            <a:r>
              <a:rPr lang="it-IT"/>
              <a:t>Centro Regionale Disabilità LInguistiche e Cognitive Bologna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148</TotalTime>
  <Words>2748</Words>
  <Application>Microsoft Office PowerPoint</Application>
  <PresentationFormat>On-screen Show (4:3)</PresentationFormat>
  <Paragraphs>362</Paragraphs>
  <Slides>49</Slides>
  <Notes>49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1" baseType="lpstr">
      <vt:lpstr>Tema di Office</vt:lpstr>
      <vt:lpstr>Grafico</vt:lpstr>
      <vt:lpstr>Giovani adulti dislessici tra università e lavoro: presentazione di esperienze nella realtà bolognese </vt:lpstr>
      <vt:lpstr>Il percorso …..</vt:lpstr>
      <vt:lpstr>Obiettivi del nostro studio</vt:lpstr>
      <vt:lpstr>Soggetti</vt:lpstr>
      <vt:lpstr>STRUMENTI</vt:lpstr>
      <vt:lpstr>Andamento velocità brano</vt:lpstr>
      <vt:lpstr>PowerPoint Presentation</vt:lpstr>
      <vt:lpstr>PowerPoint Presentation</vt:lpstr>
      <vt:lpstr>ASSESSMENT</vt:lpstr>
      <vt:lpstr>PowerPoint Presentation</vt:lpstr>
      <vt:lpstr>PowerPoint Presentation</vt:lpstr>
      <vt:lpstr>PowerPoint Presentation</vt:lpstr>
      <vt:lpstr>PowerPoint Presentation</vt:lpstr>
      <vt:lpstr>Servizio studenti dislessici  - Università di Bologna -</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Abitudini e frequenza di lettura</vt:lpstr>
      <vt:lpstr>PowerPoint Presentation</vt:lpstr>
      <vt:lpstr>PowerPoint Presentation</vt:lpstr>
      <vt:lpstr>PowerPoint Presentation</vt:lpstr>
      <vt:lpstr>Incidenza di difficoltà di lettura e scolastiche </vt:lpstr>
      <vt:lpstr>PowerPoint Presentation</vt:lpstr>
      <vt:lpstr>PowerPoint Presentation</vt:lpstr>
      <vt:lpstr>PowerPoint Presentation</vt:lpstr>
      <vt:lpstr>PowerPoint Presentation</vt:lpstr>
      <vt:lpstr>PowerPoint Presentation</vt:lpstr>
      <vt:lpstr>PowerPoint Presentation</vt:lpstr>
      <vt:lpstr>I giovani adulti dislessici e il lavoro</vt:lpstr>
      <vt:lpstr>In quali aree il disturbo dislessico rimane ancora attivo in età adulta?</vt:lpstr>
      <vt:lpstr>PowerPoint Presentation</vt:lpstr>
      <vt:lpstr>Quali sono le ragioni per cui non si svela  la dislessia al lavoro?</vt:lpstr>
      <vt:lpstr>PowerPoint Presentation</vt:lpstr>
      <vt:lpstr>PowerPoint Presentation</vt:lpstr>
      <vt:lpstr>Tipologia di lavoro</vt:lpstr>
      <vt:lpstr>Presenza di difficoltà relate alla dislessia nel lavoro</vt:lpstr>
      <vt:lpstr>Tipologie di difficoltà presentate</vt:lpstr>
      <vt:lpstr>5 Cluster protettivi (Werner 1993)</vt:lpstr>
      <vt:lpstr>Bibliografia</vt:lpstr>
      <vt:lpstr>Andamento velocità parole</vt:lpstr>
      <vt:lpstr>Andamento velocità non parole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Giovani adulti dislessici tra università e lavoro: presentazione di esperienze nella realtà bolognese</dc:title>
  <dc:creator>Laura Lami</dc:creator>
  <cp:lastModifiedBy>Facoltà SMFN</cp:lastModifiedBy>
  <cp:revision>35</cp:revision>
  <dcterms:created xsi:type="dcterms:W3CDTF">2012-09-23T15:42:37Z</dcterms:created>
  <dcterms:modified xsi:type="dcterms:W3CDTF">2012-09-28T12:28:00Z</dcterms:modified>
</cp:coreProperties>
</file>