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96" r:id="rId6"/>
    <p:sldId id="297" r:id="rId7"/>
    <p:sldId id="260" r:id="rId8"/>
    <p:sldId id="261" r:id="rId9"/>
    <p:sldId id="262" r:id="rId10"/>
    <p:sldId id="263" r:id="rId11"/>
    <p:sldId id="264" r:id="rId12"/>
    <p:sldId id="265" r:id="rId13"/>
    <p:sldId id="266" r:id="rId14"/>
    <p:sldId id="298" r:id="rId15"/>
    <p:sldId id="299"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69" d="100"/>
          <a:sy n="69" d="100"/>
        </p:scale>
        <p:origin x="-1188" y="-96"/>
      </p:cViewPr>
      <p:guideLst>
        <p:guide orient="horz" pos="2160"/>
        <p:guide pos="2880"/>
      </p:guideLst>
    </p:cSldViewPr>
  </p:slideViewPr>
  <p:notesTextViewPr>
    <p:cViewPr>
      <p:scale>
        <a:sx n="1" d="1"/>
        <a:sy n="1" d="1"/>
      </p:scale>
      <p:origin x="0" y="0"/>
    </p:cViewPr>
  </p:notesTextViewPr>
  <p:sorterViewPr>
    <p:cViewPr>
      <p:scale>
        <a:sx n="100" d="100"/>
        <a:sy n="100" d="100"/>
      </p:scale>
      <p:origin x="0" y="241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EF7B093D-517B-4633-94A2-9015D342F5D5}" type="datetimeFigureOut">
              <a:rPr lang="it-IT" smtClean="0"/>
              <a:t>04/02/2012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D856980-74DC-42C9-A214-6C0F877BFA0D}" type="slidenum">
              <a:rPr lang="it-IT" smtClean="0"/>
              <a:t>‹N›</a:t>
            </a:fld>
            <a:endParaRPr lang="it-IT"/>
          </a:p>
        </p:txBody>
      </p:sp>
    </p:spTree>
    <p:extLst>
      <p:ext uri="{BB962C8B-B14F-4D97-AF65-F5344CB8AC3E}">
        <p14:creationId xmlns:p14="http://schemas.microsoft.com/office/powerpoint/2010/main" val="3138525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F7B093D-517B-4633-94A2-9015D342F5D5}" type="datetimeFigureOut">
              <a:rPr lang="it-IT" smtClean="0"/>
              <a:t>04/02/2012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D856980-74DC-42C9-A214-6C0F877BFA0D}" type="slidenum">
              <a:rPr lang="it-IT" smtClean="0"/>
              <a:t>‹N›</a:t>
            </a:fld>
            <a:endParaRPr lang="it-IT"/>
          </a:p>
        </p:txBody>
      </p:sp>
    </p:spTree>
    <p:extLst>
      <p:ext uri="{BB962C8B-B14F-4D97-AF65-F5344CB8AC3E}">
        <p14:creationId xmlns:p14="http://schemas.microsoft.com/office/powerpoint/2010/main" val="1369871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F7B093D-517B-4633-94A2-9015D342F5D5}" type="datetimeFigureOut">
              <a:rPr lang="it-IT" smtClean="0"/>
              <a:t>04/02/2012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D856980-74DC-42C9-A214-6C0F877BFA0D}" type="slidenum">
              <a:rPr lang="it-IT" smtClean="0"/>
              <a:t>‹N›</a:t>
            </a:fld>
            <a:endParaRPr lang="it-IT"/>
          </a:p>
        </p:txBody>
      </p:sp>
    </p:spTree>
    <p:extLst>
      <p:ext uri="{BB962C8B-B14F-4D97-AF65-F5344CB8AC3E}">
        <p14:creationId xmlns:p14="http://schemas.microsoft.com/office/powerpoint/2010/main" val="21952441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olo e tabell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p>
            <a:r>
              <a:rPr lang="it-IT" smtClean="0"/>
              <a:t>Fare clic per modificare lo stile del titolo</a:t>
            </a:r>
            <a:endParaRPr lang="it-IT"/>
          </a:p>
        </p:txBody>
      </p:sp>
      <p:sp>
        <p:nvSpPr>
          <p:cNvPr id="3" name="Segnaposto tabella 2"/>
          <p:cNvSpPr>
            <a:spLocks noGrp="1"/>
          </p:cNvSpPr>
          <p:nvPr>
            <p:ph type="tbl" idx="1"/>
          </p:nvPr>
        </p:nvSpPr>
        <p:spPr>
          <a:xfrm>
            <a:off x="457200" y="1600200"/>
            <a:ext cx="8229600" cy="4525963"/>
          </a:xfrm>
        </p:spPr>
        <p:txBody>
          <a:bodyPr/>
          <a:lstStyle/>
          <a:p>
            <a:pPr lvl="0"/>
            <a:endParaRPr lang="it-IT"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213B643D-A7FD-4D53-BAFA-16571AB279AC}" type="slidenum">
              <a:rPr lang="it-IT"/>
              <a:pPr>
                <a:defRPr/>
              </a:pPr>
              <a:t>‹N›</a:t>
            </a:fld>
            <a:endParaRPr lang="it-IT"/>
          </a:p>
        </p:txBody>
      </p:sp>
    </p:spTree>
    <p:extLst>
      <p:ext uri="{BB962C8B-B14F-4D97-AF65-F5344CB8AC3E}">
        <p14:creationId xmlns:p14="http://schemas.microsoft.com/office/powerpoint/2010/main" val="24817050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p>
            <a:r>
              <a:rPr lang="it-IT" smtClean="0"/>
              <a:t>Fare clic per modificare lo stile del titolo</a:t>
            </a:r>
            <a:endParaRPr lang="it-IT"/>
          </a:p>
        </p:txBody>
      </p:sp>
      <p:sp>
        <p:nvSpPr>
          <p:cNvPr id="3" name="Segnaposto testo 2"/>
          <p:cNvSpPr>
            <a:spLocks noGrp="1"/>
          </p:cNvSpPr>
          <p:nvPr>
            <p:ph type="body" sz="half" idx="1"/>
          </p:nvPr>
        </p:nvSpPr>
        <p:spPr>
          <a:xfrm>
            <a:off x="457200" y="1600200"/>
            <a:ext cx="4038600" cy="4525963"/>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3A3B7D8E-889D-4AAB-9BD4-4319C1B872EB}" type="slidenum">
              <a:rPr lang="it-IT"/>
              <a:pPr>
                <a:defRPr/>
              </a:pPr>
              <a:t>‹N›</a:t>
            </a:fld>
            <a:endParaRPr lang="it-IT"/>
          </a:p>
        </p:txBody>
      </p:sp>
    </p:spTree>
    <p:extLst>
      <p:ext uri="{BB962C8B-B14F-4D97-AF65-F5344CB8AC3E}">
        <p14:creationId xmlns:p14="http://schemas.microsoft.com/office/powerpoint/2010/main" val="343040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F7B093D-517B-4633-94A2-9015D342F5D5}" type="datetimeFigureOut">
              <a:rPr lang="it-IT" smtClean="0"/>
              <a:t>04/02/2012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D856980-74DC-42C9-A214-6C0F877BFA0D}" type="slidenum">
              <a:rPr lang="it-IT" smtClean="0"/>
              <a:t>‹N›</a:t>
            </a:fld>
            <a:endParaRPr lang="it-IT"/>
          </a:p>
        </p:txBody>
      </p:sp>
    </p:spTree>
    <p:extLst>
      <p:ext uri="{BB962C8B-B14F-4D97-AF65-F5344CB8AC3E}">
        <p14:creationId xmlns:p14="http://schemas.microsoft.com/office/powerpoint/2010/main" val="95899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EF7B093D-517B-4633-94A2-9015D342F5D5}" type="datetimeFigureOut">
              <a:rPr lang="it-IT" smtClean="0"/>
              <a:t>04/02/2012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D856980-74DC-42C9-A214-6C0F877BFA0D}" type="slidenum">
              <a:rPr lang="it-IT" smtClean="0"/>
              <a:t>‹N›</a:t>
            </a:fld>
            <a:endParaRPr lang="it-IT"/>
          </a:p>
        </p:txBody>
      </p:sp>
    </p:spTree>
    <p:extLst>
      <p:ext uri="{BB962C8B-B14F-4D97-AF65-F5344CB8AC3E}">
        <p14:creationId xmlns:p14="http://schemas.microsoft.com/office/powerpoint/2010/main" val="4045202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EF7B093D-517B-4633-94A2-9015D342F5D5}" type="datetimeFigureOut">
              <a:rPr lang="it-IT" smtClean="0"/>
              <a:t>04/02/2012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D856980-74DC-42C9-A214-6C0F877BFA0D}" type="slidenum">
              <a:rPr lang="it-IT" smtClean="0"/>
              <a:t>‹N›</a:t>
            </a:fld>
            <a:endParaRPr lang="it-IT"/>
          </a:p>
        </p:txBody>
      </p:sp>
    </p:spTree>
    <p:extLst>
      <p:ext uri="{BB962C8B-B14F-4D97-AF65-F5344CB8AC3E}">
        <p14:creationId xmlns:p14="http://schemas.microsoft.com/office/powerpoint/2010/main" val="2193250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EF7B093D-517B-4633-94A2-9015D342F5D5}" type="datetimeFigureOut">
              <a:rPr lang="it-IT" smtClean="0"/>
              <a:t>04/02/2012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CD856980-74DC-42C9-A214-6C0F877BFA0D}" type="slidenum">
              <a:rPr lang="it-IT" smtClean="0"/>
              <a:t>‹N›</a:t>
            </a:fld>
            <a:endParaRPr lang="it-IT"/>
          </a:p>
        </p:txBody>
      </p:sp>
    </p:spTree>
    <p:extLst>
      <p:ext uri="{BB962C8B-B14F-4D97-AF65-F5344CB8AC3E}">
        <p14:creationId xmlns:p14="http://schemas.microsoft.com/office/powerpoint/2010/main" val="2114087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EF7B093D-517B-4633-94A2-9015D342F5D5}" type="datetimeFigureOut">
              <a:rPr lang="it-IT" smtClean="0"/>
              <a:t>04/02/2012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CD856980-74DC-42C9-A214-6C0F877BFA0D}" type="slidenum">
              <a:rPr lang="it-IT" smtClean="0"/>
              <a:t>‹N›</a:t>
            </a:fld>
            <a:endParaRPr lang="it-IT"/>
          </a:p>
        </p:txBody>
      </p:sp>
    </p:spTree>
    <p:extLst>
      <p:ext uri="{BB962C8B-B14F-4D97-AF65-F5344CB8AC3E}">
        <p14:creationId xmlns:p14="http://schemas.microsoft.com/office/powerpoint/2010/main" val="3984429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F7B093D-517B-4633-94A2-9015D342F5D5}" type="datetimeFigureOut">
              <a:rPr lang="it-IT" smtClean="0"/>
              <a:t>04/02/2012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CD856980-74DC-42C9-A214-6C0F877BFA0D}" type="slidenum">
              <a:rPr lang="it-IT" smtClean="0"/>
              <a:t>‹N›</a:t>
            </a:fld>
            <a:endParaRPr lang="it-IT"/>
          </a:p>
        </p:txBody>
      </p:sp>
    </p:spTree>
    <p:extLst>
      <p:ext uri="{BB962C8B-B14F-4D97-AF65-F5344CB8AC3E}">
        <p14:creationId xmlns:p14="http://schemas.microsoft.com/office/powerpoint/2010/main" val="2888283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EF7B093D-517B-4633-94A2-9015D342F5D5}" type="datetimeFigureOut">
              <a:rPr lang="it-IT" smtClean="0"/>
              <a:t>04/02/2012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D856980-74DC-42C9-A214-6C0F877BFA0D}" type="slidenum">
              <a:rPr lang="it-IT" smtClean="0"/>
              <a:t>‹N›</a:t>
            </a:fld>
            <a:endParaRPr lang="it-IT"/>
          </a:p>
        </p:txBody>
      </p:sp>
    </p:spTree>
    <p:extLst>
      <p:ext uri="{BB962C8B-B14F-4D97-AF65-F5344CB8AC3E}">
        <p14:creationId xmlns:p14="http://schemas.microsoft.com/office/powerpoint/2010/main" val="3890492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EF7B093D-517B-4633-94A2-9015D342F5D5}" type="datetimeFigureOut">
              <a:rPr lang="it-IT" smtClean="0"/>
              <a:t>04/02/2012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D856980-74DC-42C9-A214-6C0F877BFA0D}" type="slidenum">
              <a:rPr lang="it-IT" smtClean="0"/>
              <a:t>‹N›</a:t>
            </a:fld>
            <a:endParaRPr lang="it-IT"/>
          </a:p>
        </p:txBody>
      </p:sp>
    </p:spTree>
    <p:extLst>
      <p:ext uri="{BB962C8B-B14F-4D97-AF65-F5344CB8AC3E}">
        <p14:creationId xmlns:p14="http://schemas.microsoft.com/office/powerpoint/2010/main" val="4026185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7B093D-517B-4633-94A2-9015D342F5D5}" type="datetimeFigureOut">
              <a:rPr lang="it-IT" smtClean="0"/>
              <a:t>04/02/2012</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856980-74DC-42C9-A214-6C0F877BFA0D}" type="slidenum">
              <a:rPr lang="it-IT" smtClean="0"/>
              <a:t>‹N›</a:t>
            </a:fld>
            <a:endParaRPr lang="it-IT"/>
          </a:p>
        </p:txBody>
      </p:sp>
    </p:spTree>
    <p:extLst>
      <p:ext uri="{BB962C8B-B14F-4D97-AF65-F5344CB8AC3E}">
        <p14:creationId xmlns:p14="http://schemas.microsoft.com/office/powerpoint/2010/main" val="12130989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slideLayout" Target="../slideLayouts/slideLayout6.xml"/><Relationship Id="rId4" Type="http://schemas.openxmlformats.org/officeDocument/2006/relationships/image" Target="../media/image9.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La dislessia nell’adulto</a:t>
            </a:r>
            <a:endParaRPr lang="it-IT" dirty="0"/>
          </a:p>
        </p:txBody>
      </p:sp>
      <p:sp>
        <p:nvSpPr>
          <p:cNvPr id="3" name="Sottotitolo 2"/>
          <p:cNvSpPr>
            <a:spLocks noGrp="1"/>
          </p:cNvSpPr>
          <p:nvPr>
            <p:ph type="subTitle" idx="1"/>
          </p:nvPr>
        </p:nvSpPr>
        <p:spPr/>
        <p:txBody>
          <a:bodyPr>
            <a:normAutofit lnSpcReduction="10000"/>
          </a:bodyPr>
          <a:lstStyle/>
          <a:p>
            <a:r>
              <a:rPr lang="it-IT" dirty="0" smtClean="0"/>
              <a:t>Giacomo Stella</a:t>
            </a:r>
          </a:p>
          <a:p>
            <a:r>
              <a:rPr lang="it-IT" sz="1800" dirty="0" err="1" smtClean="0"/>
              <a:t>Unimore</a:t>
            </a:r>
            <a:r>
              <a:rPr lang="it-IT" sz="1800" dirty="0" smtClean="0"/>
              <a:t>, AID, </a:t>
            </a:r>
            <a:r>
              <a:rPr lang="it-IT" sz="1800" dirty="0" err="1" smtClean="0"/>
              <a:t>sosdislessia</a:t>
            </a:r>
            <a:endParaRPr lang="it-IT" sz="1800" dirty="0" smtClean="0"/>
          </a:p>
          <a:p>
            <a:r>
              <a:rPr lang="it-IT" sz="1800" dirty="0" smtClean="0"/>
              <a:t>Roccalumera 26 settembre 2011</a:t>
            </a:r>
          </a:p>
          <a:p>
            <a:r>
              <a:rPr lang="it-IT" dirty="0" smtClean="0"/>
              <a:t>Breaking </a:t>
            </a:r>
            <a:r>
              <a:rPr lang="it-IT" dirty="0" err="1" smtClean="0"/>
              <a:t>Barriers</a:t>
            </a:r>
            <a:endParaRPr lang="it-IT" dirty="0"/>
          </a:p>
        </p:txBody>
      </p:sp>
    </p:spTree>
    <p:extLst>
      <p:ext uri="{BB962C8B-B14F-4D97-AF65-F5344CB8AC3E}">
        <p14:creationId xmlns:p14="http://schemas.microsoft.com/office/powerpoint/2010/main" val="485302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52950" y="552450"/>
            <a:ext cx="4114800" cy="742950"/>
          </a:xfrm>
        </p:spPr>
        <p:txBody>
          <a:bodyPr/>
          <a:lstStyle/>
          <a:p>
            <a:pPr eaLnBrk="1" hangingPunct="1"/>
            <a:r>
              <a:rPr lang="it-IT" sz="4000" b="1" i="1" smtClean="0">
                <a:solidFill>
                  <a:srgbClr val="FF3300"/>
                </a:solidFill>
              </a:rPr>
              <a:t>STUDIO  1</a:t>
            </a:r>
          </a:p>
        </p:txBody>
      </p:sp>
      <p:graphicFrame>
        <p:nvGraphicFramePr>
          <p:cNvPr id="26627" name="Group 3"/>
          <p:cNvGraphicFramePr>
            <a:graphicFrameLocks noGrp="1"/>
          </p:cNvGraphicFramePr>
          <p:nvPr>
            <p:ph type="tbl" idx="1"/>
          </p:nvPr>
        </p:nvGraphicFramePr>
        <p:xfrm>
          <a:off x="762000" y="2781300"/>
          <a:ext cx="7715250" cy="3676652"/>
        </p:xfrm>
        <a:graphic>
          <a:graphicData uri="http://schemas.openxmlformats.org/drawingml/2006/table">
            <a:tbl>
              <a:tblPr/>
              <a:tblGrid>
                <a:gridCol w="3043238"/>
                <a:gridCol w="1598612"/>
                <a:gridCol w="1549400"/>
                <a:gridCol w="1524000"/>
              </a:tblGrid>
              <a:tr h="919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800" b="0" i="0" u="none" strike="noStrike" cap="none" normalizeH="0" baseline="0" smtClean="0">
                          <a:ln>
                            <a:noFill/>
                          </a:ln>
                          <a:solidFill>
                            <a:schemeClr val="tx1"/>
                          </a:solidFill>
                          <a:effectLst/>
                          <a:latin typeface="Arial" charset="0"/>
                        </a:rPr>
                        <a:t>Classi</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800" b="0" i="0" u="none" strike="noStrike" cap="none" normalizeH="0" baseline="0" smtClean="0">
                          <a:ln>
                            <a:noFill/>
                          </a:ln>
                          <a:solidFill>
                            <a:schemeClr val="tx1"/>
                          </a:solidFill>
                          <a:effectLst/>
                          <a:latin typeface="Arial"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800" b="0" i="0" u="none" strike="noStrike" cap="none" normalizeH="0" baseline="0" smtClean="0">
                          <a:ln>
                            <a:noFill/>
                          </a:ln>
                          <a:solidFill>
                            <a:schemeClr val="tx1"/>
                          </a:solidFill>
                          <a:effectLst/>
                          <a:latin typeface="Arial"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800" b="0" i="0" u="none" strike="noStrike" cap="none" normalizeH="0" baseline="0" smtClean="0">
                          <a:ln>
                            <a:noFill/>
                          </a:ln>
                          <a:solidFill>
                            <a:schemeClr val="tx1"/>
                          </a:solidFill>
                          <a:effectLst/>
                          <a:latin typeface="Arial" charset="0"/>
                        </a:rPr>
                        <a:t>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19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800" b="1" i="1" u="none" strike="noStrike" cap="none" normalizeH="0" baseline="0" smtClean="0">
                          <a:ln>
                            <a:noFill/>
                          </a:ln>
                          <a:solidFill>
                            <a:schemeClr val="tx1"/>
                          </a:solidFill>
                          <a:effectLst/>
                          <a:latin typeface="Arial" charset="0"/>
                        </a:rPr>
                        <a:t>Denominazione</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1800" b="1" i="1" u="none" strike="noStrike" cap="none" normalizeH="0" baseline="0" smtClean="0">
                          <a:ln>
                            <a:noFill/>
                          </a:ln>
                          <a:solidFill>
                            <a:schemeClr val="tx1"/>
                          </a:solidFill>
                          <a:effectLst/>
                          <a:latin typeface="Arial" charset="0"/>
                        </a:rPr>
                        <a:t>(Tempo in Msec.)</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accent2"/>
                          </a:solidFill>
                          <a:effectLst/>
                          <a:latin typeface="Arial" charset="0"/>
                          <a:cs typeface="Arial" charset="0"/>
                        </a:rPr>
                        <a:t>2334,71</a:t>
                      </a:r>
                    </a:p>
                    <a:p>
                      <a:pPr marL="0" marR="0" lvl="0" indent="0" algn="ctr" defTabSz="914400" rtl="0" eaLnBrk="1" fontAlgn="b"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rgbClr val="FF0000"/>
                          </a:solidFill>
                          <a:effectLst/>
                          <a:latin typeface="Arial" charset="0"/>
                          <a:cs typeface="Arial" charset="0"/>
                        </a:rPr>
                        <a:t>(232,31)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accent2"/>
                          </a:solidFill>
                          <a:effectLst/>
                          <a:latin typeface="Arial" charset="0"/>
                          <a:cs typeface="Arial" charset="0"/>
                        </a:rPr>
                        <a:t>2081,09</a:t>
                      </a:r>
                    </a:p>
                    <a:p>
                      <a:pPr marL="0" marR="0" lvl="0" indent="0" algn="ctr" defTabSz="914400" rtl="0" eaLnBrk="1" fontAlgn="b"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rgbClr val="FF0000"/>
                          </a:solidFill>
                          <a:effectLst/>
                          <a:latin typeface="Arial" charset="0"/>
                          <a:cs typeface="Arial" charset="0"/>
                        </a:rPr>
                        <a:t>(373,86)</a:t>
                      </a:r>
                      <a:endParaRPr kumimoji="0" lang="it-IT" sz="2000" b="0" i="0" u="none" strike="noStrike" cap="none" normalizeH="0" baseline="0" smtClean="0">
                        <a:ln>
                          <a:noFill/>
                        </a:ln>
                        <a:solidFill>
                          <a:srgbClr val="FF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accent2"/>
                          </a:solidFill>
                          <a:effectLst/>
                          <a:latin typeface="Arial" charset="0"/>
                          <a:cs typeface="Arial" charset="0"/>
                        </a:rPr>
                        <a:t>2117,92</a:t>
                      </a:r>
                    </a:p>
                    <a:p>
                      <a:pPr marL="0" marR="0" lvl="0" indent="0" algn="ctr" defTabSz="914400" rtl="0" eaLnBrk="1" fontAlgn="b"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rgbClr val="FF0000"/>
                          </a:solidFill>
                          <a:effectLst/>
                          <a:latin typeface="Arial" charset="0"/>
                          <a:cs typeface="Arial" charset="0"/>
                        </a:rPr>
                        <a:t>(251,35)</a:t>
                      </a:r>
                      <a:endParaRPr kumimoji="0" lang="it-IT" sz="2000" b="0" i="0" u="none" strike="noStrike" cap="none" normalizeH="0" baseline="0" smtClean="0">
                        <a:ln>
                          <a:noFill/>
                        </a:ln>
                        <a:solidFill>
                          <a:srgbClr val="FF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19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800" b="1" i="1" u="none" strike="noStrike" cap="none" normalizeH="0" baseline="0" smtClean="0">
                          <a:ln>
                            <a:noFill/>
                          </a:ln>
                          <a:solidFill>
                            <a:schemeClr val="tx1"/>
                          </a:solidFill>
                          <a:effectLst/>
                          <a:latin typeface="Arial" charset="0"/>
                        </a:rPr>
                        <a:t>Lettura</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1800" b="1" i="1" u="none" strike="noStrike" cap="none" normalizeH="0" baseline="0" smtClean="0">
                          <a:ln>
                            <a:noFill/>
                          </a:ln>
                          <a:solidFill>
                            <a:schemeClr val="tx1"/>
                          </a:solidFill>
                          <a:effectLst/>
                          <a:latin typeface="Arial" charset="0"/>
                        </a:rPr>
                        <a:t>(Tempo in Msec.)</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accent2"/>
                          </a:solidFill>
                          <a:effectLst/>
                          <a:latin typeface="Arial" charset="0"/>
                          <a:cs typeface="Arial" charset="0"/>
                        </a:rPr>
                        <a:t>2804,20</a:t>
                      </a:r>
                    </a:p>
                    <a:p>
                      <a:pPr marL="0" marR="0" lvl="0" indent="0" algn="ctr" defTabSz="914400" rtl="0" eaLnBrk="1" fontAlgn="b"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rgbClr val="FF0000"/>
                          </a:solidFill>
                          <a:effectLst/>
                          <a:latin typeface="Arial" charset="0"/>
                          <a:cs typeface="Arial" charset="0"/>
                        </a:rPr>
                        <a:t>(166,09)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accent2"/>
                          </a:solidFill>
                          <a:effectLst/>
                          <a:latin typeface="Arial" charset="0"/>
                          <a:cs typeface="Arial" charset="0"/>
                        </a:rPr>
                        <a:t>2058,24</a:t>
                      </a:r>
                    </a:p>
                    <a:p>
                      <a:pPr marL="0" marR="0" lvl="0" indent="0" algn="ctr" defTabSz="914400" rtl="0" eaLnBrk="1" fontAlgn="b"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rgbClr val="FF0000"/>
                          </a:solidFill>
                          <a:effectLst/>
                          <a:latin typeface="Arial" charset="0"/>
                          <a:cs typeface="Arial" charset="0"/>
                        </a:rPr>
                        <a:t>(475,78)</a:t>
                      </a:r>
                      <a:endParaRPr kumimoji="0" lang="it-IT" sz="2000" b="0" i="0" u="none" strike="noStrike" cap="none" normalizeH="0" baseline="0" smtClean="0">
                        <a:ln>
                          <a:noFill/>
                        </a:ln>
                        <a:solidFill>
                          <a:srgbClr val="FF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accent2"/>
                          </a:solidFill>
                          <a:effectLst/>
                          <a:latin typeface="Arial" charset="0"/>
                          <a:cs typeface="Arial" charset="0"/>
                        </a:rPr>
                        <a:t>1557,37</a:t>
                      </a:r>
                    </a:p>
                    <a:p>
                      <a:pPr marL="0" marR="0" lvl="0" indent="0" algn="ctr" defTabSz="914400" rtl="0" eaLnBrk="1" fontAlgn="b"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rgbClr val="FF0000"/>
                          </a:solidFill>
                          <a:effectLst/>
                          <a:latin typeface="Arial" charset="0"/>
                          <a:cs typeface="Arial" charset="0"/>
                        </a:rPr>
                        <a:t>(414,51)</a:t>
                      </a:r>
                      <a:endParaRPr kumimoji="0" lang="it-IT" sz="2000" b="0" i="0" u="none" strike="noStrike" cap="none" normalizeH="0" baseline="0" smtClean="0">
                        <a:ln>
                          <a:noFill/>
                        </a:ln>
                        <a:solidFill>
                          <a:srgbClr val="FF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19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Arial" charset="0"/>
                        </a:rPr>
                        <a:t>Livello  di</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Arial" charset="0"/>
                        </a:rPr>
                        <a:t>Significatività</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it-IT" sz="2400" b="1" i="1" u="none" strike="noStrike" cap="none" normalizeH="0" baseline="0" smtClean="0">
                          <a:ln>
                            <a:noFill/>
                          </a:ln>
                          <a:solidFill>
                            <a:schemeClr val="tx1"/>
                          </a:solidFill>
                          <a:effectLst/>
                          <a:latin typeface="Arial" charset="0"/>
                          <a:cs typeface="Arial" charset="0"/>
                        </a:rPr>
                        <a:t>p &lt; .000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1" u="none" strike="noStrike" cap="none" normalizeH="0" baseline="0" smtClean="0">
                          <a:ln>
                            <a:noFill/>
                          </a:ln>
                          <a:solidFill>
                            <a:schemeClr val="tx1"/>
                          </a:solidFill>
                          <a:effectLst/>
                          <a:latin typeface="Arial" charset="0"/>
                          <a:cs typeface="Arial" charset="0"/>
                        </a:rPr>
                        <a:t>p = .71 n.s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1" u="none" strike="noStrike" cap="none" normalizeH="0" baseline="0" smtClean="0">
                          <a:ln>
                            <a:noFill/>
                          </a:ln>
                          <a:solidFill>
                            <a:schemeClr val="tx1"/>
                          </a:solidFill>
                          <a:effectLst/>
                          <a:latin typeface="Arial" charset="0"/>
                          <a:cs typeface="Arial" charset="0"/>
                        </a:rPr>
                        <a:t> p &lt; .000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5870" name="Text Box 30"/>
          <p:cNvSpPr txBox="1">
            <a:spLocks noChangeArrowheads="1"/>
          </p:cNvSpPr>
          <p:nvPr/>
        </p:nvSpPr>
        <p:spPr bwMode="auto">
          <a:xfrm>
            <a:off x="746125" y="1068388"/>
            <a:ext cx="34607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it-IT" sz="2800" i="1">
                <a:solidFill>
                  <a:schemeClr val="accent2"/>
                </a:solidFill>
                <a:latin typeface="Arial Black" pitchFamily="34" charset="0"/>
              </a:rPr>
              <a:t>RISULTATI    </a:t>
            </a:r>
            <a:r>
              <a:rPr lang="it-IT" sz="2000" i="1">
                <a:solidFill>
                  <a:schemeClr val="accent2"/>
                </a:solidFill>
                <a:latin typeface="Arial Black" pitchFamily="34" charset="0"/>
              </a:rPr>
              <a:t>(1)</a:t>
            </a:r>
            <a:r>
              <a:rPr lang="it-IT" sz="2800" i="1">
                <a:solidFill>
                  <a:schemeClr val="accent2"/>
                </a:solidFill>
                <a:latin typeface="Arial Black" pitchFamily="34" charset="0"/>
              </a:rPr>
              <a:t> </a:t>
            </a:r>
          </a:p>
        </p:txBody>
      </p:sp>
      <p:sp>
        <p:nvSpPr>
          <p:cNvPr id="35871" name="Text Box 31"/>
          <p:cNvSpPr txBox="1">
            <a:spLocks noChangeArrowheads="1"/>
          </p:cNvSpPr>
          <p:nvPr/>
        </p:nvSpPr>
        <p:spPr bwMode="auto">
          <a:xfrm>
            <a:off x="593725" y="1581150"/>
            <a:ext cx="8107363"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it-IT" sz="2800" b="1">
                <a:latin typeface="Times New Roman" pitchFamily="18" charset="0"/>
              </a:rPr>
              <a:t>Medie, Dev.Standard e Livello di Significatività dei tempi Denominazione e di Lettura nelle tre classi</a:t>
            </a:r>
            <a:endParaRPr lang="it-IT" sz="3200" b="1">
              <a:latin typeface="Times New Roman" pitchFamily="18" charset="0"/>
            </a:endParaRPr>
          </a:p>
        </p:txBody>
      </p:sp>
    </p:spTree>
    <p:extLst>
      <p:ext uri="{BB962C8B-B14F-4D97-AF65-F5344CB8AC3E}">
        <p14:creationId xmlns:p14="http://schemas.microsoft.com/office/powerpoint/2010/main" val="6086012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1295400"/>
            <a:ext cx="7772400" cy="914400"/>
          </a:xfrm>
        </p:spPr>
        <p:txBody>
          <a:bodyPr>
            <a:normAutofit fontScale="90000"/>
          </a:bodyPr>
          <a:lstStyle/>
          <a:p>
            <a:pPr eaLnBrk="1" hangingPunct="1"/>
            <a:r>
              <a:rPr lang="it-IT" sz="2400" smtClean="0">
                <a:solidFill>
                  <a:schemeClr val="accent2"/>
                </a:solidFill>
                <a:latin typeface="Arial Black" pitchFamily="34" charset="0"/>
              </a:rPr>
              <a:t>Comparison between response time in normals and two dyslexics of the same grade</a:t>
            </a:r>
            <a:endParaRPr lang="it-IT" sz="2800" smtClean="0">
              <a:solidFill>
                <a:schemeClr val="accent2"/>
              </a:solidFill>
            </a:endParaRPr>
          </a:p>
        </p:txBody>
      </p:sp>
      <p:graphicFrame>
        <p:nvGraphicFramePr>
          <p:cNvPr id="25640" name="Group 40"/>
          <p:cNvGraphicFramePr>
            <a:graphicFrameLocks noGrp="1"/>
          </p:cNvGraphicFramePr>
          <p:nvPr>
            <p:ph type="tbl" idx="1"/>
          </p:nvPr>
        </p:nvGraphicFramePr>
        <p:xfrm>
          <a:off x="685800" y="2438400"/>
          <a:ext cx="7772400" cy="3430767"/>
        </p:xfrm>
        <a:graphic>
          <a:graphicData uri="http://schemas.openxmlformats.org/drawingml/2006/table">
            <a:tbl>
              <a:tblPr/>
              <a:tblGrid>
                <a:gridCol w="1676400"/>
                <a:gridCol w="1295400"/>
                <a:gridCol w="2514600"/>
                <a:gridCol w="2286000"/>
              </a:tblGrid>
              <a:tr h="68564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Arial Unicode MS" pitchFamily="34" charset="-128"/>
                        </a:rPr>
                        <a:t>Subjects</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Arial Unicode MS" pitchFamily="34" charset="-128"/>
                        </a:rPr>
                        <a:t>Grades</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Arial Unicode MS" pitchFamily="34" charset="-128"/>
                        </a:rPr>
                        <a:t>Picture Naming</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Arial Unicode MS" pitchFamily="34" charset="-128"/>
                        </a:rPr>
                        <a:t>Word Reading</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1419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Arial Unicode MS" pitchFamily="34" charset="-128"/>
                        </a:rPr>
                        <a:t>Dislexic</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Arial Unicode MS" pitchFamily="34" charset="-128"/>
                        </a:rPr>
                        <a:t>III</a:t>
                      </a:r>
                    </a:p>
                  </a:txBody>
                  <a:tcPr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Arial Unicode MS" pitchFamily="34" charset="-128"/>
                        </a:rPr>
                        <a:t>1169,82</a:t>
                      </a:r>
                    </a:p>
                  </a:txBody>
                  <a:tcPr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Arial Unicode MS" pitchFamily="34" charset="-128"/>
                        </a:rPr>
                        <a:t>1196,46</a:t>
                      </a:r>
                    </a:p>
                  </a:txBody>
                  <a:tcPr marT="45710" marB="4571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59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Arial Unicode MS" pitchFamily="34" charset="-128"/>
                        </a:rPr>
                        <a:t>Dislexic</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sz="2400" b="1" i="0" u="none" strike="noStrike" cap="none" normalizeH="0" baseline="0" smtClean="0">
                        <a:ln>
                          <a:noFill/>
                        </a:ln>
                        <a:solidFill>
                          <a:schemeClr val="tx1"/>
                        </a:solidFill>
                        <a:effectLst/>
                        <a:latin typeface="Arial Unicode MS" pitchFamily="34" charset="-128"/>
                      </a:endParaRP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Arial Unicode MS" pitchFamily="34" charset="-128"/>
                        </a:rPr>
                        <a:t>III</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sz="2400" b="1" i="0" u="none" strike="noStrike" cap="none" normalizeH="0" baseline="0" smtClean="0">
                        <a:ln>
                          <a:noFill/>
                        </a:ln>
                        <a:solidFill>
                          <a:schemeClr val="tx1"/>
                        </a:solidFill>
                        <a:effectLst/>
                        <a:latin typeface="Arial Unicode MS" pitchFamily="34" charset="-128"/>
                      </a:endParaRPr>
                    </a:p>
                  </a:txBody>
                  <a:tcPr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Arial Unicode MS" pitchFamily="34" charset="-128"/>
                        </a:rPr>
                        <a:t>1119,65</a:t>
                      </a:r>
                    </a:p>
                  </a:txBody>
                  <a:tcPr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Arial Unicode MS" pitchFamily="34" charset="-128"/>
                        </a:rPr>
                        <a:t>1283,98</a:t>
                      </a:r>
                    </a:p>
                  </a:txBody>
                  <a:tcPr marT="45710" marB="4571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3483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Arial Unicode MS" pitchFamily="34" charset="-128"/>
                        </a:rPr>
                        <a:t>Normal</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Arial Unicode MS" pitchFamily="34" charset="-128"/>
                        </a:rPr>
                        <a:t>Readers</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Arial Unicode MS" pitchFamily="34" charset="-128"/>
                        </a:rPr>
                        <a:t>III</a:t>
                      </a:r>
                    </a:p>
                  </a:txBody>
                  <a:tcPr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Arial Unicode MS" pitchFamily="34" charset="-128"/>
                        </a:rPr>
                        <a:t>1036,00</a:t>
                      </a:r>
                    </a:p>
                  </a:txBody>
                  <a:tcPr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Arial Unicode MS" pitchFamily="34" charset="-128"/>
                        </a:rPr>
                        <a:t>1003,00</a:t>
                      </a:r>
                    </a:p>
                  </a:txBody>
                  <a:tcPr marT="45710" marB="4571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3822" name="Text Box 41"/>
          <p:cNvSpPr txBox="1">
            <a:spLocks noChangeArrowheads="1"/>
          </p:cNvSpPr>
          <p:nvPr/>
        </p:nvSpPr>
        <p:spPr bwMode="auto">
          <a:xfrm>
            <a:off x="3124200" y="381000"/>
            <a:ext cx="270827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0"/>
              </a:spcBef>
              <a:spcAft>
                <a:spcPct val="0"/>
              </a:spcAft>
            </a:pPr>
            <a:r>
              <a:rPr lang="it-IT" sz="4000" b="1" i="1">
                <a:solidFill>
                  <a:srgbClr val="FF3300"/>
                </a:solidFill>
              </a:rPr>
              <a:t>STUDY </a:t>
            </a:r>
            <a:r>
              <a:rPr lang="it-IT" sz="3600" b="1" i="1">
                <a:solidFill>
                  <a:srgbClr val="FF3300"/>
                </a:solidFill>
              </a:rPr>
              <a:t>(12)</a:t>
            </a:r>
          </a:p>
        </p:txBody>
      </p:sp>
    </p:spTree>
    <p:extLst>
      <p:ext uri="{BB962C8B-B14F-4D97-AF65-F5344CB8AC3E}">
        <p14:creationId xmlns:p14="http://schemas.microsoft.com/office/powerpoint/2010/main" val="3139502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4"/>
          <p:cNvSpPr>
            <a:spLocks noGrp="1" noChangeArrowheads="1"/>
          </p:cNvSpPr>
          <p:nvPr>
            <p:ph type="title"/>
          </p:nvPr>
        </p:nvSpPr>
        <p:spPr/>
        <p:txBody>
          <a:bodyPr/>
          <a:lstStyle/>
          <a:p>
            <a:pPr eaLnBrk="1" hangingPunct="1"/>
            <a:r>
              <a:rPr lang="it-IT" sz="4000" smtClean="0"/>
              <a:t>Velocità di lettura </a:t>
            </a:r>
            <a:br>
              <a:rPr lang="it-IT" sz="4000" smtClean="0"/>
            </a:br>
            <a:r>
              <a:rPr lang="it-IT" sz="2800" smtClean="0"/>
              <a:t>(Tressoldi, 2008)</a:t>
            </a:r>
          </a:p>
        </p:txBody>
      </p:sp>
      <p:sp>
        <p:nvSpPr>
          <p:cNvPr id="36867" name="Rectangle 6"/>
          <p:cNvSpPr>
            <a:spLocks noChangeArrowheads="1"/>
          </p:cNvSpPr>
          <p:nvPr/>
        </p:nvSpPr>
        <p:spPr bwMode="auto">
          <a:xfrm>
            <a:off x="0" y="15811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it-IT">
              <a:solidFill>
                <a:prstClr val="black"/>
              </a:solidFill>
            </a:endParaRPr>
          </a:p>
        </p:txBody>
      </p:sp>
      <p:pic>
        <p:nvPicPr>
          <p:cNvPr id="36868" name="Grafico 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550" y="1557338"/>
            <a:ext cx="6840538" cy="482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9" name="Rectangle 7"/>
          <p:cNvSpPr>
            <a:spLocks noChangeArrowheads="1"/>
          </p:cNvSpPr>
          <p:nvPr/>
        </p:nvSpPr>
        <p:spPr bwMode="auto">
          <a:xfrm>
            <a:off x="0" y="52768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it-IT">
              <a:solidFill>
                <a:prstClr val="black"/>
              </a:solidFill>
            </a:endParaRPr>
          </a:p>
        </p:txBody>
      </p:sp>
    </p:spTree>
    <p:extLst>
      <p:ext uri="{BB962C8B-B14F-4D97-AF65-F5344CB8AC3E}">
        <p14:creationId xmlns:p14="http://schemas.microsoft.com/office/powerpoint/2010/main" val="30595186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normAutofit fontScale="90000"/>
          </a:bodyPr>
          <a:lstStyle/>
          <a:p>
            <a:r>
              <a:rPr lang="it-IT" dirty="0" smtClean="0"/>
              <a:t>Prove del deficit di automatizzazione</a:t>
            </a:r>
            <a:endParaRPr lang="it-IT" dirty="0"/>
          </a:p>
        </p:txBody>
      </p:sp>
      <p:sp>
        <p:nvSpPr>
          <p:cNvPr id="4" name="Segnaposto contenuto 3"/>
          <p:cNvSpPr>
            <a:spLocks noGrp="1"/>
          </p:cNvSpPr>
          <p:nvPr>
            <p:ph idx="1"/>
          </p:nvPr>
        </p:nvSpPr>
        <p:spPr/>
        <p:txBody>
          <a:bodyPr/>
          <a:lstStyle/>
          <a:p>
            <a:r>
              <a:rPr lang="it-IT" dirty="0" smtClean="0"/>
              <a:t>Cadute nelle prove con doppio compito (</a:t>
            </a:r>
            <a:r>
              <a:rPr lang="it-IT" dirty="0" err="1"/>
              <a:t>C</a:t>
            </a:r>
            <a:r>
              <a:rPr lang="it-IT" dirty="0" err="1" smtClean="0"/>
              <a:t>ornoldi</a:t>
            </a:r>
            <a:r>
              <a:rPr lang="it-IT" dirty="0" smtClean="0"/>
              <a:t> 2011)</a:t>
            </a:r>
          </a:p>
          <a:p>
            <a:r>
              <a:rPr lang="it-IT" dirty="0" smtClean="0"/>
              <a:t>Cadute nelle prove di affaticamento (Stella 2010)</a:t>
            </a:r>
            <a:endParaRPr lang="it-IT" dirty="0"/>
          </a:p>
        </p:txBody>
      </p:sp>
    </p:spTree>
    <p:extLst>
      <p:ext uri="{BB962C8B-B14F-4D97-AF65-F5344CB8AC3E}">
        <p14:creationId xmlns:p14="http://schemas.microsoft.com/office/powerpoint/2010/main" val="687640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normAutofit fontScale="90000"/>
          </a:bodyPr>
          <a:lstStyle/>
          <a:p>
            <a:pPr eaLnBrk="1" hangingPunct="1"/>
            <a:r>
              <a:rPr lang="it-IT" sz="4000" smtClean="0"/>
              <a:t>La dislessia cambia espressività nel corso della storia naturale?</a:t>
            </a:r>
          </a:p>
        </p:txBody>
      </p:sp>
      <p:sp>
        <p:nvSpPr>
          <p:cNvPr id="64515" name="Text Box 4"/>
          <p:cNvSpPr txBox="1">
            <a:spLocks noChangeArrowheads="1"/>
          </p:cNvSpPr>
          <p:nvPr/>
        </p:nvSpPr>
        <p:spPr bwMode="auto">
          <a:xfrm>
            <a:off x="827088" y="2276475"/>
            <a:ext cx="2736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Processi di basso livello</a:t>
            </a:r>
          </a:p>
        </p:txBody>
      </p:sp>
      <p:grpSp>
        <p:nvGrpSpPr>
          <p:cNvPr id="64516" name="Group 12"/>
          <p:cNvGrpSpPr>
            <a:grpSpLocks/>
          </p:cNvGrpSpPr>
          <p:nvPr/>
        </p:nvGrpSpPr>
        <p:grpSpPr bwMode="auto">
          <a:xfrm>
            <a:off x="3635375" y="1989138"/>
            <a:ext cx="1368425" cy="935037"/>
            <a:chOff x="2290" y="1253"/>
            <a:chExt cx="862" cy="589"/>
          </a:xfrm>
        </p:grpSpPr>
        <p:sp>
          <p:nvSpPr>
            <p:cNvPr id="64530" name="Line 5"/>
            <p:cNvSpPr>
              <a:spLocks noChangeShapeType="1"/>
            </p:cNvSpPr>
            <p:nvPr/>
          </p:nvSpPr>
          <p:spPr bwMode="auto">
            <a:xfrm flipV="1">
              <a:off x="2290" y="1253"/>
              <a:ext cx="817" cy="31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4531" name="Line 6"/>
            <p:cNvSpPr>
              <a:spLocks noChangeShapeType="1"/>
            </p:cNvSpPr>
            <p:nvPr/>
          </p:nvSpPr>
          <p:spPr bwMode="auto">
            <a:xfrm>
              <a:off x="2290" y="1570"/>
              <a:ext cx="771" cy="27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4532" name="Line 7"/>
            <p:cNvSpPr>
              <a:spLocks noChangeShapeType="1"/>
            </p:cNvSpPr>
            <p:nvPr/>
          </p:nvSpPr>
          <p:spPr bwMode="auto">
            <a:xfrm flipV="1">
              <a:off x="2290" y="1525"/>
              <a:ext cx="862" cy="4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64517" name="Text Box 8"/>
          <p:cNvSpPr txBox="1">
            <a:spLocks noChangeArrowheads="1"/>
          </p:cNvSpPr>
          <p:nvPr/>
        </p:nvSpPr>
        <p:spPr bwMode="auto">
          <a:xfrm>
            <a:off x="5148263" y="1773238"/>
            <a:ext cx="17287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Processi visivi</a:t>
            </a:r>
          </a:p>
        </p:txBody>
      </p:sp>
      <p:sp>
        <p:nvSpPr>
          <p:cNvPr id="64518" name="Text Box 9"/>
          <p:cNvSpPr txBox="1">
            <a:spLocks noChangeArrowheads="1"/>
          </p:cNvSpPr>
          <p:nvPr/>
        </p:nvSpPr>
        <p:spPr bwMode="auto">
          <a:xfrm>
            <a:off x="5219700" y="2205038"/>
            <a:ext cx="25923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Decodifica fonologica</a:t>
            </a:r>
          </a:p>
        </p:txBody>
      </p:sp>
      <p:sp>
        <p:nvSpPr>
          <p:cNvPr id="64519" name="Text Box 10"/>
          <p:cNvSpPr txBox="1">
            <a:spLocks noChangeArrowheads="1"/>
          </p:cNvSpPr>
          <p:nvPr/>
        </p:nvSpPr>
        <p:spPr bwMode="auto">
          <a:xfrm>
            <a:off x="5076825" y="2781300"/>
            <a:ext cx="25193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Velocità e automaticità</a:t>
            </a:r>
          </a:p>
        </p:txBody>
      </p:sp>
      <p:sp>
        <p:nvSpPr>
          <p:cNvPr id="64520" name="Text Box 11"/>
          <p:cNvSpPr txBox="1">
            <a:spLocks noChangeArrowheads="1"/>
          </p:cNvSpPr>
          <p:nvPr/>
        </p:nvSpPr>
        <p:spPr bwMode="auto">
          <a:xfrm>
            <a:off x="900113" y="4724400"/>
            <a:ext cx="25193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Processi di alto livello</a:t>
            </a:r>
          </a:p>
        </p:txBody>
      </p:sp>
      <p:grpSp>
        <p:nvGrpSpPr>
          <p:cNvPr id="64521" name="Group 13"/>
          <p:cNvGrpSpPr>
            <a:grpSpLocks/>
          </p:cNvGrpSpPr>
          <p:nvPr/>
        </p:nvGrpSpPr>
        <p:grpSpPr bwMode="auto">
          <a:xfrm>
            <a:off x="3635375" y="4437063"/>
            <a:ext cx="1368425" cy="935037"/>
            <a:chOff x="2290" y="1253"/>
            <a:chExt cx="862" cy="589"/>
          </a:xfrm>
        </p:grpSpPr>
        <p:sp>
          <p:nvSpPr>
            <p:cNvPr id="64527" name="Line 14"/>
            <p:cNvSpPr>
              <a:spLocks noChangeShapeType="1"/>
            </p:cNvSpPr>
            <p:nvPr/>
          </p:nvSpPr>
          <p:spPr bwMode="auto">
            <a:xfrm flipV="1">
              <a:off x="2290" y="1253"/>
              <a:ext cx="817" cy="31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4528" name="Line 15"/>
            <p:cNvSpPr>
              <a:spLocks noChangeShapeType="1"/>
            </p:cNvSpPr>
            <p:nvPr/>
          </p:nvSpPr>
          <p:spPr bwMode="auto">
            <a:xfrm>
              <a:off x="2290" y="1570"/>
              <a:ext cx="771" cy="27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4529" name="Line 16"/>
            <p:cNvSpPr>
              <a:spLocks noChangeShapeType="1"/>
            </p:cNvSpPr>
            <p:nvPr/>
          </p:nvSpPr>
          <p:spPr bwMode="auto">
            <a:xfrm flipV="1">
              <a:off x="2290" y="1525"/>
              <a:ext cx="862" cy="4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64522" name="Text Box 17"/>
          <p:cNvSpPr txBox="1">
            <a:spLocks noChangeArrowheads="1"/>
          </p:cNvSpPr>
          <p:nvPr/>
        </p:nvSpPr>
        <p:spPr bwMode="auto">
          <a:xfrm>
            <a:off x="5292725" y="4718050"/>
            <a:ext cx="30241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Comprensione del parlato</a:t>
            </a:r>
          </a:p>
        </p:txBody>
      </p:sp>
      <p:sp>
        <p:nvSpPr>
          <p:cNvPr id="64523" name="Text Box 18"/>
          <p:cNvSpPr txBox="1">
            <a:spLocks noChangeArrowheads="1"/>
          </p:cNvSpPr>
          <p:nvPr/>
        </p:nvSpPr>
        <p:spPr bwMode="auto">
          <a:xfrm>
            <a:off x="5292725" y="4292600"/>
            <a:ext cx="27352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vocabolario</a:t>
            </a:r>
          </a:p>
        </p:txBody>
      </p:sp>
      <p:sp>
        <p:nvSpPr>
          <p:cNvPr id="64524" name="Text Box 19"/>
          <p:cNvSpPr txBox="1">
            <a:spLocks noChangeArrowheads="1"/>
          </p:cNvSpPr>
          <p:nvPr/>
        </p:nvSpPr>
        <p:spPr bwMode="auto">
          <a:xfrm>
            <a:off x="5292725" y="5229225"/>
            <a:ext cx="26638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endParaRPr lang="it-IT"/>
          </a:p>
        </p:txBody>
      </p:sp>
      <p:sp>
        <p:nvSpPr>
          <p:cNvPr id="64525" name="Text Box 20"/>
          <p:cNvSpPr txBox="1">
            <a:spLocks noChangeArrowheads="1"/>
          </p:cNvSpPr>
          <p:nvPr/>
        </p:nvSpPr>
        <p:spPr bwMode="auto">
          <a:xfrm>
            <a:off x="5292725" y="5229225"/>
            <a:ext cx="28082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Comprensione del testo</a:t>
            </a:r>
          </a:p>
        </p:txBody>
      </p:sp>
      <p:sp>
        <p:nvSpPr>
          <p:cNvPr id="64526" name="Text Box 21"/>
          <p:cNvSpPr txBox="1">
            <a:spLocks noChangeArrowheads="1"/>
          </p:cNvSpPr>
          <p:nvPr/>
        </p:nvSpPr>
        <p:spPr bwMode="auto">
          <a:xfrm>
            <a:off x="4572000" y="6092825"/>
            <a:ext cx="30241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Ransby &amp; Swanson 2003</a:t>
            </a:r>
          </a:p>
        </p:txBody>
      </p:sp>
    </p:spTree>
    <p:extLst>
      <p:ext uri="{BB962C8B-B14F-4D97-AF65-F5344CB8AC3E}">
        <p14:creationId xmlns:p14="http://schemas.microsoft.com/office/powerpoint/2010/main" val="20897969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274638"/>
            <a:ext cx="8229600" cy="731837"/>
          </a:xfrm>
        </p:spPr>
        <p:txBody>
          <a:bodyPr/>
          <a:lstStyle/>
          <a:p>
            <a:pPr eaLnBrk="1" hangingPunct="1"/>
            <a:r>
              <a:rPr lang="it-IT" sz="2800" smtClean="0"/>
              <a:t>DISGRAFIA</a:t>
            </a:r>
            <a:r>
              <a:rPr lang="it-IT" sz="3600" smtClean="0"/>
              <a:t> </a:t>
            </a:r>
          </a:p>
        </p:txBody>
      </p:sp>
      <p:pic>
        <p:nvPicPr>
          <p:cNvPr id="1126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63" y="666750"/>
            <a:ext cx="9085262" cy="552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07331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701675"/>
            <a:ext cx="8229600" cy="1143000"/>
          </a:xfrm>
        </p:spPr>
        <p:txBody>
          <a:bodyPr>
            <a:normAutofit fontScale="90000"/>
          </a:bodyPr>
          <a:lstStyle/>
          <a:p>
            <a:pPr eaLnBrk="1" hangingPunct="1"/>
            <a:r>
              <a:rPr lang="it-IT" smtClean="0"/>
              <a:t>La dislessia evolutiva dopo la scuola elementare: perché  tanti problemi?</a:t>
            </a:r>
          </a:p>
        </p:txBody>
      </p:sp>
      <p:sp>
        <p:nvSpPr>
          <p:cNvPr id="52227" name="Rectangle 3"/>
          <p:cNvSpPr>
            <a:spLocks noGrp="1" noChangeArrowheads="1"/>
          </p:cNvSpPr>
          <p:nvPr>
            <p:ph type="body" idx="1"/>
          </p:nvPr>
        </p:nvSpPr>
        <p:spPr>
          <a:xfrm>
            <a:off x="609600" y="2743200"/>
            <a:ext cx="7772400" cy="4114800"/>
          </a:xfrm>
        </p:spPr>
        <p:txBody>
          <a:bodyPr/>
          <a:lstStyle/>
          <a:p>
            <a:pPr eaLnBrk="1" hangingPunct="1">
              <a:buFontTx/>
              <a:buNone/>
            </a:pPr>
            <a:r>
              <a:rPr lang="it-IT" smtClean="0"/>
              <a:t>L’evoluzione del bambino con dislessia sembra paradossale: </a:t>
            </a:r>
          </a:p>
          <a:p>
            <a:pPr eaLnBrk="1" hangingPunct="1">
              <a:buFontTx/>
              <a:buNone/>
            </a:pPr>
            <a:r>
              <a:rPr lang="it-IT" smtClean="0"/>
              <a:t>la lettura migliora ma i problemi scolastici aumentano. Perché?</a:t>
            </a:r>
          </a:p>
        </p:txBody>
      </p:sp>
    </p:spTree>
    <p:extLst>
      <p:ext uri="{BB962C8B-B14F-4D97-AF65-F5344CB8AC3E}">
        <p14:creationId xmlns:p14="http://schemas.microsoft.com/office/powerpoint/2010/main" val="950129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normAutofit fontScale="90000"/>
          </a:bodyPr>
          <a:lstStyle/>
          <a:p>
            <a:pPr eaLnBrk="1" hangingPunct="1"/>
            <a:r>
              <a:rPr lang="it-IT" smtClean="0"/>
              <a:t>La dislessia evolutiva nell’adolescente</a:t>
            </a:r>
          </a:p>
        </p:txBody>
      </p:sp>
      <p:sp>
        <p:nvSpPr>
          <p:cNvPr id="53251" name="Rectangle 3"/>
          <p:cNvSpPr>
            <a:spLocks noGrp="1" noChangeArrowheads="1"/>
          </p:cNvSpPr>
          <p:nvPr>
            <p:ph type="body" idx="1"/>
          </p:nvPr>
        </p:nvSpPr>
        <p:spPr/>
        <p:txBody>
          <a:bodyPr/>
          <a:lstStyle/>
          <a:p>
            <a:pPr eaLnBrk="1" hangingPunct="1">
              <a:lnSpc>
                <a:spcPct val="90000"/>
              </a:lnSpc>
            </a:pPr>
            <a:r>
              <a:rPr lang="it-IT" sz="2800" smtClean="0"/>
              <a:t>Dislessia recuperata</a:t>
            </a:r>
          </a:p>
          <a:p>
            <a:pPr lvl="2" eaLnBrk="1" hangingPunct="1">
              <a:lnSpc>
                <a:spcPct val="90000"/>
              </a:lnSpc>
            </a:pPr>
            <a:r>
              <a:rPr lang="it-IT" sz="2000" smtClean="0"/>
              <a:t>Le prestazioni del soggetto con pregressa diagnosi di DE sono comparabili in tutti gli ambiti a quelle dei normolettori</a:t>
            </a:r>
          </a:p>
          <a:p>
            <a:pPr eaLnBrk="1" hangingPunct="1">
              <a:lnSpc>
                <a:spcPct val="90000"/>
              </a:lnSpc>
            </a:pPr>
            <a:r>
              <a:rPr lang="it-IT" sz="2800" smtClean="0"/>
              <a:t>Dislessia compensata</a:t>
            </a:r>
          </a:p>
          <a:p>
            <a:pPr lvl="2" eaLnBrk="1" hangingPunct="1">
              <a:lnSpc>
                <a:spcPct val="90000"/>
              </a:lnSpc>
            </a:pPr>
            <a:r>
              <a:rPr lang="it-IT" sz="2000" smtClean="0"/>
              <a:t>La lettura di materiale significativo (testi e non parole) è abbastanza fluente (lenta ma non sempre sotto-soglia), mentre la lettura di non-parole è significativamente lenta e inaccurata</a:t>
            </a:r>
          </a:p>
          <a:p>
            <a:pPr eaLnBrk="1" hangingPunct="1">
              <a:lnSpc>
                <a:spcPct val="90000"/>
              </a:lnSpc>
            </a:pPr>
            <a:r>
              <a:rPr lang="it-IT" sz="2800" smtClean="0"/>
              <a:t>Dislessia persistente</a:t>
            </a:r>
          </a:p>
          <a:p>
            <a:pPr lvl="2" eaLnBrk="1" hangingPunct="1">
              <a:lnSpc>
                <a:spcPct val="90000"/>
              </a:lnSpc>
            </a:pPr>
            <a:r>
              <a:rPr lang="it-IT" sz="2000" smtClean="0"/>
              <a:t>Tutti i parametri di lettura, in tutti i tipi di stimoli (testo, parole e non-parole) sono significativamente sotto-soglia per rapidità e accuratezza</a:t>
            </a:r>
          </a:p>
        </p:txBody>
      </p:sp>
      <p:sp>
        <p:nvSpPr>
          <p:cNvPr id="53252" name="Text Box 4"/>
          <p:cNvSpPr txBox="1">
            <a:spLocks noChangeArrowheads="1"/>
          </p:cNvSpPr>
          <p:nvPr/>
        </p:nvSpPr>
        <p:spPr bwMode="auto">
          <a:xfrm>
            <a:off x="4356100" y="6092825"/>
            <a:ext cx="3816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(Littyinen ‘98)</a:t>
            </a:r>
          </a:p>
        </p:txBody>
      </p:sp>
    </p:spTree>
    <p:extLst>
      <p:ext uri="{BB962C8B-B14F-4D97-AF65-F5344CB8AC3E}">
        <p14:creationId xmlns:p14="http://schemas.microsoft.com/office/powerpoint/2010/main" val="40433897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normAutofit fontScale="90000"/>
          </a:bodyPr>
          <a:lstStyle/>
          <a:p>
            <a:pPr eaLnBrk="1" hangingPunct="1"/>
            <a:r>
              <a:rPr lang="it-IT" smtClean="0"/>
              <a:t>Come diventa il dislessico evolutivo da adulto ?</a:t>
            </a:r>
          </a:p>
        </p:txBody>
      </p:sp>
      <p:pic>
        <p:nvPicPr>
          <p:cNvPr id="48131" name="Picture 3" descr="PE01562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7488" y="3429000"/>
            <a:ext cx="24257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2" name="Picture 4" descr="PE01605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05000" y="1874838"/>
            <a:ext cx="3886200" cy="250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3" name="Picture 5" descr="PE01616_"/>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15000" y="3352800"/>
            <a:ext cx="2590800" cy="243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4" name="Text Box 6"/>
          <p:cNvSpPr txBox="1">
            <a:spLocks noChangeArrowheads="1"/>
          </p:cNvSpPr>
          <p:nvPr/>
        </p:nvSpPr>
        <p:spPr bwMode="auto">
          <a:xfrm>
            <a:off x="288925" y="5908675"/>
            <a:ext cx="27622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it-IT" sz="2400">
                <a:latin typeface="Times New Roman" pitchFamily="18" charset="0"/>
              </a:rPr>
              <a:t>Recuperati (20% ca.)</a:t>
            </a:r>
          </a:p>
        </p:txBody>
      </p:sp>
      <p:sp>
        <p:nvSpPr>
          <p:cNvPr id="48135" name="Text Box 7"/>
          <p:cNvSpPr txBox="1">
            <a:spLocks noChangeArrowheads="1"/>
          </p:cNvSpPr>
          <p:nvPr/>
        </p:nvSpPr>
        <p:spPr bwMode="auto">
          <a:xfrm>
            <a:off x="3489325" y="4765675"/>
            <a:ext cx="28987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it-IT" sz="2400">
                <a:latin typeface="Times New Roman" pitchFamily="18" charset="0"/>
              </a:rPr>
              <a:t>Compensati (45% ca.)</a:t>
            </a:r>
          </a:p>
        </p:txBody>
      </p:sp>
      <p:sp>
        <p:nvSpPr>
          <p:cNvPr id="48136" name="Text Box 8"/>
          <p:cNvSpPr txBox="1">
            <a:spLocks noChangeArrowheads="1"/>
          </p:cNvSpPr>
          <p:nvPr/>
        </p:nvSpPr>
        <p:spPr bwMode="auto">
          <a:xfrm>
            <a:off x="6156325" y="6289675"/>
            <a:ext cx="2636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it-IT" sz="2400">
                <a:latin typeface="Times New Roman" pitchFamily="18" charset="0"/>
              </a:rPr>
              <a:t>Persistenti (35%ca.)</a:t>
            </a:r>
          </a:p>
        </p:txBody>
      </p:sp>
      <p:sp>
        <p:nvSpPr>
          <p:cNvPr id="54281" name="Text Box 9"/>
          <p:cNvSpPr txBox="1">
            <a:spLocks noChangeArrowheads="1"/>
          </p:cNvSpPr>
          <p:nvPr/>
        </p:nvSpPr>
        <p:spPr bwMode="auto">
          <a:xfrm>
            <a:off x="381000" y="6477000"/>
            <a:ext cx="3124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sz="1600">
                <a:latin typeface="Times New Roman" pitchFamily="18" charset="0"/>
              </a:rPr>
              <a:t>Fonte: Littyinen ‘98</a:t>
            </a:r>
          </a:p>
        </p:txBody>
      </p:sp>
    </p:spTree>
    <p:extLst>
      <p:ext uri="{BB962C8B-B14F-4D97-AF65-F5344CB8AC3E}">
        <p14:creationId xmlns:p14="http://schemas.microsoft.com/office/powerpoint/2010/main" val="2751284376"/>
      </p:ext>
    </p:extLst>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8130"/>
                                        </p:tgtEl>
                                        <p:attrNameLst>
                                          <p:attrName>style.visibility</p:attrName>
                                        </p:attrNameLst>
                                      </p:cBhvr>
                                      <p:to>
                                        <p:strVal val="visible"/>
                                      </p:to>
                                    </p:set>
                                    <p:anim calcmode="lin" valueType="num">
                                      <p:cBhvr additive="base">
                                        <p:cTn id="7" dur="500" fill="hold"/>
                                        <p:tgtEl>
                                          <p:spTgt spid="48130"/>
                                        </p:tgtEl>
                                        <p:attrNameLst>
                                          <p:attrName>ppt_x</p:attrName>
                                        </p:attrNameLst>
                                      </p:cBhvr>
                                      <p:tavLst>
                                        <p:tav tm="0">
                                          <p:val>
                                            <p:strVal val="0-#ppt_w/2"/>
                                          </p:val>
                                        </p:tav>
                                        <p:tav tm="100000">
                                          <p:val>
                                            <p:strVal val="#ppt_x"/>
                                          </p:val>
                                        </p:tav>
                                      </p:tavLst>
                                    </p:anim>
                                    <p:anim calcmode="lin" valueType="num">
                                      <p:cBhvr additive="base">
                                        <p:cTn id="8" dur="500" fill="hold"/>
                                        <p:tgtEl>
                                          <p:spTgt spid="4813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48131"/>
                                        </p:tgtEl>
                                        <p:attrNameLst>
                                          <p:attrName>style.visibility</p:attrName>
                                        </p:attrNameLst>
                                      </p:cBhvr>
                                      <p:to>
                                        <p:strVal val="visible"/>
                                      </p:to>
                                    </p:set>
                                    <p:anim calcmode="lin" valueType="num">
                                      <p:cBhvr additive="base">
                                        <p:cTn id="13" dur="500" fill="hold"/>
                                        <p:tgtEl>
                                          <p:spTgt spid="48131"/>
                                        </p:tgtEl>
                                        <p:attrNameLst>
                                          <p:attrName>ppt_x</p:attrName>
                                        </p:attrNameLst>
                                      </p:cBhvr>
                                      <p:tavLst>
                                        <p:tav tm="0">
                                          <p:val>
                                            <p:strVal val="0-#ppt_w/2"/>
                                          </p:val>
                                        </p:tav>
                                        <p:tav tm="100000">
                                          <p:val>
                                            <p:strVal val="#ppt_x"/>
                                          </p:val>
                                        </p:tav>
                                      </p:tavLst>
                                    </p:anim>
                                    <p:anim calcmode="lin" valueType="num">
                                      <p:cBhvr additive="base">
                                        <p:cTn id="14" dur="500" fill="hold"/>
                                        <p:tgtEl>
                                          <p:spTgt spid="48131"/>
                                        </p:tgtEl>
                                        <p:attrNameLst>
                                          <p:attrName>ppt_y</p:attrName>
                                        </p:attrNameLst>
                                      </p:cBhvr>
                                      <p:tavLst>
                                        <p:tav tm="0">
                                          <p:val>
                                            <p:strVal val="#ppt_y"/>
                                          </p:val>
                                        </p:tav>
                                        <p:tav tm="100000">
                                          <p:val>
                                            <p:strVal val="#ppt_y"/>
                                          </p:val>
                                        </p:tav>
                                      </p:tavLst>
                                    </p:anim>
                                  </p:childTnLst>
                                </p:cTn>
                              </p:par>
                            </p:childTnLst>
                          </p:cTn>
                        </p:par>
                        <p:par>
                          <p:cTn id="15" fill="hold" nodeType="afterGroup">
                            <p:stCondLst>
                              <p:cond delay="500"/>
                            </p:stCondLst>
                            <p:childTnLst>
                              <p:par>
                                <p:cTn id="16" presetID="1" presetClass="entr" presetSubtype="0" fill="hold" grpId="0" nodeType="afterEffect">
                                  <p:stCondLst>
                                    <p:cond delay="0"/>
                                  </p:stCondLst>
                                  <p:childTnLst>
                                    <p:set>
                                      <p:cBhvr>
                                        <p:cTn id="17" dur="1" fill="hold">
                                          <p:stCondLst>
                                            <p:cond delay="499"/>
                                          </p:stCondLst>
                                        </p:cTn>
                                        <p:tgtEl>
                                          <p:spTgt spid="48134"/>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8" fill="hold" nodeType="clickEffect">
                                  <p:stCondLst>
                                    <p:cond delay="0"/>
                                  </p:stCondLst>
                                  <p:childTnLst>
                                    <p:set>
                                      <p:cBhvr>
                                        <p:cTn id="21" dur="1" fill="hold">
                                          <p:stCondLst>
                                            <p:cond delay="0"/>
                                          </p:stCondLst>
                                        </p:cTn>
                                        <p:tgtEl>
                                          <p:spTgt spid="48132"/>
                                        </p:tgtEl>
                                        <p:attrNameLst>
                                          <p:attrName>style.visibility</p:attrName>
                                        </p:attrNameLst>
                                      </p:cBhvr>
                                      <p:to>
                                        <p:strVal val="visible"/>
                                      </p:to>
                                    </p:set>
                                    <p:anim calcmode="lin" valueType="num">
                                      <p:cBhvr additive="base">
                                        <p:cTn id="22" dur="500" fill="hold"/>
                                        <p:tgtEl>
                                          <p:spTgt spid="48132"/>
                                        </p:tgtEl>
                                        <p:attrNameLst>
                                          <p:attrName>ppt_x</p:attrName>
                                        </p:attrNameLst>
                                      </p:cBhvr>
                                      <p:tavLst>
                                        <p:tav tm="0">
                                          <p:val>
                                            <p:strVal val="0-#ppt_w/2"/>
                                          </p:val>
                                        </p:tav>
                                        <p:tav tm="100000">
                                          <p:val>
                                            <p:strVal val="#ppt_x"/>
                                          </p:val>
                                        </p:tav>
                                      </p:tavLst>
                                    </p:anim>
                                    <p:anim calcmode="lin" valueType="num">
                                      <p:cBhvr additive="base">
                                        <p:cTn id="23" dur="500" fill="hold"/>
                                        <p:tgtEl>
                                          <p:spTgt spid="48132"/>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500"/>
                            </p:stCondLst>
                            <p:childTnLst>
                              <p:par>
                                <p:cTn id="25" presetID="1" presetClass="entr" presetSubtype="0" fill="hold" grpId="0" nodeType="afterEffect">
                                  <p:stCondLst>
                                    <p:cond delay="0"/>
                                  </p:stCondLst>
                                  <p:childTnLst>
                                    <p:set>
                                      <p:cBhvr>
                                        <p:cTn id="26" dur="1" fill="hold">
                                          <p:stCondLst>
                                            <p:cond delay="499"/>
                                          </p:stCondLst>
                                        </p:cTn>
                                        <p:tgtEl>
                                          <p:spTgt spid="48135"/>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48133"/>
                                        </p:tgtEl>
                                        <p:attrNameLst>
                                          <p:attrName>style.visibility</p:attrName>
                                        </p:attrNameLst>
                                      </p:cBhvr>
                                      <p:to>
                                        <p:strVal val="visible"/>
                                      </p:to>
                                    </p:set>
                                    <p:anim calcmode="lin" valueType="num">
                                      <p:cBhvr additive="base">
                                        <p:cTn id="31" dur="500" fill="hold"/>
                                        <p:tgtEl>
                                          <p:spTgt spid="48133"/>
                                        </p:tgtEl>
                                        <p:attrNameLst>
                                          <p:attrName>ppt_x</p:attrName>
                                        </p:attrNameLst>
                                      </p:cBhvr>
                                      <p:tavLst>
                                        <p:tav tm="0">
                                          <p:val>
                                            <p:strVal val="0-#ppt_w/2"/>
                                          </p:val>
                                        </p:tav>
                                        <p:tav tm="100000">
                                          <p:val>
                                            <p:strVal val="#ppt_x"/>
                                          </p:val>
                                        </p:tav>
                                      </p:tavLst>
                                    </p:anim>
                                    <p:anim calcmode="lin" valueType="num">
                                      <p:cBhvr additive="base">
                                        <p:cTn id="32" dur="500" fill="hold"/>
                                        <p:tgtEl>
                                          <p:spTgt spid="48133"/>
                                        </p:tgtEl>
                                        <p:attrNameLst>
                                          <p:attrName>ppt_y</p:attrName>
                                        </p:attrNameLst>
                                      </p:cBhvr>
                                      <p:tavLst>
                                        <p:tav tm="0">
                                          <p:val>
                                            <p:strVal val="#ppt_y"/>
                                          </p:val>
                                        </p:tav>
                                        <p:tav tm="100000">
                                          <p:val>
                                            <p:strVal val="#ppt_y"/>
                                          </p:val>
                                        </p:tav>
                                      </p:tavLst>
                                    </p:anim>
                                  </p:childTnLst>
                                </p:cTn>
                              </p:par>
                            </p:childTnLst>
                          </p:cTn>
                        </p:par>
                        <p:par>
                          <p:cTn id="33" fill="hold" nodeType="afterGroup">
                            <p:stCondLst>
                              <p:cond delay="500"/>
                            </p:stCondLst>
                            <p:childTnLst>
                              <p:par>
                                <p:cTn id="34" presetID="1" presetClass="entr" presetSubtype="0" fill="hold" grpId="0" nodeType="afterEffect">
                                  <p:stCondLst>
                                    <p:cond delay="0"/>
                                  </p:stCondLst>
                                  <p:childTnLst>
                                    <p:set>
                                      <p:cBhvr>
                                        <p:cTn id="35" dur="1" fill="hold">
                                          <p:stCondLst>
                                            <p:cond delay="499"/>
                                          </p:stCondLst>
                                        </p:cTn>
                                        <p:tgtEl>
                                          <p:spTgt spid="481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autoUpdateAnimBg="0"/>
      <p:bldP spid="48134" grpId="0" autoUpdateAnimBg="0"/>
      <p:bldP spid="48135" grpId="0" autoUpdateAnimBg="0"/>
      <p:bldP spid="48136"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ormAutofit fontScale="90000"/>
          </a:bodyPr>
          <a:lstStyle/>
          <a:p>
            <a:pPr eaLnBrk="1" hangingPunct="1"/>
            <a:r>
              <a:rPr lang="it-IT" smtClean="0"/>
              <a:t>Dislessia compensata</a:t>
            </a:r>
            <a:br>
              <a:rPr lang="it-IT" smtClean="0"/>
            </a:br>
            <a:r>
              <a:rPr lang="it-IT" sz="3200" smtClean="0"/>
              <a:t>(caratteristiche neuropsicologiche)</a:t>
            </a:r>
          </a:p>
        </p:txBody>
      </p:sp>
      <p:sp>
        <p:nvSpPr>
          <p:cNvPr id="23555" name="Rectangle 3"/>
          <p:cNvSpPr>
            <a:spLocks noGrp="1" noChangeArrowheads="1"/>
          </p:cNvSpPr>
          <p:nvPr>
            <p:ph type="body" idx="1"/>
          </p:nvPr>
        </p:nvSpPr>
        <p:spPr/>
        <p:txBody>
          <a:bodyPr/>
          <a:lstStyle/>
          <a:p>
            <a:pPr eaLnBrk="1" hangingPunct="1">
              <a:lnSpc>
                <a:spcPct val="90000"/>
              </a:lnSpc>
            </a:pPr>
            <a:r>
              <a:rPr lang="it-IT" sz="2800" smtClean="0"/>
              <a:t>È in grado di leggere con discreta fluenza   (&gt;  3 sill/sec)</a:t>
            </a:r>
          </a:p>
          <a:p>
            <a:pPr eaLnBrk="1" hangingPunct="1">
              <a:lnSpc>
                <a:spcPct val="90000"/>
              </a:lnSpc>
            </a:pPr>
            <a:r>
              <a:rPr lang="it-IT" sz="2800" smtClean="0"/>
              <a:t>Legge stimoli significativi senza commettere errori </a:t>
            </a:r>
          </a:p>
          <a:p>
            <a:pPr lvl="1" eaLnBrk="1" hangingPunct="1">
              <a:lnSpc>
                <a:spcPct val="90000"/>
              </a:lnSpc>
            </a:pPr>
            <a:r>
              <a:rPr lang="it-IT" sz="2400" smtClean="0"/>
              <a:t>Compenso lessicale</a:t>
            </a:r>
          </a:p>
          <a:p>
            <a:pPr eaLnBrk="1" hangingPunct="1">
              <a:lnSpc>
                <a:spcPct val="90000"/>
              </a:lnSpc>
            </a:pPr>
            <a:r>
              <a:rPr lang="it-IT" sz="2800" smtClean="0"/>
              <a:t>Gli errori compaiono negli stimoli a bassa frequenza (non parole, lessici specialistici, ecc.)</a:t>
            </a:r>
          </a:p>
          <a:p>
            <a:pPr eaLnBrk="1" hangingPunct="1">
              <a:lnSpc>
                <a:spcPct val="90000"/>
              </a:lnSpc>
            </a:pPr>
            <a:r>
              <a:rPr lang="it-IT" sz="2800" smtClean="0"/>
              <a:t>Permane deficit di automatizzazione (prontezza nella risposta)</a:t>
            </a:r>
          </a:p>
        </p:txBody>
      </p:sp>
      <p:sp>
        <p:nvSpPr>
          <p:cNvPr id="55300" name="Text Box 4"/>
          <p:cNvSpPr txBox="1">
            <a:spLocks noChangeArrowheads="1"/>
          </p:cNvSpPr>
          <p:nvPr/>
        </p:nvSpPr>
        <p:spPr bwMode="auto">
          <a:xfrm flipH="1">
            <a:off x="381000" y="11430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sz="2400">
                <a:latin typeface="Times New Roman" pitchFamily="18" charset="0"/>
              </a:rPr>
              <a:t> </a:t>
            </a:r>
          </a:p>
        </p:txBody>
      </p:sp>
      <p:sp>
        <p:nvSpPr>
          <p:cNvPr id="23557" name="Text Box 5"/>
          <p:cNvSpPr txBox="1">
            <a:spLocks noChangeArrowheads="1"/>
          </p:cNvSpPr>
          <p:nvPr/>
        </p:nvSpPr>
        <p:spPr bwMode="auto">
          <a:xfrm>
            <a:off x="1143000" y="4572000"/>
            <a:ext cx="6477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endParaRPr lang="it-IT" sz="2400">
              <a:latin typeface="Times New Roman" pitchFamily="18" charset="0"/>
            </a:endParaRPr>
          </a:p>
        </p:txBody>
      </p:sp>
    </p:spTree>
    <p:extLst>
      <p:ext uri="{BB962C8B-B14F-4D97-AF65-F5344CB8AC3E}">
        <p14:creationId xmlns:p14="http://schemas.microsoft.com/office/powerpoint/2010/main" val="28462951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2355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3555">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3555">
                                            <p:txEl>
                                              <p:pRg st="1" end="1"/>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23555">
                                            <p:txEl>
                                              <p:pRg st="2" end="2"/>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23555">
                                            <p:txEl>
                                              <p:pRg st="3" end="3"/>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23555">
                                            <p:txEl>
                                              <p:pRg st="4" end="4"/>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nodePh="1">
                                  <p:stCondLst>
                                    <p:cond delay="0"/>
                                  </p:stCondLst>
                                  <p:endCondLst>
                                    <p:cond evt="begin" delay="0">
                                      <p:tn val="27"/>
                                    </p:cond>
                                  </p:endCondLst>
                                  <p:childTnLst>
                                    <p:set>
                                      <p:cBhvr>
                                        <p:cTn id="28" dur="1" fill="hold">
                                          <p:stCondLst>
                                            <p:cond delay="499"/>
                                          </p:stCondLst>
                                        </p:cTn>
                                        <p:tgtEl>
                                          <p:spTgt spid="235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autoUpdateAnimBg="0"/>
      <p:bldP spid="23555" grpId="0" build="p" autoUpdateAnimBg="0"/>
      <p:bldP spid="23557"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Caratteristiche della dislessia</a:t>
            </a:r>
            <a:endParaRPr lang="it-IT" dirty="0"/>
          </a:p>
        </p:txBody>
      </p:sp>
      <p:sp>
        <p:nvSpPr>
          <p:cNvPr id="3" name="Segnaposto contenuto 2"/>
          <p:cNvSpPr>
            <a:spLocks noGrp="1"/>
          </p:cNvSpPr>
          <p:nvPr>
            <p:ph idx="1"/>
          </p:nvPr>
        </p:nvSpPr>
        <p:spPr/>
        <p:txBody>
          <a:bodyPr/>
          <a:lstStyle/>
          <a:p>
            <a:r>
              <a:rPr lang="it-IT" dirty="0" smtClean="0"/>
              <a:t>È un «bersaglio mobile» (ISS, 2011)</a:t>
            </a:r>
          </a:p>
          <a:p>
            <a:r>
              <a:rPr lang="it-IT" dirty="0" smtClean="0"/>
              <a:t>È un disturbo dimensionale</a:t>
            </a:r>
          </a:p>
          <a:p>
            <a:pPr lvl="1"/>
            <a:r>
              <a:rPr lang="it-IT" dirty="0" smtClean="0"/>
              <a:t>Varia nel tempo</a:t>
            </a:r>
          </a:p>
          <a:p>
            <a:pPr lvl="1"/>
            <a:r>
              <a:rPr lang="it-IT" dirty="0" smtClean="0"/>
              <a:t>L’impatto varia a seconda delle richieste dell’ambiente</a:t>
            </a:r>
          </a:p>
          <a:p>
            <a:pPr lvl="1"/>
            <a:r>
              <a:rPr lang="it-IT" dirty="0" smtClean="0"/>
              <a:t>Viene descritta lungo un continuum</a:t>
            </a:r>
          </a:p>
          <a:p>
            <a:r>
              <a:rPr lang="it-IT" dirty="0" smtClean="0"/>
              <a:t>In ogni caso, la traiettoria evolutiva è verso il compenso</a:t>
            </a:r>
            <a:endParaRPr lang="it-IT" dirty="0"/>
          </a:p>
        </p:txBody>
      </p:sp>
    </p:spTree>
    <p:extLst>
      <p:ext uri="{BB962C8B-B14F-4D97-AF65-F5344CB8AC3E}">
        <p14:creationId xmlns:p14="http://schemas.microsoft.com/office/powerpoint/2010/main" val="40785027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fontScale="90000"/>
          </a:bodyPr>
          <a:lstStyle/>
          <a:p>
            <a:pPr eaLnBrk="1" hangingPunct="1"/>
            <a:r>
              <a:rPr lang="it-IT" smtClean="0"/>
              <a:t>Dislessia compensata</a:t>
            </a:r>
            <a:br>
              <a:rPr lang="it-IT" smtClean="0"/>
            </a:br>
            <a:r>
              <a:rPr lang="it-IT" sz="3200" smtClean="0"/>
              <a:t>(conseguenze funzionali)</a:t>
            </a:r>
          </a:p>
        </p:txBody>
      </p:sp>
      <p:sp>
        <p:nvSpPr>
          <p:cNvPr id="24579" name="Rectangle 3"/>
          <p:cNvSpPr>
            <a:spLocks noGrp="1" noChangeArrowheads="1"/>
          </p:cNvSpPr>
          <p:nvPr>
            <p:ph type="body" idx="1"/>
          </p:nvPr>
        </p:nvSpPr>
        <p:spPr/>
        <p:txBody>
          <a:bodyPr/>
          <a:lstStyle/>
          <a:p>
            <a:pPr eaLnBrk="1" hangingPunct="1"/>
            <a:r>
              <a:rPr lang="it-IT" sz="2800" smtClean="0"/>
              <a:t>Affaticabilità in tutti i compiti che richiedono lettura, cefalee e disturbi funzionali</a:t>
            </a:r>
          </a:p>
          <a:p>
            <a:pPr eaLnBrk="1" hangingPunct="1"/>
            <a:r>
              <a:rPr lang="it-IT" sz="2800" smtClean="0"/>
              <a:t>Difficoltà di comprensione e di studio</a:t>
            </a:r>
          </a:p>
          <a:p>
            <a:pPr eaLnBrk="1" hangingPunct="1"/>
            <a:r>
              <a:rPr lang="it-IT" sz="2800" smtClean="0"/>
              <a:t>Difficoltà con la lettura delle lingue straniere</a:t>
            </a:r>
          </a:p>
          <a:p>
            <a:pPr eaLnBrk="1" hangingPunct="1"/>
            <a:r>
              <a:rPr lang="it-IT" sz="2800" smtClean="0"/>
              <a:t>Difficoltà nelle prove a tempo</a:t>
            </a:r>
          </a:p>
          <a:p>
            <a:pPr eaLnBrk="1" hangingPunct="1"/>
            <a:r>
              <a:rPr lang="it-IT" sz="2800" smtClean="0"/>
              <a:t>Difficoltà con le prove  con risposta a scelta multipla</a:t>
            </a:r>
          </a:p>
          <a:p>
            <a:pPr eaLnBrk="1" hangingPunct="1"/>
            <a:r>
              <a:rPr lang="it-IT" sz="2800" smtClean="0"/>
              <a:t>Bassa autostima</a:t>
            </a:r>
          </a:p>
        </p:txBody>
      </p:sp>
    </p:spTree>
    <p:extLst>
      <p:ext uri="{BB962C8B-B14F-4D97-AF65-F5344CB8AC3E}">
        <p14:creationId xmlns:p14="http://schemas.microsoft.com/office/powerpoint/2010/main" val="42855137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2457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4579">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4579">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4579">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4579">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4579">
                                            <p:txEl>
                                              <p:pRg st="4" end="4"/>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2457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autoUpdateAnimBg="0"/>
      <p:bldP spid="24579"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it-IT" smtClean="0"/>
              <a:t>Dislessia persistente</a:t>
            </a:r>
          </a:p>
        </p:txBody>
      </p:sp>
      <p:sp>
        <p:nvSpPr>
          <p:cNvPr id="57347" name="Rectangle 3"/>
          <p:cNvSpPr>
            <a:spLocks noGrp="1" noChangeArrowheads="1"/>
          </p:cNvSpPr>
          <p:nvPr>
            <p:ph type="body" idx="1"/>
          </p:nvPr>
        </p:nvSpPr>
        <p:spPr/>
        <p:txBody>
          <a:bodyPr/>
          <a:lstStyle/>
          <a:p>
            <a:pPr eaLnBrk="1" hangingPunct="1"/>
            <a:r>
              <a:rPr lang="it-IT" smtClean="0"/>
              <a:t>Lettura molto stentata, lenta (&lt; 3 sill/sec)</a:t>
            </a:r>
          </a:p>
          <a:p>
            <a:pPr eaLnBrk="1" hangingPunct="1"/>
            <a:r>
              <a:rPr lang="it-IT" smtClean="0"/>
              <a:t>Lettura inaccurata (&lt; 5° centile)</a:t>
            </a:r>
          </a:p>
          <a:p>
            <a:pPr eaLnBrk="1" hangingPunct="1"/>
            <a:r>
              <a:rPr lang="it-IT" smtClean="0"/>
              <a:t>Impossibilità di studiare senza aiuto</a:t>
            </a:r>
          </a:p>
          <a:p>
            <a:pPr eaLnBrk="1" hangingPunct="1"/>
            <a:r>
              <a:rPr lang="it-IT" smtClean="0"/>
              <a:t>Rifiuto della scolarizzazione</a:t>
            </a:r>
          </a:p>
          <a:p>
            <a:pPr eaLnBrk="1" hangingPunct="1"/>
            <a:r>
              <a:rPr lang="it-IT" smtClean="0"/>
              <a:t>Disturbi di socializzazione</a:t>
            </a:r>
          </a:p>
        </p:txBody>
      </p:sp>
    </p:spTree>
    <p:extLst>
      <p:ext uri="{BB962C8B-B14F-4D97-AF65-F5344CB8AC3E}">
        <p14:creationId xmlns:p14="http://schemas.microsoft.com/office/powerpoint/2010/main" val="10039203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it-IT" smtClean="0"/>
              <a:t>Caratteristiche dei DE compensati</a:t>
            </a:r>
          </a:p>
        </p:txBody>
      </p:sp>
      <p:sp>
        <p:nvSpPr>
          <p:cNvPr id="58371" name="Rectangle 3"/>
          <p:cNvSpPr>
            <a:spLocks noGrp="1" noChangeArrowheads="1"/>
          </p:cNvSpPr>
          <p:nvPr>
            <p:ph type="body" idx="1"/>
          </p:nvPr>
        </p:nvSpPr>
        <p:spPr/>
        <p:txBody>
          <a:bodyPr/>
          <a:lstStyle/>
          <a:p>
            <a:pPr eaLnBrk="1" hangingPunct="1"/>
            <a:r>
              <a:rPr lang="it-IT" smtClean="0"/>
              <a:t>Netto miglioramento nella lettura di materiale significativo (testo e parole)</a:t>
            </a:r>
          </a:p>
          <a:p>
            <a:pPr eaLnBrk="1" hangingPunct="1"/>
            <a:r>
              <a:rPr lang="it-IT" smtClean="0"/>
              <a:t>Persistenza di difficoltà nella lettura di materiale non significativo (non-parole)</a:t>
            </a:r>
          </a:p>
          <a:p>
            <a:pPr eaLnBrk="1" hangingPunct="1"/>
            <a:endParaRPr lang="it-IT" smtClean="0"/>
          </a:p>
        </p:txBody>
      </p:sp>
    </p:spTree>
    <p:extLst>
      <p:ext uri="{BB962C8B-B14F-4D97-AF65-F5344CB8AC3E}">
        <p14:creationId xmlns:p14="http://schemas.microsoft.com/office/powerpoint/2010/main" val="12081482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it-IT" smtClean="0"/>
              <a:t>Il processo di lettura nell’adulto</a:t>
            </a:r>
          </a:p>
        </p:txBody>
      </p:sp>
      <p:sp>
        <p:nvSpPr>
          <p:cNvPr id="59395" name="Rectangle 3"/>
          <p:cNvSpPr>
            <a:spLocks noGrp="1" noChangeArrowheads="1"/>
          </p:cNvSpPr>
          <p:nvPr>
            <p:ph type="body" idx="1"/>
          </p:nvPr>
        </p:nvSpPr>
        <p:spPr/>
        <p:txBody>
          <a:bodyPr/>
          <a:lstStyle/>
          <a:p>
            <a:pPr eaLnBrk="1" hangingPunct="1"/>
            <a:r>
              <a:rPr lang="it-IT" smtClean="0"/>
              <a:t>Utilizza prevalentemente la via lessicale</a:t>
            </a:r>
          </a:p>
          <a:p>
            <a:pPr eaLnBrk="1" hangingPunct="1"/>
            <a:r>
              <a:rPr lang="it-IT" smtClean="0"/>
              <a:t>Ricorre alla via fonologica per le parole nuove (lessici speciali)</a:t>
            </a:r>
          </a:p>
          <a:p>
            <a:pPr eaLnBrk="1" hangingPunct="1"/>
            <a:r>
              <a:rPr lang="it-IT" smtClean="0"/>
              <a:t>Ricorre ad una verifica per via fonologica quando coglie incongruenze nella ricostruzione del significato</a:t>
            </a:r>
          </a:p>
        </p:txBody>
      </p:sp>
    </p:spTree>
    <p:extLst>
      <p:ext uri="{BB962C8B-B14F-4D97-AF65-F5344CB8AC3E}">
        <p14:creationId xmlns:p14="http://schemas.microsoft.com/office/powerpoint/2010/main" val="36962032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it-IT" smtClean="0"/>
              <a:t>Il processo di lettura nell’adulto</a:t>
            </a:r>
          </a:p>
        </p:txBody>
      </p:sp>
      <p:sp>
        <p:nvSpPr>
          <p:cNvPr id="60419" name="Rectangle 3"/>
          <p:cNvSpPr>
            <a:spLocks noGrp="1" noChangeArrowheads="1"/>
          </p:cNvSpPr>
          <p:nvPr>
            <p:ph type="body" idx="1"/>
          </p:nvPr>
        </p:nvSpPr>
        <p:spPr/>
        <p:txBody>
          <a:bodyPr/>
          <a:lstStyle/>
          <a:p>
            <a:pPr eaLnBrk="1" hangingPunct="1"/>
            <a:r>
              <a:rPr lang="it-IT" smtClean="0"/>
              <a:t>Richiede  capacità di balancing tra </a:t>
            </a:r>
          </a:p>
          <a:p>
            <a:pPr lvl="1" eaLnBrk="1" hangingPunct="1"/>
            <a:r>
              <a:rPr lang="it-IT" smtClean="0"/>
              <a:t>strategia guidata linguisticamente (via lessicale)</a:t>
            </a:r>
          </a:p>
          <a:p>
            <a:pPr lvl="1" eaLnBrk="1" hangingPunct="1"/>
            <a:r>
              <a:rPr lang="it-IT" smtClean="0"/>
              <a:t> strategia analitica (via fonologica)</a:t>
            </a:r>
          </a:p>
          <a:p>
            <a:pPr eaLnBrk="1" hangingPunct="1"/>
            <a:r>
              <a:rPr lang="it-IT" smtClean="0"/>
              <a:t>Senza balancing la comprensione del testo diviene conferma delle attese</a:t>
            </a:r>
          </a:p>
          <a:p>
            <a:pPr eaLnBrk="1" hangingPunct="1"/>
            <a:r>
              <a:rPr lang="it-IT" smtClean="0"/>
              <a:t>Senza balancing risulta difficile lo studio </a:t>
            </a:r>
          </a:p>
        </p:txBody>
      </p:sp>
    </p:spTree>
    <p:extLst>
      <p:ext uri="{BB962C8B-B14F-4D97-AF65-F5344CB8AC3E}">
        <p14:creationId xmlns:p14="http://schemas.microsoft.com/office/powerpoint/2010/main" val="34539915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it-IT" smtClean="0"/>
              <a:t>Lo studio disciplinare</a:t>
            </a:r>
          </a:p>
        </p:txBody>
      </p:sp>
      <p:sp>
        <p:nvSpPr>
          <p:cNvPr id="61443" name="Rectangle 3"/>
          <p:cNvSpPr>
            <a:spLocks noGrp="1" noChangeArrowheads="1"/>
          </p:cNvSpPr>
          <p:nvPr>
            <p:ph type="body" idx="1"/>
          </p:nvPr>
        </p:nvSpPr>
        <p:spPr/>
        <p:txBody>
          <a:bodyPr/>
          <a:lstStyle/>
          <a:p>
            <a:pPr eaLnBrk="1" hangingPunct="1"/>
            <a:r>
              <a:rPr lang="it-IT" smtClean="0"/>
              <a:t>Viene effettuato quasi esclusivamente attraverso la lettura</a:t>
            </a:r>
          </a:p>
          <a:p>
            <a:pPr eaLnBrk="1" hangingPunct="1"/>
            <a:r>
              <a:rPr lang="it-IT" smtClean="0"/>
              <a:t>Richiede continui processi di controllo (comprensione)</a:t>
            </a:r>
          </a:p>
          <a:p>
            <a:pPr eaLnBrk="1" hangingPunct="1"/>
            <a:r>
              <a:rPr lang="it-IT" smtClean="0"/>
              <a:t>I processi di controllo si realizzano attraverso la ri-lettura</a:t>
            </a:r>
          </a:p>
          <a:p>
            <a:pPr eaLnBrk="1" hangingPunct="1"/>
            <a:r>
              <a:rPr lang="it-IT" smtClean="0"/>
              <a:t>La ri-lettura utilizza prevalentemente la via fonologica</a:t>
            </a:r>
          </a:p>
        </p:txBody>
      </p:sp>
    </p:spTree>
    <p:extLst>
      <p:ext uri="{BB962C8B-B14F-4D97-AF65-F5344CB8AC3E}">
        <p14:creationId xmlns:p14="http://schemas.microsoft.com/office/powerpoint/2010/main" val="15066016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685800" y="304800"/>
            <a:ext cx="7772400" cy="1143000"/>
          </a:xfrm>
        </p:spPr>
        <p:txBody>
          <a:bodyPr/>
          <a:lstStyle/>
          <a:p>
            <a:pPr eaLnBrk="1" hangingPunct="1"/>
            <a:r>
              <a:rPr lang="it-IT" smtClean="0"/>
              <a:t>Dislessia evolutiva - adulti</a:t>
            </a:r>
          </a:p>
        </p:txBody>
      </p:sp>
      <p:sp>
        <p:nvSpPr>
          <p:cNvPr id="62467" name="Rectangle 3"/>
          <p:cNvSpPr>
            <a:spLocks noGrp="1" noChangeArrowheads="1"/>
          </p:cNvSpPr>
          <p:nvPr>
            <p:ph type="body" sz="half" idx="1"/>
          </p:nvPr>
        </p:nvSpPr>
        <p:spPr>
          <a:xfrm>
            <a:off x="179388" y="1557338"/>
            <a:ext cx="7993062" cy="4967287"/>
          </a:xfrm>
        </p:spPr>
        <p:txBody>
          <a:bodyPr/>
          <a:lstStyle/>
          <a:p>
            <a:pPr eaLnBrk="1" hangingPunct="1">
              <a:lnSpc>
                <a:spcPct val="90000"/>
              </a:lnSpc>
            </a:pPr>
            <a:r>
              <a:rPr lang="it-IT" sz="2800" smtClean="0"/>
              <a:t>Scarsissimi dati in letteratura, spesso studi su aspetti marginali</a:t>
            </a:r>
          </a:p>
          <a:p>
            <a:pPr eaLnBrk="1" hangingPunct="1">
              <a:lnSpc>
                <a:spcPct val="90000"/>
              </a:lnSpc>
            </a:pPr>
            <a:r>
              <a:rPr lang="it-IT" sz="2800" smtClean="0"/>
              <a:t>Shaywitz et al. </a:t>
            </a:r>
            <a:r>
              <a:rPr lang="it-IT" sz="2800" i="1" smtClean="0"/>
              <a:t>Pediatrics,</a:t>
            </a:r>
            <a:r>
              <a:rPr lang="it-IT" sz="2800" smtClean="0"/>
              <a:t>1999: Connecticut Longitudinal Study; follow up per 12 anni di 21 soggetti </a:t>
            </a:r>
          </a:p>
          <a:p>
            <a:pPr eaLnBrk="1" hangingPunct="1">
              <a:lnSpc>
                <a:spcPct val="90000"/>
              </a:lnSpc>
            </a:pPr>
            <a:r>
              <a:rPr lang="it-IT" sz="2800" smtClean="0"/>
              <a:t>Importanza di QI e livello socio-economico</a:t>
            </a:r>
          </a:p>
          <a:p>
            <a:pPr eaLnBrk="1" hangingPunct="1">
              <a:lnSpc>
                <a:spcPct val="90000"/>
              </a:lnSpc>
            </a:pPr>
            <a:r>
              <a:rPr lang="it-IT" sz="2800" smtClean="0"/>
              <a:t>Consapevolezza fonologica –&gt; velocità e accuratezza</a:t>
            </a:r>
          </a:p>
          <a:p>
            <a:pPr eaLnBrk="1" hangingPunct="1">
              <a:lnSpc>
                <a:spcPct val="90000"/>
              </a:lnSpc>
            </a:pPr>
            <a:r>
              <a:rPr lang="it-IT" sz="2800" smtClean="0"/>
              <a:t> Word finding -&gt; comprensione</a:t>
            </a:r>
          </a:p>
          <a:p>
            <a:pPr eaLnBrk="1" hangingPunct="1">
              <a:lnSpc>
                <a:spcPct val="90000"/>
              </a:lnSpc>
            </a:pPr>
            <a:r>
              <a:rPr lang="it-IT" sz="2800" smtClean="0"/>
              <a:t>Lentezza come sintomo principale; </a:t>
            </a:r>
          </a:p>
          <a:p>
            <a:pPr eaLnBrk="1" hangingPunct="1">
              <a:lnSpc>
                <a:spcPct val="90000"/>
              </a:lnSpc>
              <a:buFontTx/>
              <a:buNone/>
            </a:pPr>
            <a:r>
              <a:rPr lang="it-IT" sz="2800" smtClean="0"/>
              <a:t>   deficit fonologico persistente</a:t>
            </a:r>
          </a:p>
          <a:p>
            <a:pPr eaLnBrk="1" hangingPunct="1">
              <a:lnSpc>
                <a:spcPct val="90000"/>
              </a:lnSpc>
            </a:pPr>
            <a:endParaRPr lang="it-IT" sz="2800" smtClean="0"/>
          </a:p>
        </p:txBody>
      </p:sp>
      <p:pic>
        <p:nvPicPr>
          <p:cNvPr id="62468" name="Picture 4" descr="M05NUA2I"/>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7261225" y="4365625"/>
            <a:ext cx="1895475" cy="2492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064672344"/>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it-IT" smtClean="0"/>
              <a:t>Dislessia evolutiva - adulti</a:t>
            </a:r>
          </a:p>
        </p:txBody>
      </p:sp>
      <p:sp>
        <p:nvSpPr>
          <p:cNvPr id="63491" name="Rectangle 3"/>
          <p:cNvSpPr>
            <a:spLocks noGrp="1" noChangeArrowheads="1"/>
          </p:cNvSpPr>
          <p:nvPr>
            <p:ph type="body" idx="1"/>
          </p:nvPr>
        </p:nvSpPr>
        <p:spPr/>
        <p:txBody>
          <a:bodyPr/>
          <a:lstStyle/>
          <a:p>
            <a:pPr eaLnBrk="1" hangingPunct="1">
              <a:lnSpc>
                <a:spcPct val="90000"/>
              </a:lnSpc>
            </a:pPr>
            <a:r>
              <a:rPr lang="it-IT" sz="2800" dirty="0" err="1" smtClean="0"/>
              <a:t>Hatcher</a:t>
            </a:r>
            <a:r>
              <a:rPr lang="it-IT" sz="2800" dirty="0" smtClean="0"/>
              <a:t>, </a:t>
            </a:r>
            <a:r>
              <a:rPr lang="it-IT" sz="2800" dirty="0" err="1" smtClean="0"/>
              <a:t>Snowling</a:t>
            </a:r>
            <a:r>
              <a:rPr lang="it-IT" sz="2800" dirty="0" smtClean="0"/>
              <a:t> et al (2002): studio su 23 studenti dislessici, età media 25</a:t>
            </a:r>
          </a:p>
          <a:p>
            <a:pPr eaLnBrk="1" hangingPunct="1">
              <a:lnSpc>
                <a:spcPct val="90000"/>
              </a:lnSpc>
            </a:pPr>
            <a:r>
              <a:rPr lang="it-IT" sz="2800" dirty="0" smtClean="0"/>
              <a:t>Cadono soprattutto in: lettura di non-parole, spelling, </a:t>
            </a:r>
            <a:r>
              <a:rPr lang="it-IT" sz="2800" dirty="0" err="1" smtClean="0">
                <a:solidFill>
                  <a:srgbClr val="FF0000"/>
                </a:solidFill>
              </a:rPr>
              <a:t>digit</a:t>
            </a:r>
            <a:r>
              <a:rPr lang="it-IT" sz="2800" dirty="0" smtClean="0">
                <a:solidFill>
                  <a:srgbClr val="FF0000"/>
                </a:solidFill>
              </a:rPr>
              <a:t> </a:t>
            </a:r>
            <a:r>
              <a:rPr lang="it-IT" sz="2800" dirty="0" err="1" smtClean="0">
                <a:solidFill>
                  <a:srgbClr val="FF0000"/>
                </a:solidFill>
              </a:rPr>
              <a:t>span</a:t>
            </a:r>
            <a:r>
              <a:rPr lang="it-IT" sz="2800" dirty="0" smtClean="0">
                <a:solidFill>
                  <a:srgbClr val="FF0000"/>
                </a:solidFill>
              </a:rPr>
              <a:t>, </a:t>
            </a:r>
            <a:r>
              <a:rPr lang="it-IT" sz="2800" dirty="0" smtClean="0"/>
              <a:t>velocità di scrittura</a:t>
            </a:r>
          </a:p>
          <a:p>
            <a:pPr eaLnBrk="1" hangingPunct="1">
              <a:lnSpc>
                <a:spcPct val="90000"/>
              </a:lnSpc>
            </a:pPr>
            <a:r>
              <a:rPr lang="it-IT" sz="2800" dirty="0" smtClean="0"/>
              <a:t>Vissuti soggettivi: difficoltà a manipolare le informazioni, a organizzare e strutturare il lavoro scritto</a:t>
            </a:r>
          </a:p>
          <a:p>
            <a:pPr eaLnBrk="1" hangingPunct="1">
              <a:lnSpc>
                <a:spcPct val="90000"/>
              </a:lnSpc>
            </a:pPr>
            <a:r>
              <a:rPr lang="it-IT" sz="2800" dirty="0" smtClean="0"/>
              <a:t>Alto livello di frustrazione, dubbi sul proprio livello intellettivo, difficoltà di relazione con i pari</a:t>
            </a:r>
          </a:p>
          <a:p>
            <a:pPr eaLnBrk="1" hangingPunct="1">
              <a:lnSpc>
                <a:spcPct val="90000"/>
              </a:lnSpc>
            </a:pPr>
            <a:endParaRPr lang="it-IT" sz="2800" dirty="0" smtClean="0"/>
          </a:p>
        </p:txBody>
      </p:sp>
    </p:spTree>
    <p:extLst>
      <p:ext uri="{BB962C8B-B14F-4D97-AF65-F5344CB8AC3E}">
        <p14:creationId xmlns:p14="http://schemas.microsoft.com/office/powerpoint/2010/main" val="940245328"/>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normAutofit fontScale="90000"/>
          </a:bodyPr>
          <a:lstStyle/>
          <a:p>
            <a:pPr eaLnBrk="1" hangingPunct="1"/>
            <a:r>
              <a:rPr lang="it-IT" sz="4000" smtClean="0"/>
              <a:t>La dislessia cambia espressività nel corso della storia naturale?</a:t>
            </a:r>
          </a:p>
        </p:txBody>
      </p:sp>
      <p:sp>
        <p:nvSpPr>
          <p:cNvPr id="64515" name="Text Box 4"/>
          <p:cNvSpPr txBox="1">
            <a:spLocks noChangeArrowheads="1"/>
          </p:cNvSpPr>
          <p:nvPr/>
        </p:nvSpPr>
        <p:spPr bwMode="auto">
          <a:xfrm>
            <a:off x="827088" y="2276475"/>
            <a:ext cx="2736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Processi di basso livello</a:t>
            </a:r>
          </a:p>
        </p:txBody>
      </p:sp>
      <p:grpSp>
        <p:nvGrpSpPr>
          <p:cNvPr id="64516" name="Group 12"/>
          <p:cNvGrpSpPr>
            <a:grpSpLocks/>
          </p:cNvGrpSpPr>
          <p:nvPr/>
        </p:nvGrpSpPr>
        <p:grpSpPr bwMode="auto">
          <a:xfrm>
            <a:off x="3635375" y="1989138"/>
            <a:ext cx="1368425" cy="935037"/>
            <a:chOff x="2290" y="1253"/>
            <a:chExt cx="862" cy="589"/>
          </a:xfrm>
        </p:grpSpPr>
        <p:sp>
          <p:nvSpPr>
            <p:cNvPr id="64530" name="Line 5"/>
            <p:cNvSpPr>
              <a:spLocks noChangeShapeType="1"/>
            </p:cNvSpPr>
            <p:nvPr/>
          </p:nvSpPr>
          <p:spPr bwMode="auto">
            <a:xfrm flipV="1">
              <a:off x="2290" y="1253"/>
              <a:ext cx="817" cy="31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4531" name="Line 6"/>
            <p:cNvSpPr>
              <a:spLocks noChangeShapeType="1"/>
            </p:cNvSpPr>
            <p:nvPr/>
          </p:nvSpPr>
          <p:spPr bwMode="auto">
            <a:xfrm>
              <a:off x="2290" y="1570"/>
              <a:ext cx="771" cy="27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4532" name="Line 7"/>
            <p:cNvSpPr>
              <a:spLocks noChangeShapeType="1"/>
            </p:cNvSpPr>
            <p:nvPr/>
          </p:nvSpPr>
          <p:spPr bwMode="auto">
            <a:xfrm flipV="1">
              <a:off x="2290" y="1525"/>
              <a:ext cx="862" cy="4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64517" name="Text Box 8"/>
          <p:cNvSpPr txBox="1">
            <a:spLocks noChangeArrowheads="1"/>
          </p:cNvSpPr>
          <p:nvPr/>
        </p:nvSpPr>
        <p:spPr bwMode="auto">
          <a:xfrm>
            <a:off x="5148263" y="1773238"/>
            <a:ext cx="17287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Processi visivi</a:t>
            </a:r>
          </a:p>
        </p:txBody>
      </p:sp>
      <p:sp>
        <p:nvSpPr>
          <p:cNvPr id="64518" name="Text Box 9"/>
          <p:cNvSpPr txBox="1">
            <a:spLocks noChangeArrowheads="1"/>
          </p:cNvSpPr>
          <p:nvPr/>
        </p:nvSpPr>
        <p:spPr bwMode="auto">
          <a:xfrm>
            <a:off x="5219700" y="2205038"/>
            <a:ext cx="25923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Decodifica fonologica</a:t>
            </a:r>
          </a:p>
        </p:txBody>
      </p:sp>
      <p:sp>
        <p:nvSpPr>
          <p:cNvPr id="64519" name="Text Box 10"/>
          <p:cNvSpPr txBox="1">
            <a:spLocks noChangeArrowheads="1"/>
          </p:cNvSpPr>
          <p:nvPr/>
        </p:nvSpPr>
        <p:spPr bwMode="auto">
          <a:xfrm>
            <a:off x="5076825" y="2781300"/>
            <a:ext cx="25193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Velocità e automaticità</a:t>
            </a:r>
          </a:p>
        </p:txBody>
      </p:sp>
      <p:sp>
        <p:nvSpPr>
          <p:cNvPr id="64520" name="Text Box 11"/>
          <p:cNvSpPr txBox="1">
            <a:spLocks noChangeArrowheads="1"/>
          </p:cNvSpPr>
          <p:nvPr/>
        </p:nvSpPr>
        <p:spPr bwMode="auto">
          <a:xfrm>
            <a:off x="900113" y="4724400"/>
            <a:ext cx="25193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Processi di alto livello</a:t>
            </a:r>
          </a:p>
        </p:txBody>
      </p:sp>
      <p:grpSp>
        <p:nvGrpSpPr>
          <p:cNvPr id="64521" name="Group 13"/>
          <p:cNvGrpSpPr>
            <a:grpSpLocks/>
          </p:cNvGrpSpPr>
          <p:nvPr/>
        </p:nvGrpSpPr>
        <p:grpSpPr bwMode="auto">
          <a:xfrm>
            <a:off x="3635375" y="4437063"/>
            <a:ext cx="1368425" cy="935037"/>
            <a:chOff x="2290" y="1253"/>
            <a:chExt cx="862" cy="589"/>
          </a:xfrm>
        </p:grpSpPr>
        <p:sp>
          <p:nvSpPr>
            <p:cNvPr id="64527" name="Line 14"/>
            <p:cNvSpPr>
              <a:spLocks noChangeShapeType="1"/>
            </p:cNvSpPr>
            <p:nvPr/>
          </p:nvSpPr>
          <p:spPr bwMode="auto">
            <a:xfrm flipV="1">
              <a:off x="2290" y="1253"/>
              <a:ext cx="817" cy="31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4528" name="Line 15"/>
            <p:cNvSpPr>
              <a:spLocks noChangeShapeType="1"/>
            </p:cNvSpPr>
            <p:nvPr/>
          </p:nvSpPr>
          <p:spPr bwMode="auto">
            <a:xfrm>
              <a:off x="2290" y="1570"/>
              <a:ext cx="771" cy="27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4529" name="Line 16"/>
            <p:cNvSpPr>
              <a:spLocks noChangeShapeType="1"/>
            </p:cNvSpPr>
            <p:nvPr/>
          </p:nvSpPr>
          <p:spPr bwMode="auto">
            <a:xfrm flipV="1">
              <a:off x="2290" y="1525"/>
              <a:ext cx="862" cy="4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64522" name="Text Box 17"/>
          <p:cNvSpPr txBox="1">
            <a:spLocks noChangeArrowheads="1"/>
          </p:cNvSpPr>
          <p:nvPr/>
        </p:nvSpPr>
        <p:spPr bwMode="auto">
          <a:xfrm>
            <a:off x="5292725" y="4718050"/>
            <a:ext cx="30241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Comprensione del parlato</a:t>
            </a:r>
          </a:p>
        </p:txBody>
      </p:sp>
      <p:sp>
        <p:nvSpPr>
          <p:cNvPr id="64523" name="Text Box 18"/>
          <p:cNvSpPr txBox="1">
            <a:spLocks noChangeArrowheads="1"/>
          </p:cNvSpPr>
          <p:nvPr/>
        </p:nvSpPr>
        <p:spPr bwMode="auto">
          <a:xfrm>
            <a:off x="5292725" y="4292600"/>
            <a:ext cx="27352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vocabolario</a:t>
            </a:r>
          </a:p>
        </p:txBody>
      </p:sp>
      <p:sp>
        <p:nvSpPr>
          <p:cNvPr id="64524" name="Text Box 19"/>
          <p:cNvSpPr txBox="1">
            <a:spLocks noChangeArrowheads="1"/>
          </p:cNvSpPr>
          <p:nvPr/>
        </p:nvSpPr>
        <p:spPr bwMode="auto">
          <a:xfrm>
            <a:off x="5292725" y="5229225"/>
            <a:ext cx="26638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endParaRPr lang="it-IT"/>
          </a:p>
        </p:txBody>
      </p:sp>
      <p:sp>
        <p:nvSpPr>
          <p:cNvPr id="64525" name="Text Box 20"/>
          <p:cNvSpPr txBox="1">
            <a:spLocks noChangeArrowheads="1"/>
          </p:cNvSpPr>
          <p:nvPr/>
        </p:nvSpPr>
        <p:spPr bwMode="auto">
          <a:xfrm>
            <a:off x="5292725" y="5229225"/>
            <a:ext cx="28082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Comprensione del testo</a:t>
            </a:r>
          </a:p>
        </p:txBody>
      </p:sp>
      <p:sp>
        <p:nvSpPr>
          <p:cNvPr id="64526" name="Text Box 21"/>
          <p:cNvSpPr txBox="1">
            <a:spLocks noChangeArrowheads="1"/>
          </p:cNvSpPr>
          <p:nvPr/>
        </p:nvSpPr>
        <p:spPr bwMode="auto">
          <a:xfrm>
            <a:off x="4572000" y="6092825"/>
            <a:ext cx="30241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Ransby &amp; Swanson 2003</a:t>
            </a:r>
          </a:p>
        </p:txBody>
      </p:sp>
    </p:spTree>
    <p:extLst>
      <p:ext uri="{BB962C8B-B14F-4D97-AF65-F5344CB8AC3E}">
        <p14:creationId xmlns:p14="http://schemas.microsoft.com/office/powerpoint/2010/main" val="429200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it-IT" smtClean="0"/>
              <a:t>Dislessia evolutiva - adulti</a:t>
            </a:r>
          </a:p>
        </p:txBody>
      </p:sp>
      <p:sp>
        <p:nvSpPr>
          <p:cNvPr id="65539" name="Rectangle 3"/>
          <p:cNvSpPr>
            <a:spLocks noGrp="1" noChangeArrowheads="1"/>
          </p:cNvSpPr>
          <p:nvPr>
            <p:ph type="body" idx="1"/>
          </p:nvPr>
        </p:nvSpPr>
        <p:spPr>
          <a:xfrm>
            <a:off x="685800" y="1981200"/>
            <a:ext cx="8077200" cy="4114800"/>
          </a:xfrm>
        </p:spPr>
        <p:txBody>
          <a:bodyPr/>
          <a:lstStyle/>
          <a:p>
            <a:pPr eaLnBrk="1" hangingPunct="1">
              <a:lnSpc>
                <a:spcPct val="90000"/>
              </a:lnSpc>
            </a:pPr>
            <a:r>
              <a:rPr lang="it-IT" sz="2400" dirty="0" smtClean="0"/>
              <a:t>Il </a:t>
            </a:r>
            <a:r>
              <a:rPr lang="it-IT" sz="2400" dirty="0" smtClean="0">
                <a:solidFill>
                  <a:schemeClr val="accent2"/>
                </a:solidFill>
              </a:rPr>
              <a:t>profilo neuropsicologico</a:t>
            </a:r>
            <a:r>
              <a:rPr lang="it-IT" sz="2400" dirty="0" smtClean="0"/>
              <a:t> degli adulti dislessici (</a:t>
            </a:r>
            <a:r>
              <a:rPr lang="it-IT" sz="2400" dirty="0" err="1" smtClean="0"/>
              <a:t>Felton</a:t>
            </a:r>
            <a:r>
              <a:rPr lang="it-IT" sz="2400" dirty="0" smtClean="0"/>
              <a:t> e </a:t>
            </a:r>
            <a:r>
              <a:rPr lang="it-IT" sz="2400" dirty="0" err="1" smtClean="0"/>
              <a:t>Naylor</a:t>
            </a:r>
            <a:r>
              <a:rPr lang="it-IT" sz="2400" dirty="0" smtClean="0"/>
              <a:t>, 1990): cadono in test di consapevolezza fonologica, denominazione rapida e lettura di non parole</a:t>
            </a:r>
          </a:p>
          <a:p>
            <a:pPr eaLnBrk="1" hangingPunct="1">
              <a:lnSpc>
                <a:spcPct val="90000"/>
              </a:lnSpc>
            </a:pPr>
            <a:r>
              <a:rPr lang="it-IT" sz="2400" dirty="0" smtClean="0"/>
              <a:t>Si può riscontrare anche un deficit delle competenze pragmatiche (Griffiths, 2007) per es. nel test per le abilità linguistiche dell’emisfero destro</a:t>
            </a:r>
          </a:p>
          <a:p>
            <a:pPr eaLnBrk="1" hangingPunct="1">
              <a:lnSpc>
                <a:spcPct val="90000"/>
              </a:lnSpc>
            </a:pPr>
            <a:r>
              <a:rPr lang="it-IT" sz="2400" dirty="0" smtClean="0"/>
              <a:t>Deficit in test di </a:t>
            </a:r>
            <a:r>
              <a:rPr lang="it-IT" sz="2400" dirty="0" err="1" smtClean="0">
                <a:solidFill>
                  <a:srgbClr val="FF0000"/>
                </a:solidFill>
              </a:rPr>
              <a:t>working</a:t>
            </a:r>
            <a:r>
              <a:rPr lang="it-IT" sz="2400" dirty="0" smtClean="0">
                <a:solidFill>
                  <a:srgbClr val="FF0000"/>
                </a:solidFill>
              </a:rPr>
              <a:t> </a:t>
            </a:r>
            <a:r>
              <a:rPr lang="it-IT" sz="2400" dirty="0" err="1" smtClean="0">
                <a:solidFill>
                  <a:srgbClr val="FF0000"/>
                </a:solidFill>
              </a:rPr>
              <a:t>memory</a:t>
            </a:r>
            <a:r>
              <a:rPr lang="it-IT" sz="2400" dirty="0" smtClean="0">
                <a:solidFill>
                  <a:srgbClr val="FF0000"/>
                </a:solidFill>
              </a:rPr>
              <a:t> </a:t>
            </a:r>
            <a:r>
              <a:rPr lang="it-IT" sz="2400" dirty="0" smtClean="0"/>
              <a:t>(</a:t>
            </a:r>
            <a:r>
              <a:rPr lang="it-IT" sz="2400" dirty="0" err="1" smtClean="0"/>
              <a:t>span</a:t>
            </a:r>
            <a:r>
              <a:rPr lang="it-IT" sz="2400" dirty="0" smtClean="0"/>
              <a:t>, </a:t>
            </a:r>
            <a:r>
              <a:rPr lang="it-IT" sz="2400" dirty="0" err="1" smtClean="0"/>
              <a:t>token</a:t>
            </a:r>
            <a:r>
              <a:rPr lang="it-IT" sz="2400" dirty="0" smtClean="0"/>
              <a:t> test),  specialmente della componente Central Executive (Cohen-</a:t>
            </a:r>
            <a:r>
              <a:rPr lang="it-IT" sz="2400" dirty="0" err="1" smtClean="0"/>
              <a:t>Mimran</a:t>
            </a:r>
            <a:r>
              <a:rPr lang="it-IT" sz="2400" dirty="0" smtClean="0"/>
              <a:t>, 2007; Smith-</a:t>
            </a:r>
            <a:r>
              <a:rPr lang="it-IT" sz="2400" dirty="0" err="1" smtClean="0"/>
              <a:t>Spark</a:t>
            </a:r>
            <a:r>
              <a:rPr lang="it-IT" sz="2400" dirty="0" smtClean="0"/>
              <a:t>, 2007)</a:t>
            </a:r>
          </a:p>
        </p:txBody>
      </p:sp>
    </p:spTree>
    <p:extLst>
      <p:ext uri="{BB962C8B-B14F-4D97-AF65-F5344CB8AC3E}">
        <p14:creationId xmlns:p14="http://schemas.microsoft.com/office/powerpoint/2010/main" val="1866438198"/>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 miglioramenti nel tempo sono reali?</a:t>
            </a:r>
            <a:endParaRPr lang="it-IT" dirty="0"/>
          </a:p>
        </p:txBody>
      </p:sp>
      <p:grpSp>
        <p:nvGrpSpPr>
          <p:cNvPr id="56322" name="Group 2"/>
          <p:cNvGrpSpPr>
            <a:grpSpLocks noGrp="1"/>
          </p:cNvGrpSpPr>
          <p:nvPr/>
        </p:nvGrpSpPr>
        <p:grpSpPr bwMode="auto">
          <a:xfrm>
            <a:off x="457200" y="1600200"/>
            <a:ext cx="8229600" cy="4525963"/>
            <a:chOff x="0" y="0"/>
            <a:chExt cx="9267" cy="2683"/>
          </a:xfrm>
        </p:grpSpPr>
        <p:sp>
          <p:nvSpPr>
            <p:cNvPr id="56323" name="Rectangle 3"/>
            <p:cNvSpPr>
              <a:spLocks noChangeArrowheads="1"/>
            </p:cNvSpPr>
            <p:nvPr/>
          </p:nvSpPr>
          <p:spPr bwMode="auto">
            <a:xfrm>
              <a:off x="0" y="0"/>
              <a:ext cx="9267" cy="2683"/>
            </a:xfrm>
            <a:prstGeom prst="rect">
              <a:avLst/>
            </a:prstGeom>
            <a:noFill/>
            <a:ln w="9525">
              <a:noFill/>
              <a:round/>
              <a:headEnd/>
              <a:tailEnd/>
            </a:ln>
            <a:effectLst/>
          </p:spPr>
          <p:txBody>
            <a:bodyPr vert="horz" wrap="square" lIns="91440" tIns="45720" rIns="91440" bIns="45720" numCol="1" anchor="ctr" anchorCtr="0" compatLnSpc="1">
              <a:prstTxWarp prst="textNoShape">
                <a:avLst/>
              </a:prstTxWarp>
            </a:bodyPr>
            <a:lstStyle/>
            <a:p>
              <a:endParaRPr lang="it-IT">
                <a:solidFill>
                  <a:prstClr val="black"/>
                </a:solidFill>
              </a:endParaRPr>
            </a:p>
          </p:txBody>
        </p:sp>
        <p:pic>
          <p:nvPicPr>
            <p:cNvPr id="56324" name="Picture 4"/>
            <p:cNvPicPr>
              <a:picLocks noChangeAspect="1" noChangeArrowheads="1"/>
            </p:cNvPicPr>
            <p:nvPr/>
          </p:nvPicPr>
          <p:blipFill>
            <a:blip r:embed="rId2"/>
            <a:srcRect/>
            <a:stretch>
              <a:fillRect/>
            </a:stretch>
          </p:blipFill>
          <p:spPr bwMode="auto">
            <a:xfrm>
              <a:off x="0" y="14"/>
              <a:ext cx="4618" cy="2592"/>
            </a:xfrm>
            <a:prstGeom prst="rect">
              <a:avLst/>
            </a:prstGeom>
            <a:noFill/>
            <a:ln w="9525">
              <a:noFill/>
              <a:round/>
              <a:headEnd/>
              <a:tailEnd/>
            </a:ln>
            <a:effectLst/>
          </p:spPr>
        </p:pic>
        <p:pic>
          <p:nvPicPr>
            <p:cNvPr id="56325" name="Picture 5"/>
            <p:cNvPicPr>
              <a:picLocks noChangeAspect="1" noChangeArrowheads="1"/>
            </p:cNvPicPr>
            <p:nvPr/>
          </p:nvPicPr>
          <p:blipFill>
            <a:blip r:embed="rId3"/>
            <a:srcRect/>
            <a:stretch>
              <a:fillRect/>
            </a:stretch>
          </p:blipFill>
          <p:spPr bwMode="auto">
            <a:xfrm>
              <a:off x="4800" y="0"/>
              <a:ext cx="4422" cy="2608"/>
            </a:xfrm>
            <a:prstGeom prst="rect">
              <a:avLst/>
            </a:prstGeom>
            <a:noFill/>
            <a:ln w="9525">
              <a:noFill/>
              <a:round/>
              <a:headEnd/>
              <a:tailEnd/>
            </a:ln>
            <a:effectLst/>
          </p:spPr>
        </p:pic>
      </p:grpSp>
    </p:spTree>
    <p:extLst>
      <p:ext uri="{BB962C8B-B14F-4D97-AF65-F5344CB8AC3E}">
        <p14:creationId xmlns:p14="http://schemas.microsoft.com/office/powerpoint/2010/main" val="184442431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r>
              <a:rPr lang="it-IT" smtClean="0"/>
              <a:t>Processi di livello basso</a:t>
            </a:r>
          </a:p>
        </p:txBody>
      </p:sp>
      <p:sp>
        <p:nvSpPr>
          <p:cNvPr id="66563" name="Rectangle 3"/>
          <p:cNvSpPr>
            <a:spLocks noGrp="1" noChangeArrowheads="1"/>
          </p:cNvSpPr>
          <p:nvPr>
            <p:ph type="body" idx="1"/>
          </p:nvPr>
        </p:nvSpPr>
        <p:spPr/>
        <p:txBody>
          <a:bodyPr/>
          <a:lstStyle/>
          <a:p>
            <a:pPr eaLnBrk="1" hangingPunct="1"/>
            <a:r>
              <a:rPr lang="it-IT" smtClean="0"/>
              <a:t>I dislessici in generale migliorano la loro capacità di decodifica</a:t>
            </a:r>
          </a:p>
          <a:p>
            <a:pPr eaLnBrk="1" hangingPunct="1"/>
            <a:r>
              <a:rPr lang="it-IT" smtClean="0"/>
              <a:t>Le loro prestazioni rimangono significativamente più inefficienti dei controlli per età (Ghidoni e Angelini), e per livello di lettura (Ransby &amp; Swanson 2003)</a:t>
            </a:r>
          </a:p>
        </p:txBody>
      </p:sp>
    </p:spTree>
    <p:extLst>
      <p:ext uri="{BB962C8B-B14F-4D97-AF65-F5344CB8AC3E}">
        <p14:creationId xmlns:p14="http://schemas.microsoft.com/office/powerpoint/2010/main" val="37320566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hangingPunct="1"/>
            <a:r>
              <a:rPr lang="it-IT" smtClean="0"/>
              <a:t>Processi di livello basso</a:t>
            </a:r>
          </a:p>
        </p:txBody>
      </p:sp>
      <p:sp>
        <p:nvSpPr>
          <p:cNvPr id="67587" name="Rectangle 3"/>
          <p:cNvSpPr>
            <a:spLocks noGrp="1" noChangeArrowheads="1"/>
          </p:cNvSpPr>
          <p:nvPr>
            <p:ph type="body" idx="1"/>
          </p:nvPr>
        </p:nvSpPr>
        <p:spPr/>
        <p:txBody>
          <a:bodyPr/>
          <a:lstStyle/>
          <a:p>
            <a:pPr eaLnBrk="1" hangingPunct="1"/>
            <a:r>
              <a:rPr lang="it-IT" smtClean="0"/>
              <a:t>La via fonologica rimane  la più compromessa (lettura di non parole)</a:t>
            </a:r>
          </a:p>
          <a:p>
            <a:pPr eaLnBrk="1" hangingPunct="1"/>
            <a:r>
              <a:rPr lang="it-IT" smtClean="0"/>
              <a:t>Il deficit di automatizzazione sembra persistere</a:t>
            </a:r>
          </a:p>
          <a:p>
            <a:pPr lvl="1" eaLnBrk="1" hangingPunct="1"/>
            <a:r>
              <a:rPr lang="it-IT" smtClean="0"/>
              <a:t>RAN rimane deficitaria</a:t>
            </a:r>
          </a:p>
          <a:p>
            <a:pPr lvl="1" eaLnBrk="1" hangingPunct="1"/>
            <a:r>
              <a:rPr lang="it-IT" smtClean="0"/>
              <a:t>Confronto di allografi corretto ma lento</a:t>
            </a:r>
          </a:p>
        </p:txBody>
      </p:sp>
    </p:spTree>
    <p:extLst>
      <p:ext uri="{BB962C8B-B14F-4D97-AF65-F5344CB8AC3E}">
        <p14:creationId xmlns:p14="http://schemas.microsoft.com/office/powerpoint/2010/main" val="23577593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normAutofit fontScale="90000"/>
          </a:bodyPr>
          <a:lstStyle/>
          <a:p>
            <a:pPr eaLnBrk="1" hangingPunct="1"/>
            <a:r>
              <a:rPr lang="it-IT" sz="4000" smtClean="0"/>
              <a:t>Ma il deficit dei processi bassi è ancora rilevante nell’adulto?</a:t>
            </a:r>
          </a:p>
        </p:txBody>
      </p:sp>
      <p:sp>
        <p:nvSpPr>
          <p:cNvPr id="68611" name="Rectangle 3"/>
          <p:cNvSpPr>
            <a:spLocks noGrp="1" noChangeArrowheads="1"/>
          </p:cNvSpPr>
          <p:nvPr>
            <p:ph type="body" idx="1"/>
          </p:nvPr>
        </p:nvSpPr>
        <p:spPr/>
        <p:txBody>
          <a:bodyPr/>
          <a:lstStyle/>
          <a:p>
            <a:pPr eaLnBrk="1" hangingPunct="1">
              <a:lnSpc>
                <a:spcPct val="90000"/>
              </a:lnSpc>
            </a:pPr>
            <a:r>
              <a:rPr lang="it-IT" sz="2800" smtClean="0"/>
              <a:t> i dati sugli adolescenti e sugli adulti indicano che le scadenti abilità metafonologiche non sembrano giocare un ruolo significativo per le difficoltà di lettura dell’adulto (Scarborough, 1998)</a:t>
            </a:r>
          </a:p>
          <a:p>
            <a:pPr eaLnBrk="1" hangingPunct="1">
              <a:lnSpc>
                <a:spcPct val="90000"/>
              </a:lnSpc>
            </a:pPr>
            <a:r>
              <a:rPr lang="it-IT" sz="2800" smtClean="0"/>
              <a:t>I processi di decodifica, anche se migliorati, richiedono consistente dispendio di risorse e probabilmente sono poco disponibili per i processi alti, vedi ad es. il rapporto fra accesso lessicale  e la comprensione del testo(Stanovich, 1986)</a:t>
            </a:r>
          </a:p>
          <a:p>
            <a:pPr eaLnBrk="1" hangingPunct="1">
              <a:lnSpc>
                <a:spcPct val="90000"/>
              </a:lnSpc>
            </a:pPr>
            <a:endParaRPr lang="it-IT" sz="2800" smtClean="0"/>
          </a:p>
          <a:p>
            <a:pPr eaLnBrk="1" hangingPunct="1">
              <a:lnSpc>
                <a:spcPct val="90000"/>
              </a:lnSpc>
            </a:pPr>
            <a:endParaRPr lang="it-IT" sz="2800" smtClean="0"/>
          </a:p>
        </p:txBody>
      </p:sp>
    </p:spTree>
    <p:extLst>
      <p:ext uri="{BB962C8B-B14F-4D97-AF65-F5344CB8AC3E}">
        <p14:creationId xmlns:p14="http://schemas.microsoft.com/office/powerpoint/2010/main" val="31869628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r>
              <a:rPr lang="it-IT" smtClean="0"/>
              <a:t>Processi di livello alto</a:t>
            </a:r>
          </a:p>
        </p:txBody>
      </p:sp>
      <p:sp>
        <p:nvSpPr>
          <p:cNvPr id="69635" name="Rectangle 3"/>
          <p:cNvSpPr>
            <a:spLocks noGrp="1" noChangeArrowheads="1"/>
          </p:cNvSpPr>
          <p:nvPr>
            <p:ph type="body" idx="1"/>
          </p:nvPr>
        </p:nvSpPr>
        <p:spPr/>
        <p:txBody>
          <a:bodyPr/>
          <a:lstStyle/>
          <a:p>
            <a:pPr eaLnBrk="1" hangingPunct="1"/>
            <a:r>
              <a:rPr lang="it-IT" smtClean="0"/>
              <a:t>I processi di livello alto sembrano compromessi in quanto l’inefficienza dei processi bassi crea un collo di bottiglia che condiziona lo scambio di informazioni con i processi di livello alto (comprensione del testo) (Ransby &amp; Swanson, 2003)</a:t>
            </a:r>
          </a:p>
        </p:txBody>
      </p:sp>
    </p:spTree>
    <p:extLst>
      <p:ext uri="{BB962C8B-B14F-4D97-AF65-F5344CB8AC3E}">
        <p14:creationId xmlns:p14="http://schemas.microsoft.com/office/powerpoint/2010/main" val="235675685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eaLnBrk="1" hangingPunct="1"/>
            <a:r>
              <a:rPr lang="it-IT" smtClean="0"/>
              <a:t>Inefficienza dei processi alti</a:t>
            </a:r>
          </a:p>
        </p:txBody>
      </p:sp>
      <p:sp>
        <p:nvSpPr>
          <p:cNvPr id="70659" name="Rectangle 3"/>
          <p:cNvSpPr>
            <a:spLocks noGrp="1" noChangeArrowheads="1"/>
          </p:cNvSpPr>
          <p:nvPr>
            <p:ph type="body" idx="1"/>
          </p:nvPr>
        </p:nvSpPr>
        <p:spPr/>
        <p:txBody>
          <a:bodyPr/>
          <a:lstStyle/>
          <a:p>
            <a:pPr eaLnBrk="1" hangingPunct="1">
              <a:lnSpc>
                <a:spcPct val="90000"/>
              </a:lnSpc>
            </a:pPr>
            <a:r>
              <a:rPr lang="it-IT" smtClean="0"/>
              <a:t>La comprensione del testo come elemento significativo nella variazione di espressività del disturbo di lettura in età adulta (dislessia di comprensione?)</a:t>
            </a:r>
          </a:p>
          <a:p>
            <a:pPr eaLnBrk="1" hangingPunct="1">
              <a:lnSpc>
                <a:spcPct val="90000"/>
              </a:lnSpc>
            </a:pPr>
            <a:r>
              <a:rPr lang="it-IT" smtClean="0"/>
              <a:t>Lo studio sui processi che influenzano la comprensione del testo nei DE adulti  sembrano dimostrare il ruolo che sia processi di livello alto che quelli di livello basso mediano la comprensione del testo.</a:t>
            </a:r>
          </a:p>
        </p:txBody>
      </p:sp>
    </p:spTree>
    <p:extLst>
      <p:ext uri="{BB962C8B-B14F-4D97-AF65-F5344CB8AC3E}">
        <p14:creationId xmlns:p14="http://schemas.microsoft.com/office/powerpoint/2010/main" val="17433719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r>
              <a:rPr lang="it-IT" smtClean="0"/>
              <a:t>Dislessia evolutiva - adulti</a:t>
            </a:r>
          </a:p>
        </p:txBody>
      </p:sp>
      <p:sp>
        <p:nvSpPr>
          <p:cNvPr id="71683" name="Rectangle 3"/>
          <p:cNvSpPr>
            <a:spLocks noGrp="1" noChangeArrowheads="1"/>
          </p:cNvSpPr>
          <p:nvPr>
            <p:ph type="body" idx="1"/>
          </p:nvPr>
        </p:nvSpPr>
        <p:spPr/>
        <p:txBody>
          <a:bodyPr/>
          <a:lstStyle/>
          <a:p>
            <a:pPr eaLnBrk="1" hangingPunct="1">
              <a:lnSpc>
                <a:spcPct val="90000"/>
              </a:lnSpc>
            </a:pPr>
            <a:r>
              <a:rPr lang="it-IT" sz="2800" smtClean="0"/>
              <a:t>Gli studenti dislessici hanno alti livelli di ansia, non solo in situazioni accademiche ma anche in altre situazioni sociali (Carroll et al. 2006)</a:t>
            </a:r>
          </a:p>
          <a:p>
            <a:pPr eaLnBrk="1" hangingPunct="1">
              <a:lnSpc>
                <a:spcPct val="90000"/>
              </a:lnSpc>
            </a:pPr>
            <a:r>
              <a:rPr lang="it-IT" sz="2800" smtClean="0"/>
              <a:t>Gli adolescenti con dislessia possono presentare fobia sociale, disturbo d’ansia generalizzato e altri disturbi psichici (Goldstein et al. 2007)</a:t>
            </a:r>
          </a:p>
          <a:p>
            <a:pPr eaLnBrk="1" hangingPunct="1">
              <a:lnSpc>
                <a:spcPct val="90000"/>
              </a:lnSpc>
            </a:pPr>
            <a:r>
              <a:rPr lang="it-IT" sz="2800" smtClean="0"/>
              <a:t>L’andamento dell’autostima  e la sua interazione con i fattori ambientali e il disturbo di apprendimento (McNulty 2003)</a:t>
            </a:r>
          </a:p>
        </p:txBody>
      </p:sp>
    </p:spTree>
    <p:extLst>
      <p:ext uri="{BB962C8B-B14F-4D97-AF65-F5344CB8AC3E}">
        <p14:creationId xmlns:p14="http://schemas.microsoft.com/office/powerpoint/2010/main" val="2068286268"/>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hangingPunct="1"/>
            <a:r>
              <a:rPr lang="it-IT" smtClean="0"/>
              <a:t>Dislessia evolutiva -adulti</a:t>
            </a:r>
          </a:p>
        </p:txBody>
      </p:sp>
      <p:sp>
        <p:nvSpPr>
          <p:cNvPr id="72707" name="Rectangle 3"/>
          <p:cNvSpPr>
            <a:spLocks noGrp="1" noChangeArrowheads="1"/>
          </p:cNvSpPr>
          <p:nvPr>
            <p:ph type="body" idx="1"/>
          </p:nvPr>
        </p:nvSpPr>
        <p:spPr/>
        <p:txBody>
          <a:bodyPr/>
          <a:lstStyle/>
          <a:p>
            <a:pPr eaLnBrk="1" hangingPunct="1">
              <a:lnSpc>
                <a:spcPct val="90000"/>
              </a:lnSpc>
            </a:pPr>
            <a:r>
              <a:rPr lang="it-IT" sz="2800" smtClean="0"/>
              <a:t>In età adulta il dislessico – riconosciuto o no – sviluppa strategie di adattamento e compensazione più o meno efficaci e di successo che gli permettono una vita professionale e personale più o meno soddisfacente, talora eccellente.</a:t>
            </a:r>
          </a:p>
          <a:p>
            <a:pPr eaLnBrk="1" hangingPunct="1">
              <a:lnSpc>
                <a:spcPct val="90000"/>
              </a:lnSpc>
            </a:pPr>
            <a:r>
              <a:rPr lang="it-IT" sz="2800" smtClean="0"/>
              <a:t>Ci sono scarsi dati al riguardo, ma si  riporta la regola del 1/3 (1 ben compensato, 1 con qualche difficoltà, 1 con persistenti limitazioni).</a:t>
            </a:r>
          </a:p>
        </p:txBody>
      </p:sp>
    </p:spTree>
    <p:extLst>
      <p:ext uri="{BB962C8B-B14F-4D97-AF65-F5344CB8AC3E}">
        <p14:creationId xmlns:p14="http://schemas.microsoft.com/office/powerpoint/2010/main" val="3095996631"/>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eaLnBrk="1" hangingPunct="1"/>
            <a:r>
              <a:rPr lang="it-IT" smtClean="0"/>
              <a:t>Dislessia nell’adulto: i fatti</a:t>
            </a:r>
          </a:p>
        </p:txBody>
      </p:sp>
      <p:sp>
        <p:nvSpPr>
          <p:cNvPr id="73731" name="Rectangle 3"/>
          <p:cNvSpPr>
            <a:spLocks noGrp="1" noChangeArrowheads="1"/>
          </p:cNvSpPr>
          <p:nvPr>
            <p:ph type="body" idx="1"/>
          </p:nvPr>
        </p:nvSpPr>
        <p:spPr/>
        <p:txBody>
          <a:bodyPr/>
          <a:lstStyle/>
          <a:p>
            <a:pPr eaLnBrk="1" hangingPunct="1">
              <a:lnSpc>
                <a:spcPct val="90000"/>
              </a:lnSpc>
            </a:pPr>
            <a:r>
              <a:rPr lang="it-IT" smtClean="0"/>
              <a:t>Dal sospetto all’autodiagnosi….</a:t>
            </a:r>
          </a:p>
          <a:p>
            <a:pPr eaLnBrk="1" hangingPunct="1">
              <a:lnSpc>
                <a:spcPct val="90000"/>
              </a:lnSpc>
            </a:pPr>
            <a:r>
              <a:rPr lang="it-IT" smtClean="0"/>
              <a:t>La narrazione personale</a:t>
            </a:r>
          </a:p>
          <a:p>
            <a:pPr eaLnBrk="1" hangingPunct="1">
              <a:lnSpc>
                <a:spcPct val="90000"/>
              </a:lnSpc>
            </a:pPr>
            <a:r>
              <a:rPr lang="it-IT" smtClean="0"/>
              <a:t>Intelligenza e consapevolezza della differenza</a:t>
            </a:r>
          </a:p>
          <a:p>
            <a:pPr eaLnBrk="1" hangingPunct="1">
              <a:lnSpc>
                <a:spcPct val="90000"/>
              </a:lnSpc>
            </a:pPr>
            <a:r>
              <a:rPr lang="it-IT" smtClean="0"/>
              <a:t>Il vissuto quotidiano (lavoro, casa, svago…)</a:t>
            </a:r>
          </a:p>
          <a:p>
            <a:pPr eaLnBrk="1" hangingPunct="1">
              <a:lnSpc>
                <a:spcPct val="90000"/>
              </a:lnSpc>
            </a:pPr>
            <a:r>
              <a:rPr lang="it-IT" smtClean="0"/>
              <a:t>Lo stile cognitivo – uguale ma diverso</a:t>
            </a:r>
          </a:p>
          <a:p>
            <a:pPr eaLnBrk="1" hangingPunct="1">
              <a:lnSpc>
                <a:spcPct val="90000"/>
              </a:lnSpc>
            </a:pPr>
            <a:r>
              <a:rPr lang="it-IT" smtClean="0"/>
              <a:t>I figli con diagnosi</a:t>
            </a:r>
          </a:p>
        </p:txBody>
      </p:sp>
    </p:spTree>
    <p:extLst>
      <p:ext uri="{BB962C8B-B14F-4D97-AF65-F5344CB8AC3E}">
        <p14:creationId xmlns:p14="http://schemas.microsoft.com/office/powerpoint/2010/main" val="4128357151"/>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395288" y="404813"/>
            <a:ext cx="8062912" cy="1143000"/>
          </a:xfrm>
        </p:spPr>
        <p:txBody>
          <a:bodyPr>
            <a:normAutofit fontScale="90000"/>
          </a:bodyPr>
          <a:lstStyle/>
          <a:p>
            <a:pPr eaLnBrk="1" hangingPunct="1"/>
            <a:r>
              <a:rPr lang="it-IT" smtClean="0"/>
              <a:t>La dislessia nel corso della vita</a:t>
            </a:r>
            <a:br>
              <a:rPr lang="it-IT" smtClean="0"/>
            </a:br>
            <a:r>
              <a:rPr lang="it-IT" sz="3200" smtClean="0"/>
              <a:t>(McNulty, J Learn Disab 2003)</a:t>
            </a:r>
          </a:p>
        </p:txBody>
      </p:sp>
      <p:sp>
        <p:nvSpPr>
          <p:cNvPr id="74755" name="Rectangle 3"/>
          <p:cNvSpPr>
            <a:spLocks noGrp="1" noChangeArrowheads="1"/>
          </p:cNvSpPr>
          <p:nvPr>
            <p:ph type="body" sz="half" idx="1"/>
          </p:nvPr>
        </p:nvSpPr>
        <p:spPr>
          <a:xfrm>
            <a:off x="684213" y="1773238"/>
            <a:ext cx="7558087" cy="4114800"/>
          </a:xfrm>
        </p:spPr>
        <p:txBody>
          <a:bodyPr/>
          <a:lstStyle/>
          <a:p>
            <a:pPr eaLnBrk="1" hangingPunct="1"/>
            <a:r>
              <a:rPr lang="it-IT" sz="2800" smtClean="0"/>
              <a:t>Diagnosi e interventi promuovono la consapevolezza e facilitano migliori risultati accademici e professionali</a:t>
            </a:r>
          </a:p>
          <a:p>
            <a:pPr eaLnBrk="1" hangingPunct="1"/>
            <a:r>
              <a:rPr lang="it-IT" sz="2800" smtClean="0"/>
              <a:t>Interventi psicologici mirati all’autostima  e utilizzo di mezzi compensativi sono i provvedimenti più efficaci per l’adattamento</a:t>
            </a:r>
          </a:p>
        </p:txBody>
      </p:sp>
      <p:pic>
        <p:nvPicPr>
          <p:cNvPr id="74756" name="Picture 4" descr="Book_opens"/>
          <p:cNvPicPr>
            <a:picLocks noGrp="1" noChangeAspect="1" noChangeArrowheads="1" noCrop="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300788" y="4652963"/>
            <a:ext cx="2376487" cy="198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713828027"/>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228600" y="609600"/>
            <a:ext cx="8229600" cy="1143000"/>
          </a:xfrm>
        </p:spPr>
        <p:txBody>
          <a:bodyPr>
            <a:normAutofit fontScale="90000"/>
          </a:bodyPr>
          <a:lstStyle/>
          <a:p>
            <a:pPr eaLnBrk="1" hangingPunct="1"/>
            <a:r>
              <a:rPr lang="it-IT" smtClean="0"/>
              <a:t>La dislessia nel corso della vita</a:t>
            </a:r>
            <a:br>
              <a:rPr lang="it-IT" smtClean="0"/>
            </a:br>
            <a:r>
              <a:rPr lang="it-IT" sz="3200" smtClean="0"/>
              <a:t>(McNulty, J Learn Disab 2003)</a:t>
            </a:r>
          </a:p>
        </p:txBody>
      </p:sp>
      <p:sp>
        <p:nvSpPr>
          <p:cNvPr id="75779" name="Rectangle 3"/>
          <p:cNvSpPr>
            <a:spLocks noGrp="1" noChangeArrowheads="1"/>
          </p:cNvSpPr>
          <p:nvPr>
            <p:ph type="body" idx="1"/>
          </p:nvPr>
        </p:nvSpPr>
        <p:spPr/>
        <p:txBody>
          <a:bodyPr/>
          <a:lstStyle/>
          <a:p>
            <a:pPr eaLnBrk="1" hangingPunct="1">
              <a:lnSpc>
                <a:spcPct val="90000"/>
              </a:lnSpc>
            </a:pPr>
            <a:r>
              <a:rPr lang="it-IT" sz="2800" smtClean="0"/>
              <a:t>Gli adulti dislessici hanno spesso un concetto di sé negativo,  caratteristiche di personalità dipendente, ansia, depressione e immagine negativa di se stessi (Feldman et al 1993)</a:t>
            </a:r>
          </a:p>
          <a:p>
            <a:pPr eaLnBrk="1" hangingPunct="1">
              <a:lnSpc>
                <a:spcPct val="90000"/>
              </a:lnSpc>
            </a:pPr>
            <a:r>
              <a:rPr lang="it-IT" sz="2800" smtClean="0">
                <a:solidFill>
                  <a:schemeClr val="accent2"/>
                </a:solidFill>
              </a:rPr>
              <a:t>Compensazione funzionale</a:t>
            </a:r>
            <a:r>
              <a:rPr lang="it-IT" sz="2800" smtClean="0"/>
              <a:t> = sviluppo di strategie cognitive (bypassare i deficit, usare le aree forti)</a:t>
            </a:r>
          </a:p>
          <a:p>
            <a:pPr eaLnBrk="1" hangingPunct="1">
              <a:lnSpc>
                <a:spcPct val="90000"/>
              </a:lnSpc>
            </a:pPr>
            <a:r>
              <a:rPr lang="it-IT" sz="2800" smtClean="0">
                <a:solidFill>
                  <a:schemeClr val="accent2"/>
                </a:solidFill>
              </a:rPr>
              <a:t>Compensazione psicologica</a:t>
            </a:r>
            <a:r>
              <a:rPr lang="it-IT" sz="2800" smtClean="0"/>
              <a:t>= gestire il marchio (stigma) e le emozioni conseguenti a difficoltà e fallimenti, che compromettono l’autostima (Palombo, 2001)</a:t>
            </a:r>
          </a:p>
        </p:txBody>
      </p:sp>
    </p:spTree>
    <p:extLst>
      <p:ext uri="{BB962C8B-B14F-4D97-AF65-F5344CB8AC3E}">
        <p14:creationId xmlns:p14="http://schemas.microsoft.com/office/powerpoint/2010/main" val="412947998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nucleo della dislessia.</a:t>
            </a:r>
            <a:endParaRPr lang="it-IT" dirty="0"/>
          </a:p>
        </p:txBody>
      </p:sp>
      <p:sp>
        <p:nvSpPr>
          <p:cNvPr id="4" name="Segnaposto contenuto 3"/>
          <p:cNvSpPr>
            <a:spLocks noGrp="1"/>
          </p:cNvSpPr>
          <p:nvPr>
            <p:ph idx="1"/>
          </p:nvPr>
        </p:nvSpPr>
        <p:spPr/>
        <p:txBody>
          <a:bodyPr/>
          <a:lstStyle/>
          <a:p>
            <a:r>
              <a:rPr lang="it-IT" dirty="0" smtClean="0"/>
              <a:t>Processi di apprendimento automatici deficitari</a:t>
            </a:r>
          </a:p>
          <a:p>
            <a:pPr lvl="2"/>
            <a:r>
              <a:rPr lang="it-IT" dirty="0" smtClean="0"/>
              <a:t>Accuratezza</a:t>
            </a:r>
          </a:p>
          <a:p>
            <a:pPr lvl="2"/>
            <a:r>
              <a:rPr lang="it-IT" dirty="0" err="1" smtClean="0"/>
              <a:t>fluenza</a:t>
            </a:r>
            <a:endParaRPr lang="it-IT" dirty="0" smtClean="0"/>
          </a:p>
          <a:p>
            <a:r>
              <a:rPr lang="it-IT" dirty="0" smtClean="0"/>
              <a:t>La lettura può essere appresa attraverso un lungo training</a:t>
            </a:r>
          </a:p>
          <a:p>
            <a:r>
              <a:rPr lang="it-IT" dirty="0" smtClean="0"/>
              <a:t>Rimane un processo che richiede risorse dedicate anche quando appare fluente</a:t>
            </a:r>
            <a:endParaRPr lang="it-IT" dirty="0"/>
          </a:p>
        </p:txBody>
      </p:sp>
    </p:spTree>
    <p:extLst>
      <p:ext uri="{BB962C8B-B14F-4D97-AF65-F5344CB8AC3E}">
        <p14:creationId xmlns:p14="http://schemas.microsoft.com/office/powerpoint/2010/main" val="10948483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228600" y="609600"/>
            <a:ext cx="8229600" cy="1143000"/>
          </a:xfrm>
        </p:spPr>
        <p:txBody>
          <a:bodyPr>
            <a:normAutofit fontScale="90000"/>
          </a:bodyPr>
          <a:lstStyle/>
          <a:p>
            <a:pPr eaLnBrk="1" hangingPunct="1"/>
            <a:r>
              <a:rPr lang="it-IT" smtClean="0"/>
              <a:t>La dislessia nel corso della vita</a:t>
            </a:r>
            <a:br>
              <a:rPr lang="it-IT" smtClean="0"/>
            </a:br>
            <a:r>
              <a:rPr lang="it-IT" sz="3200" smtClean="0"/>
              <a:t>(McNulty, J Learn Disab 2003)</a:t>
            </a:r>
          </a:p>
        </p:txBody>
      </p:sp>
      <p:sp>
        <p:nvSpPr>
          <p:cNvPr id="76803" name="Rectangle 3"/>
          <p:cNvSpPr>
            <a:spLocks noGrp="1" noChangeArrowheads="1"/>
          </p:cNvSpPr>
          <p:nvPr>
            <p:ph type="body" idx="1"/>
          </p:nvPr>
        </p:nvSpPr>
        <p:spPr/>
        <p:txBody>
          <a:bodyPr/>
          <a:lstStyle/>
          <a:p>
            <a:pPr eaLnBrk="1" hangingPunct="1">
              <a:lnSpc>
                <a:spcPct val="90000"/>
              </a:lnSpc>
            </a:pPr>
            <a:r>
              <a:rPr lang="it-IT" sz="2800" smtClean="0"/>
              <a:t>Le </a:t>
            </a:r>
            <a:r>
              <a:rPr lang="it-IT" sz="2800" smtClean="0">
                <a:solidFill>
                  <a:schemeClr val="accent2"/>
                </a:solidFill>
              </a:rPr>
              <a:t>narrazioni di sé</a:t>
            </a:r>
            <a:r>
              <a:rPr lang="it-IT" sz="2800" smtClean="0"/>
              <a:t> (Palombo, 2001): storie che danno un senso alla vita emotiva e alle esperienze soggettive, forniscono spiegazioni su cosa significa avere un DSA.</a:t>
            </a:r>
          </a:p>
          <a:p>
            <a:pPr eaLnBrk="1" hangingPunct="1">
              <a:lnSpc>
                <a:spcPct val="90000"/>
              </a:lnSpc>
            </a:pPr>
            <a:r>
              <a:rPr lang="it-IT" sz="2800" smtClean="0"/>
              <a:t>Sono caratterizzate da </a:t>
            </a:r>
            <a:r>
              <a:rPr lang="it-IT" sz="2800" smtClean="0">
                <a:solidFill>
                  <a:schemeClr val="accent2"/>
                </a:solidFill>
              </a:rPr>
              <a:t>bassa autostima</a:t>
            </a:r>
            <a:r>
              <a:rPr lang="it-IT" sz="2800" smtClean="0"/>
              <a:t>, ma con vario livello di accettazione/negazione e di atteggiamento positivo/negativo  a seconda dell’efficacia della compensazione funzionale e psicologica</a:t>
            </a:r>
          </a:p>
          <a:p>
            <a:pPr eaLnBrk="1" hangingPunct="1">
              <a:lnSpc>
                <a:spcPct val="90000"/>
              </a:lnSpc>
            </a:pPr>
            <a:r>
              <a:rPr lang="it-IT" sz="2800" smtClean="0"/>
              <a:t>Le forme della negazione (denial, disavowal) come difese per proteggere l’autostima.</a:t>
            </a:r>
          </a:p>
        </p:txBody>
      </p:sp>
    </p:spTree>
    <p:extLst>
      <p:ext uri="{BB962C8B-B14F-4D97-AF65-F5344CB8AC3E}">
        <p14:creationId xmlns:p14="http://schemas.microsoft.com/office/powerpoint/2010/main" val="1226299071"/>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pPr eaLnBrk="1" hangingPunct="1"/>
            <a:r>
              <a:rPr lang="it-IT" smtClean="0"/>
              <a:t>La storia naturale della dislessia</a:t>
            </a:r>
          </a:p>
        </p:txBody>
      </p:sp>
      <p:sp>
        <p:nvSpPr>
          <p:cNvPr id="77827" name="Text Box 3"/>
          <p:cNvSpPr txBox="1">
            <a:spLocks noChangeArrowheads="1"/>
          </p:cNvSpPr>
          <p:nvPr/>
        </p:nvSpPr>
        <p:spPr bwMode="auto">
          <a:xfrm>
            <a:off x="827088" y="2276475"/>
            <a:ext cx="27368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Processi di recupero funzionale</a:t>
            </a:r>
          </a:p>
        </p:txBody>
      </p:sp>
      <p:grpSp>
        <p:nvGrpSpPr>
          <p:cNvPr id="77828" name="Group 4"/>
          <p:cNvGrpSpPr>
            <a:grpSpLocks/>
          </p:cNvGrpSpPr>
          <p:nvPr/>
        </p:nvGrpSpPr>
        <p:grpSpPr bwMode="auto">
          <a:xfrm>
            <a:off x="3635375" y="1989138"/>
            <a:ext cx="1368425" cy="935037"/>
            <a:chOff x="2290" y="1253"/>
            <a:chExt cx="862" cy="589"/>
          </a:xfrm>
        </p:grpSpPr>
        <p:sp>
          <p:nvSpPr>
            <p:cNvPr id="77841" name="Line 5"/>
            <p:cNvSpPr>
              <a:spLocks noChangeShapeType="1"/>
            </p:cNvSpPr>
            <p:nvPr/>
          </p:nvSpPr>
          <p:spPr bwMode="auto">
            <a:xfrm flipV="1">
              <a:off x="2290" y="1253"/>
              <a:ext cx="817" cy="31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7842" name="Line 6"/>
            <p:cNvSpPr>
              <a:spLocks noChangeShapeType="1"/>
            </p:cNvSpPr>
            <p:nvPr/>
          </p:nvSpPr>
          <p:spPr bwMode="auto">
            <a:xfrm>
              <a:off x="2290" y="1570"/>
              <a:ext cx="771" cy="27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7843" name="Line 7"/>
            <p:cNvSpPr>
              <a:spLocks noChangeShapeType="1"/>
            </p:cNvSpPr>
            <p:nvPr/>
          </p:nvSpPr>
          <p:spPr bwMode="auto">
            <a:xfrm flipV="1">
              <a:off x="2290" y="1525"/>
              <a:ext cx="862" cy="4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77829" name="Text Box 8"/>
          <p:cNvSpPr txBox="1">
            <a:spLocks noChangeArrowheads="1"/>
          </p:cNvSpPr>
          <p:nvPr/>
        </p:nvSpPr>
        <p:spPr bwMode="auto">
          <a:xfrm>
            <a:off x="5148263" y="1773238"/>
            <a:ext cx="3168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Rieducazione logopedica</a:t>
            </a:r>
          </a:p>
        </p:txBody>
      </p:sp>
      <p:sp>
        <p:nvSpPr>
          <p:cNvPr id="77830" name="Text Box 9"/>
          <p:cNvSpPr txBox="1">
            <a:spLocks noChangeArrowheads="1"/>
          </p:cNvSpPr>
          <p:nvPr/>
        </p:nvSpPr>
        <p:spPr bwMode="auto">
          <a:xfrm>
            <a:off x="5219700" y="2205038"/>
            <a:ext cx="30972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Training neuropsicologico</a:t>
            </a:r>
          </a:p>
        </p:txBody>
      </p:sp>
      <p:sp>
        <p:nvSpPr>
          <p:cNvPr id="77831" name="Text Box 10"/>
          <p:cNvSpPr txBox="1">
            <a:spLocks noChangeArrowheads="1"/>
          </p:cNvSpPr>
          <p:nvPr/>
        </p:nvSpPr>
        <p:spPr bwMode="auto">
          <a:xfrm>
            <a:off x="5076825" y="2781300"/>
            <a:ext cx="25193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Tutoring scolastico</a:t>
            </a:r>
          </a:p>
        </p:txBody>
      </p:sp>
      <p:sp>
        <p:nvSpPr>
          <p:cNvPr id="77832" name="Text Box 11"/>
          <p:cNvSpPr txBox="1">
            <a:spLocks noChangeArrowheads="1"/>
          </p:cNvSpPr>
          <p:nvPr/>
        </p:nvSpPr>
        <p:spPr bwMode="auto">
          <a:xfrm>
            <a:off x="900113" y="4724400"/>
            <a:ext cx="27352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Processi di adattamento</a:t>
            </a:r>
          </a:p>
        </p:txBody>
      </p:sp>
      <p:grpSp>
        <p:nvGrpSpPr>
          <p:cNvPr id="77833" name="Group 12"/>
          <p:cNvGrpSpPr>
            <a:grpSpLocks/>
          </p:cNvGrpSpPr>
          <p:nvPr/>
        </p:nvGrpSpPr>
        <p:grpSpPr bwMode="auto">
          <a:xfrm>
            <a:off x="3635375" y="4437063"/>
            <a:ext cx="1368425" cy="935037"/>
            <a:chOff x="2290" y="1253"/>
            <a:chExt cx="862" cy="589"/>
          </a:xfrm>
        </p:grpSpPr>
        <p:sp>
          <p:nvSpPr>
            <p:cNvPr id="77838" name="Line 13"/>
            <p:cNvSpPr>
              <a:spLocks noChangeShapeType="1"/>
            </p:cNvSpPr>
            <p:nvPr/>
          </p:nvSpPr>
          <p:spPr bwMode="auto">
            <a:xfrm flipV="1">
              <a:off x="2290" y="1253"/>
              <a:ext cx="817" cy="31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7839" name="Line 14"/>
            <p:cNvSpPr>
              <a:spLocks noChangeShapeType="1"/>
            </p:cNvSpPr>
            <p:nvPr/>
          </p:nvSpPr>
          <p:spPr bwMode="auto">
            <a:xfrm>
              <a:off x="2290" y="1570"/>
              <a:ext cx="771" cy="27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7840" name="Line 15"/>
            <p:cNvSpPr>
              <a:spLocks noChangeShapeType="1"/>
            </p:cNvSpPr>
            <p:nvPr/>
          </p:nvSpPr>
          <p:spPr bwMode="auto">
            <a:xfrm flipV="1">
              <a:off x="2290" y="1525"/>
              <a:ext cx="862" cy="4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77834" name="Text Box 16"/>
          <p:cNvSpPr txBox="1">
            <a:spLocks noChangeArrowheads="1"/>
          </p:cNvSpPr>
          <p:nvPr/>
        </p:nvSpPr>
        <p:spPr bwMode="auto">
          <a:xfrm>
            <a:off x="5292725" y="4718050"/>
            <a:ext cx="30241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Autonomia  a scuola</a:t>
            </a:r>
          </a:p>
        </p:txBody>
      </p:sp>
      <p:sp>
        <p:nvSpPr>
          <p:cNvPr id="77835" name="Text Box 17"/>
          <p:cNvSpPr txBox="1">
            <a:spLocks noChangeArrowheads="1"/>
          </p:cNvSpPr>
          <p:nvPr/>
        </p:nvSpPr>
        <p:spPr bwMode="auto">
          <a:xfrm>
            <a:off x="5292725" y="4292600"/>
            <a:ext cx="27352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autostima</a:t>
            </a:r>
          </a:p>
        </p:txBody>
      </p:sp>
      <p:sp>
        <p:nvSpPr>
          <p:cNvPr id="77836" name="Text Box 18"/>
          <p:cNvSpPr txBox="1">
            <a:spLocks noChangeArrowheads="1"/>
          </p:cNvSpPr>
          <p:nvPr/>
        </p:nvSpPr>
        <p:spPr bwMode="auto">
          <a:xfrm>
            <a:off x="5292725" y="5229225"/>
            <a:ext cx="26638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endParaRPr lang="it-IT"/>
          </a:p>
        </p:txBody>
      </p:sp>
      <p:sp>
        <p:nvSpPr>
          <p:cNvPr id="77837" name="Text Box 19"/>
          <p:cNvSpPr txBox="1">
            <a:spLocks noChangeArrowheads="1"/>
          </p:cNvSpPr>
          <p:nvPr/>
        </p:nvSpPr>
        <p:spPr bwMode="auto">
          <a:xfrm>
            <a:off x="5292725" y="5229225"/>
            <a:ext cx="33115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it-IT"/>
              <a:t>Accettazione  del problema</a:t>
            </a:r>
          </a:p>
        </p:txBody>
      </p:sp>
    </p:spTree>
    <p:extLst>
      <p:ext uri="{BB962C8B-B14F-4D97-AF65-F5344CB8AC3E}">
        <p14:creationId xmlns:p14="http://schemas.microsoft.com/office/powerpoint/2010/main" val="38242969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228600" y="609600"/>
            <a:ext cx="8229600" cy="1143000"/>
          </a:xfrm>
        </p:spPr>
        <p:txBody>
          <a:bodyPr>
            <a:normAutofit fontScale="90000"/>
          </a:bodyPr>
          <a:lstStyle/>
          <a:p>
            <a:pPr eaLnBrk="1" hangingPunct="1"/>
            <a:r>
              <a:rPr lang="it-IT" smtClean="0"/>
              <a:t>La dislessia nel corso della vita</a:t>
            </a:r>
            <a:br>
              <a:rPr lang="it-IT" smtClean="0"/>
            </a:br>
            <a:r>
              <a:rPr lang="it-IT" sz="3200" smtClean="0"/>
              <a:t>(McNulty, J Learn Disab 2003)</a:t>
            </a:r>
          </a:p>
        </p:txBody>
      </p:sp>
      <p:sp>
        <p:nvSpPr>
          <p:cNvPr id="78851" name="Rectangle 3"/>
          <p:cNvSpPr>
            <a:spLocks noGrp="1" noChangeArrowheads="1"/>
          </p:cNvSpPr>
          <p:nvPr>
            <p:ph type="body" idx="1"/>
          </p:nvPr>
        </p:nvSpPr>
        <p:spPr/>
        <p:txBody>
          <a:bodyPr/>
          <a:lstStyle/>
          <a:p>
            <a:pPr eaLnBrk="1" hangingPunct="1"/>
            <a:r>
              <a:rPr lang="it-IT" smtClean="0"/>
              <a:t>Dislessici non diagnosticati (Orenstein 2000) sperimentano un senso persistente di frustrazione, vergogna, solitudine – il baratro (chasm).</a:t>
            </a:r>
          </a:p>
          <a:p>
            <a:pPr eaLnBrk="1" hangingPunct="1"/>
            <a:r>
              <a:rPr lang="it-IT" smtClean="0"/>
              <a:t>Spesso pensano che gli altri non possano comprendere le loro esperienze  (non si aspettano empatia) e possono essere socialmente isolati</a:t>
            </a:r>
          </a:p>
        </p:txBody>
      </p:sp>
    </p:spTree>
    <p:extLst>
      <p:ext uri="{BB962C8B-B14F-4D97-AF65-F5344CB8AC3E}">
        <p14:creationId xmlns:p14="http://schemas.microsoft.com/office/powerpoint/2010/main" val="3970429179"/>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228600" y="381000"/>
            <a:ext cx="8229600" cy="1143000"/>
          </a:xfrm>
        </p:spPr>
        <p:txBody>
          <a:bodyPr>
            <a:normAutofit fontScale="90000"/>
          </a:bodyPr>
          <a:lstStyle/>
          <a:p>
            <a:pPr eaLnBrk="1" hangingPunct="1"/>
            <a:r>
              <a:rPr lang="it-IT" smtClean="0"/>
              <a:t>La dislessia nel corso della vita</a:t>
            </a:r>
            <a:br>
              <a:rPr lang="it-IT" smtClean="0"/>
            </a:br>
            <a:r>
              <a:rPr lang="it-IT" sz="3200" smtClean="0"/>
              <a:t>(McNulty, J Learn Disab 2003)</a:t>
            </a:r>
          </a:p>
        </p:txBody>
      </p:sp>
      <p:sp>
        <p:nvSpPr>
          <p:cNvPr id="79875" name="Rectangle 3"/>
          <p:cNvSpPr>
            <a:spLocks noGrp="1" noChangeArrowheads="1"/>
          </p:cNvSpPr>
          <p:nvPr>
            <p:ph type="body" idx="1"/>
          </p:nvPr>
        </p:nvSpPr>
        <p:spPr>
          <a:xfrm>
            <a:off x="685800" y="1600200"/>
            <a:ext cx="7772400" cy="4114800"/>
          </a:xfrm>
        </p:spPr>
        <p:txBody>
          <a:bodyPr/>
          <a:lstStyle/>
          <a:p>
            <a:pPr eaLnBrk="1" hangingPunct="1">
              <a:lnSpc>
                <a:spcPct val="90000"/>
              </a:lnSpc>
            </a:pPr>
            <a:r>
              <a:rPr lang="it-IT" sz="2800" smtClean="0"/>
              <a:t>La </a:t>
            </a:r>
            <a:r>
              <a:rPr lang="it-IT" sz="2800" smtClean="0">
                <a:solidFill>
                  <a:schemeClr val="accent2"/>
                </a:solidFill>
              </a:rPr>
              <a:t>diagnosi tardiva</a:t>
            </a:r>
            <a:r>
              <a:rPr lang="it-IT" sz="2800" smtClean="0"/>
              <a:t> in età adulta scatena ugualmente una serie di esperienze emotive, poco studiate</a:t>
            </a:r>
          </a:p>
          <a:p>
            <a:pPr eaLnBrk="1" hangingPunct="1">
              <a:lnSpc>
                <a:spcPct val="90000"/>
              </a:lnSpc>
            </a:pPr>
            <a:r>
              <a:rPr lang="it-IT" sz="2800" smtClean="0"/>
              <a:t>Le </a:t>
            </a:r>
            <a:r>
              <a:rPr lang="it-IT" sz="2800" smtClean="0">
                <a:solidFill>
                  <a:schemeClr val="accent2"/>
                </a:solidFill>
              </a:rPr>
              <a:t>storie personali</a:t>
            </a:r>
            <a:r>
              <a:rPr lang="it-IT" sz="2800" smtClean="0"/>
              <a:t> di solito evidenziano: segni premonitori di differenza nella prima infanzia; fallimenti incomprensioni e traumi nel percorso scolastico (con il solito riferimento a intelligenza e motivazione); complicazioni ed eventi modificanti (es. intervento di specialisti); infine la scoperta/ creazione di una </a:t>
            </a:r>
            <a:r>
              <a:rPr lang="it-IT" sz="2800" i="1" smtClean="0">
                <a:solidFill>
                  <a:schemeClr val="accent2"/>
                </a:solidFill>
              </a:rPr>
              <a:t>nicchia </a:t>
            </a:r>
            <a:r>
              <a:rPr lang="it-IT" sz="2800" smtClean="0"/>
              <a:t>sociale o professionale</a:t>
            </a:r>
          </a:p>
        </p:txBody>
      </p:sp>
    </p:spTree>
    <p:extLst>
      <p:ext uri="{BB962C8B-B14F-4D97-AF65-F5344CB8AC3E}">
        <p14:creationId xmlns:p14="http://schemas.microsoft.com/office/powerpoint/2010/main" val="3667393740"/>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ChangeArrowheads="1"/>
          </p:cNvSpPr>
          <p:nvPr/>
        </p:nvSpPr>
        <p:spPr bwMode="auto">
          <a:xfrm>
            <a:off x="250825" y="1357299"/>
            <a:ext cx="8642350" cy="5500702"/>
          </a:xfrm>
          <a:prstGeom prst="rect">
            <a:avLst/>
          </a:prstGeom>
          <a:gradFill rotWithShape="1">
            <a:gsLst>
              <a:gs pos="0">
                <a:schemeClr val="accent1">
                  <a:alpha val="30000"/>
                </a:schemeClr>
              </a:gs>
              <a:gs pos="100000">
                <a:schemeClr val="bg1"/>
              </a:gs>
            </a:gsLst>
            <a:lin ang="5400000" scaled="1"/>
          </a:gradFill>
          <a:ln w="9525">
            <a:noFill/>
            <a:miter lim="800000"/>
            <a:headEnd/>
            <a:tailEnd/>
          </a:ln>
        </p:spPr>
        <p:txBody>
          <a:bodyPr wrap="none" anchor="ctr"/>
          <a:lstStyle/>
          <a:p>
            <a:pPr>
              <a:spcBef>
                <a:spcPct val="20000"/>
              </a:spcBef>
              <a:buFont typeface="Arial" charset="0"/>
              <a:buChar char="•"/>
            </a:pPr>
            <a:endParaRPr lang="it-IT" sz="3200" dirty="0">
              <a:latin typeface="Calibri" pitchFamily="34" charset="0"/>
            </a:endParaRPr>
          </a:p>
        </p:txBody>
      </p:sp>
      <p:sp>
        <p:nvSpPr>
          <p:cNvPr id="46083" name="Titolo 1"/>
          <p:cNvSpPr>
            <a:spLocks noGrp="1"/>
          </p:cNvSpPr>
          <p:nvPr>
            <p:ph type="title" idx="4294967295"/>
          </p:nvPr>
        </p:nvSpPr>
        <p:spPr>
          <a:xfrm>
            <a:off x="0" y="44450"/>
            <a:ext cx="9144000" cy="1143000"/>
          </a:xfrm>
        </p:spPr>
        <p:txBody>
          <a:bodyPr/>
          <a:lstStyle/>
          <a:p>
            <a:pPr eaLnBrk="1" hangingPunct="1"/>
            <a:r>
              <a:rPr lang="it-IT" b="1" dirty="0" smtClean="0">
                <a:solidFill>
                  <a:schemeClr val="tx2"/>
                </a:solidFill>
              </a:rPr>
              <a:t>La lettura nei dislessici adulti</a:t>
            </a:r>
          </a:p>
        </p:txBody>
      </p:sp>
      <p:sp>
        <p:nvSpPr>
          <p:cNvPr id="5" name="Segnaposto contenuto 2"/>
          <p:cNvSpPr>
            <a:spLocks/>
          </p:cNvSpPr>
          <p:nvPr/>
        </p:nvSpPr>
        <p:spPr bwMode="auto">
          <a:xfrm>
            <a:off x="457200" y="1782763"/>
            <a:ext cx="8229600" cy="4525962"/>
          </a:xfrm>
          <a:prstGeom prst="rect">
            <a:avLst/>
          </a:prstGeom>
          <a:noFill/>
          <a:ln w="9525">
            <a:noFill/>
            <a:miter lim="800000"/>
            <a:headEnd/>
            <a:tailEnd/>
          </a:ln>
        </p:spPr>
        <p:txBody>
          <a:bodyPr/>
          <a:lstStyle/>
          <a:p>
            <a:pPr marL="342900" indent="-342900" eaLnBrk="0" hangingPunct="0">
              <a:spcBef>
                <a:spcPct val="20000"/>
              </a:spcBef>
              <a:buFont typeface="Arial" charset="0"/>
              <a:buNone/>
            </a:pPr>
            <a:endParaRPr lang="it-IT" sz="3200" dirty="0">
              <a:solidFill>
                <a:srgbClr val="000066"/>
              </a:solidFill>
              <a:latin typeface="Calibri" pitchFamily="34" charset="0"/>
            </a:endParaRPr>
          </a:p>
        </p:txBody>
      </p:sp>
      <p:sp>
        <p:nvSpPr>
          <p:cNvPr id="6" name="Segnaposto contenuto 2"/>
          <p:cNvSpPr>
            <a:spLocks/>
          </p:cNvSpPr>
          <p:nvPr/>
        </p:nvSpPr>
        <p:spPr bwMode="auto">
          <a:xfrm>
            <a:off x="500034" y="1571612"/>
            <a:ext cx="8229600" cy="4525962"/>
          </a:xfrm>
          <a:prstGeom prst="rect">
            <a:avLst/>
          </a:prstGeom>
          <a:noFill/>
          <a:ln w="9525">
            <a:noFill/>
            <a:miter lim="800000"/>
            <a:headEnd/>
            <a:tailEnd/>
          </a:ln>
        </p:spPr>
        <p:txBody>
          <a:bodyPr/>
          <a:lstStyle/>
          <a:p>
            <a:pPr marL="342900" indent="-342900">
              <a:spcBef>
                <a:spcPct val="20000"/>
              </a:spcBef>
              <a:buFont typeface="Arial" charset="0"/>
              <a:buChar char="•"/>
            </a:pPr>
            <a:r>
              <a:rPr lang="it-IT" sz="2400" dirty="0" smtClean="0">
                <a:solidFill>
                  <a:srgbClr val="000066"/>
                </a:solidFill>
                <a:latin typeface="Calibri" pitchFamily="34" charset="0"/>
              </a:rPr>
              <a:t>Spesso la lettura di testi è compensata e comunque viene realizzata ad una velocità vicina alle 4 </a:t>
            </a:r>
            <a:r>
              <a:rPr lang="it-IT" sz="2400" dirty="0" err="1" smtClean="0">
                <a:solidFill>
                  <a:srgbClr val="000066"/>
                </a:solidFill>
                <a:latin typeface="Calibri" pitchFamily="34" charset="0"/>
              </a:rPr>
              <a:t>sill</a:t>
            </a:r>
            <a:r>
              <a:rPr lang="it-IT" sz="2400" dirty="0" smtClean="0">
                <a:solidFill>
                  <a:srgbClr val="000066"/>
                </a:solidFill>
                <a:latin typeface="Calibri" pitchFamily="34" charset="0"/>
              </a:rPr>
              <a:t>./sec.</a:t>
            </a:r>
          </a:p>
          <a:p>
            <a:pPr marL="342900" indent="-342900">
              <a:spcBef>
                <a:spcPct val="20000"/>
              </a:spcBef>
              <a:buFont typeface="Arial" charset="0"/>
              <a:buChar char="•"/>
            </a:pPr>
            <a:r>
              <a:rPr lang="it-IT" sz="2400" dirty="0" smtClean="0">
                <a:solidFill>
                  <a:srgbClr val="000066"/>
                </a:solidFill>
                <a:latin typeface="Calibri" pitchFamily="34" charset="0"/>
              </a:rPr>
              <a:t>Difficile trovare misure discriminative</a:t>
            </a:r>
          </a:p>
          <a:p>
            <a:pPr marL="342900" indent="-342900">
              <a:spcBef>
                <a:spcPct val="20000"/>
              </a:spcBef>
              <a:buFont typeface="Arial" charset="0"/>
              <a:buChar char="•"/>
            </a:pPr>
            <a:r>
              <a:rPr lang="it-IT" sz="2400" dirty="0" smtClean="0">
                <a:solidFill>
                  <a:srgbClr val="000066"/>
                </a:solidFill>
                <a:latin typeface="Calibri" pitchFamily="34" charset="0"/>
              </a:rPr>
              <a:t>Le differenze con i controlli sono sfumate</a:t>
            </a:r>
          </a:p>
          <a:p>
            <a:pPr marL="342900" indent="-342900">
              <a:spcBef>
                <a:spcPct val="20000"/>
              </a:spcBef>
              <a:buFont typeface="Arial" charset="0"/>
              <a:buChar char="•"/>
            </a:pPr>
            <a:r>
              <a:rPr lang="it-IT" sz="2400" dirty="0" smtClean="0">
                <a:solidFill>
                  <a:srgbClr val="000066"/>
                </a:solidFill>
                <a:latin typeface="Calibri" pitchFamily="34" charset="0"/>
              </a:rPr>
              <a:t>Anche quando il dislessico legge con </a:t>
            </a:r>
            <a:r>
              <a:rPr lang="it-IT" sz="2400" dirty="0" err="1" smtClean="0">
                <a:solidFill>
                  <a:srgbClr val="000066"/>
                </a:solidFill>
                <a:latin typeface="Calibri" pitchFamily="34" charset="0"/>
              </a:rPr>
              <a:t>fluenza</a:t>
            </a:r>
            <a:r>
              <a:rPr lang="it-IT" sz="2400" dirty="0" smtClean="0">
                <a:solidFill>
                  <a:srgbClr val="000066"/>
                </a:solidFill>
                <a:latin typeface="Calibri" pitchFamily="34" charset="0"/>
              </a:rPr>
              <a:t> discreta compie uno sforzo che spesso va a scapito della comprensione </a:t>
            </a:r>
          </a:p>
          <a:p>
            <a:pPr marL="342900" indent="-342900">
              <a:spcBef>
                <a:spcPct val="20000"/>
              </a:spcBef>
              <a:buFont typeface="Arial" charset="0"/>
              <a:buChar char="•"/>
            </a:pPr>
            <a:r>
              <a:rPr lang="it-IT" sz="2400" dirty="0" smtClean="0">
                <a:solidFill>
                  <a:srgbClr val="000066"/>
                </a:solidFill>
                <a:latin typeface="Calibri" pitchFamily="34" charset="0"/>
              </a:rPr>
              <a:t>Non vi è un modo di documentare lo sforzo compiuto durante la lettura</a:t>
            </a:r>
          </a:p>
          <a:p>
            <a:pPr marL="342900" indent="-342900">
              <a:spcBef>
                <a:spcPct val="20000"/>
              </a:spcBef>
              <a:buFont typeface="Arial" charset="0"/>
              <a:buChar char="•"/>
            </a:pPr>
            <a:r>
              <a:rPr lang="it-IT" sz="2400" dirty="0" smtClean="0">
                <a:solidFill>
                  <a:srgbClr val="000066"/>
                </a:solidFill>
                <a:latin typeface="Calibri" pitchFamily="34" charset="0"/>
              </a:rPr>
              <a:t>Viene costantemente riferita </a:t>
            </a:r>
            <a:r>
              <a:rPr lang="it-IT" sz="2400" dirty="0" err="1" smtClean="0">
                <a:solidFill>
                  <a:srgbClr val="000066"/>
                </a:solidFill>
                <a:latin typeface="Calibri" pitchFamily="34" charset="0"/>
              </a:rPr>
              <a:t>stancabilità</a:t>
            </a:r>
            <a:r>
              <a:rPr lang="it-IT" sz="2400" dirty="0" smtClean="0">
                <a:solidFill>
                  <a:srgbClr val="000066"/>
                </a:solidFill>
                <a:latin typeface="Calibri" pitchFamily="34" charset="0"/>
              </a:rPr>
              <a:t> e rifiuto di affrontare testi lunghi</a:t>
            </a:r>
          </a:p>
        </p:txBody>
      </p:sp>
    </p:spTree>
    <p:extLst>
      <p:ext uri="{BB962C8B-B14F-4D97-AF65-F5344CB8AC3E}">
        <p14:creationId xmlns:p14="http://schemas.microsoft.com/office/powerpoint/2010/main" val="1633900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4"/>
          <p:cNvSpPr>
            <a:spLocks noChangeArrowheads="1"/>
          </p:cNvSpPr>
          <p:nvPr/>
        </p:nvSpPr>
        <p:spPr bwMode="auto">
          <a:xfrm>
            <a:off x="250825" y="1700213"/>
            <a:ext cx="8642350" cy="5157787"/>
          </a:xfrm>
          <a:prstGeom prst="rect">
            <a:avLst/>
          </a:prstGeom>
          <a:gradFill rotWithShape="1">
            <a:gsLst>
              <a:gs pos="0">
                <a:schemeClr val="accent1">
                  <a:alpha val="30000"/>
                </a:schemeClr>
              </a:gs>
              <a:gs pos="100000">
                <a:schemeClr val="bg1"/>
              </a:gs>
            </a:gsLst>
            <a:lin ang="5400000" scaled="1"/>
          </a:gradFill>
          <a:ln w="9525">
            <a:noFill/>
            <a:miter lim="800000"/>
            <a:headEnd/>
            <a:tailEnd/>
          </a:ln>
        </p:spPr>
        <p:txBody>
          <a:bodyPr wrap="none" anchor="ctr"/>
          <a:lstStyle/>
          <a:p>
            <a:endParaRPr lang="it-IT"/>
          </a:p>
        </p:txBody>
      </p:sp>
      <p:sp>
        <p:nvSpPr>
          <p:cNvPr id="14338" name="Titolo 1"/>
          <p:cNvSpPr>
            <a:spLocks noGrp="1"/>
          </p:cNvSpPr>
          <p:nvPr>
            <p:ph type="title"/>
          </p:nvPr>
        </p:nvSpPr>
        <p:spPr/>
        <p:txBody>
          <a:bodyPr/>
          <a:lstStyle/>
          <a:p>
            <a:pPr eaLnBrk="1" hangingPunct="1"/>
            <a:r>
              <a:rPr lang="it-IT" b="1" smtClean="0">
                <a:solidFill>
                  <a:schemeClr val="tx2"/>
                </a:solidFill>
              </a:rPr>
              <a:t>L’evoluzione delle abilità di lettura</a:t>
            </a:r>
          </a:p>
        </p:txBody>
      </p:sp>
      <p:sp>
        <p:nvSpPr>
          <p:cNvPr id="14339" name="Segnaposto contenuto 2"/>
          <p:cNvSpPr>
            <a:spLocks noGrp="1"/>
          </p:cNvSpPr>
          <p:nvPr>
            <p:ph idx="1"/>
          </p:nvPr>
        </p:nvSpPr>
        <p:spPr>
          <a:xfrm>
            <a:off x="457200" y="1998663"/>
            <a:ext cx="8229600" cy="4525962"/>
          </a:xfrm>
        </p:spPr>
        <p:txBody>
          <a:bodyPr/>
          <a:lstStyle/>
          <a:p>
            <a:pPr eaLnBrk="1" hangingPunct="1"/>
            <a:r>
              <a:rPr lang="it-IT" sz="2800" dirty="0" smtClean="0">
                <a:solidFill>
                  <a:srgbClr val="000066"/>
                </a:solidFill>
              </a:rPr>
              <a:t>Le abilità di lettura sono soggette a progressivo miglioramento sia nei </a:t>
            </a:r>
            <a:r>
              <a:rPr lang="it-IT" sz="2800" dirty="0" err="1" smtClean="0">
                <a:solidFill>
                  <a:srgbClr val="000066"/>
                </a:solidFill>
              </a:rPr>
              <a:t>normolettori</a:t>
            </a:r>
            <a:r>
              <a:rPr lang="it-IT" sz="2800" dirty="0" smtClean="0">
                <a:solidFill>
                  <a:srgbClr val="000066"/>
                </a:solidFill>
              </a:rPr>
              <a:t> che nei dislessici questo miglioramento inizialmente rapido e consistente continua fino a tutto l’arco della scolarità</a:t>
            </a:r>
          </a:p>
          <a:p>
            <a:pPr eaLnBrk="1" hangingPunct="1"/>
            <a:r>
              <a:rPr lang="it-IT" sz="2800" dirty="0" smtClean="0">
                <a:solidFill>
                  <a:srgbClr val="000066"/>
                </a:solidFill>
              </a:rPr>
              <a:t>L’evoluzione del miglioramento si manifesta sia in termini di velocità che accuratezza (quest’ultima in maniera particolare per i dislessici di lingue a ortografie regolari) </a:t>
            </a:r>
          </a:p>
        </p:txBody>
      </p:sp>
    </p:spTree>
    <p:extLst>
      <p:ext uri="{BB962C8B-B14F-4D97-AF65-F5344CB8AC3E}">
        <p14:creationId xmlns:p14="http://schemas.microsoft.com/office/powerpoint/2010/main" val="37085066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71472" y="357166"/>
            <a:ext cx="8229600" cy="1428760"/>
          </a:xfrm>
        </p:spPr>
        <p:txBody>
          <a:bodyPr>
            <a:noAutofit/>
          </a:bodyPr>
          <a:lstStyle/>
          <a:p>
            <a:r>
              <a:rPr lang="it-IT" sz="3200" dirty="0" smtClean="0"/>
              <a:t>Andamento della lettura del testo nei  dislessici dalla 2^ elementare alla 5^ superiore (</a:t>
            </a:r>
            <a:r>
              <a:rPr lang="it-IT" sz="3200" dirty="0" err="1" smtClean="0"/>
              <a:t>N=</a:t>
            </a:r>
            <a:r>
              <a:rPr lang="it-IT" sz="3200" dirty="0" smtClean="0"/>
              <a:t> 34)</a:t>
            </a:r>
            <a:br>
              <a:rPr lang="it-IT" sz="3200" dirty="0" smtClean="0"/>
            </a:br>
            <a:r>
              <a:rPr lang="it-IT" sz="3200" dirty="0" smtClean="0"/>
              <a:t> </a:t>
            </a:r>
            <a:r>
              <a:rPr lang="it-IT" sz="2400" dirty="0" smtClean="0"/>
              <a:t>(Stella, Savelli Scorza, Morlini, 2009)</a:t>
            </a:r>
            <a:endParaRPr lang="it-IT" sz="3200" dirty="0"/>
          </a:p>
        </p:txBody>
      </p:sp>
      <p:pic>
        <p:nvPicPr>
          <p:cNvPr id="6146" name="Picture 2"/>
          <p:cNvPicPr>
            <a:picLocks noGrp="1" noChangeAspect="1" noChangeArrowheads="1"/>
          </p:cNvPicPr>
          <p:nvPr>
            <p:ph type="tbl" idx="1"/>
          </p:nvPr>
        </p:nvPicPr>
        <p:blipFill>
          <a:blip r:embed="rId2"/>
          <a:srcRect l="-1523" t="-5324" r="-1733" b="-3009"/>
          <a:stretch>
            <a:fillRect/>
          </a:stretch>
        </p:blipFill>
        <p:spPr bwMode="auto">
          <a:xfrm>
            <a:off x="1071537" y="1928802"/>
            <a:ext cx="6824941" cy="4063346"/>
          </a:xfrm>
          <a:prstGeom prst="rect">
            <a:avLst/>
          </a:prstGeom>
          <a:solidFill>
            <a:srgbClr val="FFFFFF"/>
          </a:solidFill>
          <a:ln w="9525">
            <a:noFill/>
            <a:miter lim="800000"/>
            <a:headEnd/>
            <a:tailEnd/>
          </a:ln>
        </p:spPr>
      </p:pic>
    </p:spTree>
    <p:extLst>
      <p:ext uri="{BB962C8B-B14F-4D97-AF65-F5344CB8AC3E}">
        <p14:creationId xmlns:p14="http://schemas.microsoft.com/office/powerpoint/2010/main" val="928890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Quando è automatizzata la lettura?</a:t>
            </a:r>
            <a:endParaRPr lang="it-IT" dirty="0"/>
          </a:p>
        </p:txBody>
      </p:sp>
      <p:sp>
        <p:nvSpPr>
          <p:cNvPr id="4" name="Sottotitolo 3"/>
          <p:cNvSpPr>
            <a:spLocks noGrp="1"/>
          </p:cNvSpPr>
          <p:nvPr>
            <p:ph type="subTitle" idx="1"/>
          </p:nvPr>
        </p:nvSpPr>
        <p:spPr/>
        <p:txBody>
          <a:bodyPr/>
          <a:lstStyle/>
          <a:p>
            <a:endParaRPr lang="it-IT"/>
          </a:p>
        </p:txBody>
      </p:sp>
    </p:spTree>
    <p:extLst>
      <p:ext uri="{BB962C8B-B14F-4D97-AF65-F5344CB8AC3E}">
        <p14:creationId xmlns:p14="http://schemas.microsoft.com/office/powerpoint/2010/main" val="1054789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
          <p:cNvGrpSpPr>
            <a:grpSpLocks/>
          </p:cNvGrpSpPr>
          <p:nvPr/>
        </p:nvGrpSpPr>
        <p:grpSpPr bwMode="auto">
          <a:xfrm>
            <a:off x="2524132" y="1828800"/>
            <a:ext cx="3548066" cy="3100398"/>
            <a:chOff x="3312" y="1152"/>
            <a:chExt cx="1920" cy="1824"/>
          </a:xfrm>
        </p:grpSpPr>
        <p:sp>
          <p:nvSpPr>
            <p:cNvPr id="3" name="Rectangle 6"/>
            <p:cNvSpPr>
              <a:spLocks noChangeArrowheads="1"/>
            </p:cNvSpPr>
            <p:nvPr/>
          </p:nvSpPr>
          <p:spPr bwMode="auto">
            <a:xfrm>
              <a:off x="3312" y="1152"/>
              <a:ext cx="1920" cy="1824"/>
            </a:xfrm>
            <a:prstGeom prst="rect">
              <a:avLst/>
            </a:prstGeom>
            <a:noFill/>
            <a:ln w="28575">
              <a:solidFill>
                <a:schemeClr val="tx1"/>
              </a:solidFill>
              <a:miter lim="800000"/>
              <a:headEnd/>
              <a:tailEnd/>
            </a:ln>
            <a:effectLst/>
          </p:spPr>
          <p:txBody>
            <a:bodyPr wrap="none" anchor="ctr"/>
            <a:lstStyle/>
            <a:p>
              <a:endParaRPr lang="it-IT"/>
            </a:p>
          </p:txBody>
        </p:sp>
        <p:sp>
          <p:nvSpPr>
            <p:cNvPr id="4" name="Text Box 7"/>
            <p:cNvSpPr txBox="1">
              <a:spLocks noChangeArrowheads="1"/>
            </p:cNvSpPr>
            <p:nvPr/>
          </p:nvSpPr>
          <p:spPr bwMode="auto">
            <a:xfrm>
              <a:off x="3600" y="1776"/>
              <a:ext cx="1349" cy="480"/>
            </a:xfrm>
            <a:prstGeom prst="rect">
              <a:avLst/>
            </a:prstGeom>
            <a:noFill/>
            <a:ln w="9525">
              <a:noFill/>
              <a:miter lim="800000"/>
              <a:headEnd/>
              <a:tailEnd/>
            </a:ln>
            <a:effectLst/>
          </p:spPr>
          <p:txBody>
            <a:bodyPr wrap="none">
              <a:spAutoFit/>
            </a:bodyPr>
            <a:lstStyle/>
            <a:p>
              <a:r>
                <a:rPr lang="it-IT" sz="4400" b="1" dirty="0">
                  <a:latin typeface="Times New Roman" pitchFamily="18" charset="0"/>
                </a:rPr>
                <a:t>LEONE</a:t>
              </a:r>
            </a:p>
          </p:txBody>
        </p:sp>
      </p:grpSp>
    </p:spTree>
    <p:extLst>
      <p:ext uri="{BB962C8B-B14F-4D97-AF65-F5344CB8AC3E}">
        <p14:creationId xmlns:p14="http://schemas.microsoft.com/office/powerpoint/2010/main" val="13414115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uppo 4"/>
          <p:cNvGrpSpPr/>
          <p:nvPr/>
        </p:nvGrpSpPr>
        <p:grpSpPr>
          <a:xfrm>
            <a:off x="2667008" y="1752600"/>
            <a:ext cx="3048000" cy="2895600"/>
            <a:chOff x="2667008" y="1752600"/>
            <a:chExt cx="3048000" cy="2895600"/>
          </a:xfrm>
        </p:grpSpPr>
        <p:pic>
          <p:nvPicPr>
            <p:cNvPr id="3" name="Picture 3" descr="AN01124_"/>
            <p:cNvPicPr>
              <a:picLocks noChangeAspect="1" noChangeArrowheads="1"/>
            </p:cNvPicPr>
            <p:nvPr/>
          </p:nvPicPr>
          <p:blipFill>
            <a:blip r:embed="rId2" cstate="print"/>
            <a:srcRect/>
            <a:stretch>
              <a:fillRect/>
            </a:stretch>
          </p:blipFill>
          <p:spPr bwMode="auto">
            <a:xfrm>
              <a:off x="3071811" y="1828800"/>
              <a:ext cx="2270125" cy="2763838"/>
            </a:xfrm>
            <a:prstGeom prst="rect">
              <a:avLst/>
            </a:prstGeom>
            <a:noFill/>
          </p:spPr>
        </p:pic>
        <p:sp>
          <p:nvSpPr>
            <p:cNvPr id="4" name="Rectangle 4"/>
            <p:cNvSpPr>
              <a:spLocks noChangeArrowheads="1"/>
            </p:cNvSpPr>
            <p:nvPr/>
          </p:nvSpPr>
          <p:spPr bwMode="auto">
            <a:xfrm>
              <a:off x="2667008" y="1752600"/>
              <a:ext cx="3048000" cy="2895600"/>
            </a:xfrm>
            <a:prstGeom prst="rect">
              <a:avLst/>
            </a:prstGeom>
            <a:noFill/>
            <a:ln w="28575">
              <a:solidFill>
                <a:schemeClr val="tx1"/>
              </a:solidFill>
              <a:miter lim="800000"/>
              <a:headEnd/>
              <a:tailEnd/>
            </a:ln>
            <a:effectLst/>
          </p:spPr>
          <p:txBody>
            <a:bodyPr wrap="none" anchor="ctr"/>
            <a:lstStyle/>
            <a:p>
              <a:endParaRPr lang="it-IT"/>
            </a:p>
          </p:txBody>
        </p:sp>
      </p:grpSp>
    </p:spTree>
    <p:extLst>
      <p:ext uri="{BB962C8B-B14F-4D97-AF65-F5344CB8AC3E}">
        <p14:creationId xmlns:p14="http://schemas.microsoft.com/office/powerpoint/2010/main" val="173367205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1891</Words>
  <Application>Microsoft Office PowerPoint</Application>
  <PresentationFormat>Presentazione su schermo (4:3)</PresentationFormat>
  <Paragraphs>231</Paragraphs>
  <Slides>44</Slides>
  <Notes>0</Notes>
  <HiddenSlides>1</HiddenSlides>
  <MMClips>0</MMClips>
  <ScaleCrop>false</ScaleCrop>
  <HeadingPairs>
    <vt:vector size="4" baseType="variant">
      <vt:variant>
        <vt:lpstr>Tema</vt:lpstr>
      </vt:variant>
      <vt:variant>
        <vt:i4>1</vt:i4>
      </vt:variant>
      <vt:variant>
        <vt:lpstr>Titoli diapositive</vt:lpstr>
      </vt:variant>
      <vt:variant>
        <vt:i4>44</vt:i4>
      </vt:variant>
    </vt:vector>
  </HeadingPairs>
  <TitlesOfParts>
    <vt:vector size="45" baseType="lpstr">
      <vt:lpstr>Tema di Office</vt:lpstr>
      <vt:lpstr>La dislessia nell’adulto</vt:lpstr>
      <vt:lpstr>Caratteristiche della dislessia</vt:lpstr>
      <vt:lpstr>I miglioramenti nel tempo sono reali?</vt:lpstr>
      <vt:lpstr>Il nucleo della dislessia.</vt:lpstr>
      <vt:lpstr>L’evoluzione delle abilità di lettura</vt:lpstr>
      <vt:lpstr>Andamento della lettura del testo nei  dislessici dalla 2^ elementare alla 5^ superiore (N= 34)  (Stella, Savelli Scorza, Morlini, 2009)</vt:lpstr>
      <vt:lpstr>Quando è automatizzata la lettura?</vt:lpstr>
      <vt:lpstr>Presentazione standard di PowerPoint</vt:lpstr>
      <vt:lpstr>Presentazione standard di PowerPoint</vt:lpstr>
      <vt:lpstr>STUDIO  1</vt:lpstr>
      <vt:lpstr>Comparison between response time in normals and two dyslexics of the same grade</vt:lpstr>
      <vt:lpstr>Velocità di lettura  (Tressoldi, 2008)</vt:lpstr>
      <vt:lpstr>Prove del deficit di automatizzazione</vt:lpstr>
      <vt:lpstr>La dislessia cambia espressività nel corso della storia naturale?</vt:lpstr>
      <vt:lpstr>DISGRAFIA </vt:lpstr>
      <vt:lpstr>La dislessia evolutiva dopo la scuola elementare: perché  tanti problemi?</vt:lpstr>
      <vt:lpstr>La dislessia evolutiva nell’adolescente</vt:lpstr>
      <vt:lpstr>Come diventa il dislessico evolutivo da adulto ?</vt:lpstr>
      <vt:lpstr>Dislessia compensata (caratteristiche neuropsicologiche)</vt:lpstr>
      <vt:lpstr>Dislessia compensata (conseguenze funzionali)</vt:lpstr>
      <vt:lpstr>Dislessia persistente</vt:lpstr>
      <vt:lpstr>Caratteristiche dei DE compensati</vt:lpstr>
      <vt:lpstr>Il processo di lettura nell’adulto</vt:lpstr>
      <vt:lpstr>Il processo di lettura nell’adulto</vt:lpstr>
      <vt:lpstr>Lo studio disciplinare</vt:lpstr>
      <vt:lpstr>Dislessia evolutiva - adulti</vt:lpstr>
      <vt:lpstr>Dislessia evolutiva - adulti</vt:lpstr>
      <vt:lpstr>La dislessia cambia espressività nel corso della storia naturale?</vt:lpstr>
      <vt:lpstr>Dislessia evolutiva - adulti</vt:lpstr>
      <vt:lpstr>Processi di livello basso</vt:lpstr>
      <vt:lpstr>Processi di livello basso</vt:lpstr>
      <vt:lpstr>Ma il deficit dei processi bassi è ancora rilevante nell’adulto?</vt:lpstr>
      <vt:lpstr>Processi di livello alto</vt:lpstr>
      <vt:lpstr>Inefficienza dei processi alti</vt:lpstr>
      <vt:lpstr>Dislessia evolutiva - adulti</vt:lpstr>
      <vt:lpstr>Dislessia evolutiva -adulti</vt:lpstr>
      <vt:lpstr>Dislessia nell’adulto: i fatti</vt:lpstr>
      <vt:lpstr>La dislessia nel corso della vita (McNulty, J Learn Disab 2003)</vt:lpstr>
      <vt:lpstr>La dislessia nel corso della vita (McNulty, J Learn Disab 2003)</vt:lpstr>
      <vt:lpstr>La dislessia nel corso della vita (McNulty, J Learn Disab 2003)</vt:lpstr>
      <vt:lpstr>La storia naturale della dislessia</vt:lpstr>
      <vt:lpstr>La dislessia nel corso della vita (McNulty, J Learn Disab 2003)</vt:lpstr>
      <vt:lpstr>La dislessia nel corso della vita (McNulty, J Learn Disab 2003)</vt:lpstr>
      <vt:lpstr>La lettura nei dislessici adulti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dislessia nell’adulto</dc:title>
  <dc:creator>Giacomo</dc:creator>
  <cp:lastModifiedBy>Giacomo</cp:lastModifiedBy>
  <cp:revision>4</cp:revision>
  <dcterms:created xsi:type="dcterms:W3CDTF">2011-09-26T10:20:29Z</dcterms:created>
  <dcterms:modified xsi:type="dcterms:W3CDTF">2012-02-04T06:38:56Z</dcterms:modified>
</cp:coreProperties>
</file>