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39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94" r:id="rId15"/>
    <p:sldId id="395" r:id="rId16"/>
    <p:sldId id="396" r:id="rId17"/>
    <p:sldId id="270" r:id="rId18"/>
    <p:sldId id="271" r:id="rId19"/>
    <p:sldId id="272" r:id="rId20"/>
    <p:sldId id="273" r:id="rId21"/>
    <p:sldId id="398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8BA1E2F-41A1-4E23-BC85-3A90BB803972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93E09E-F32A-4FCD-81F2-C5DDF6C9FC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AC7F61-C50F-464C-8E48-E2495014C27D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it-IT"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1426" tIns="45712" rIns="91426" bIns="45712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92DF4D-2710-4A2C-9288-EF87740FD4DE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687B-7A97-4161-81B8-26D6EACDFB2F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9D994-2613-4A14-9182-6718EB7E97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63FB5-1888-4ED0-B4F9-97DEC0BEE9DE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F344C-A381-4A1B-818B-82AD1BEF67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B8A1B-F1AA-4D33-B4FE-B7045CFC2C30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1694E-07BE-48EF-A864-4C69B80026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46B09-159E-4F4C-B187-ACC54A183BE2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E60BB-3FC5-43AD-B29D-779E71A185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A63B5-7D8E-4ECF-8453-1F63690011C8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9230-9601-4332-814A-072CF3B9603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79FC7-4204-49CD-A145-2107DF7B2F53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2253D-5F9B-4AD0-82F0-1AFDEE221B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DEB8-03AB-4850-AFC3-3FCD52182ADF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C0B6A-D01F-4470-8903-4718109179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EB1E3-A3CD-4EEE-87A7-D01E375B6836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3089-274F-4609-AC21-6AF958FC84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DF78-2B67-4B45-9633-AEDE73DB7EA3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E23E6-9E6E-4748-9217-5520A9695B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1338-1413-4EE9-9D95-7E806895A7CE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3FF45-7745-494A-8038-0B39424013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E4309-BCC0-465E-B949-D1326824190C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742E0-7E5E-4845-B86D-CADA6A85E6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B88F64-75C5-49EC-A59A-BECB9AD6859D}" type="datetimeFigureOut">
              <a:rPr lang="it-IT"/>
              <a:pPr>
                <a:defRPr/>
              </a:pPr>
              <a:t>22/03/2014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088BDC-0914-474A-8290-4E17CC0A83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Temi del corso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mtClean="0"/>
              <a:t>Apprendimento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mtClean="0"/>
              <a:t>Processi cognitivi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mtClean="0"/>
              <a:t>Discipline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mtClean="0"/>
              <a:t>Le competenze psicopedagogiche del docente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mtClean="0"/>
          </a:p>
          <a:p>
            <a:pPr algn="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i="1" smtClean="0"/>
              <a:t>Giancarlo Gambula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Il profilo in uscita  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smtClean="0">
                <a:solidFill>
                  <a:srgbClr val="FF0000"/>
                </a:solidFill>
              </a:rPr>
              <a:t>In altri</a:t>
            </a:r>
            <a:r>
              <a:rPr lang="it-IT" sz="2800" smtClean="0"/>
              <a:t> termini il </a:t>
            </a:r>
            <a:r>
              <a:rPr lang="it-IT" sz="3600" b="1" u="sng" smtClean="0"/>
              <a:t>profilo</a:t>
            </a:r>
            <a:r>
              <a:rPr lang="it-IT" sz="3600" smtClean="0"/>
              <a:t> in </a:t>
            </a:r>
            <a:r>
              <a:rPr lang="it-IT" sz="3600" b="1" u="sng" smtClean="0"/>
              <a:t>uscita</a:t>
            </a:r>
            <a:r>
              <a:rPr lang="it-IT" sz="2800" smtClean="0"/>
              <a:t> dello studente al quinto anno dovrebbe essere il </a:t>
            </a:r>
            <a:r>
              <a:rPr lang="it-IT" sz="2800" u="sng" smtClean="0">
                <a:solidFill>
                  <a:srgbClr val="0033CC"/>
                </a:solidFill>
              </a:rPr>
              <a:t>prodotto</a:t>
            </a:r>
            <a:r>
              <a:rPr lang="it-IT" sz="2800" smtClean="0"/>
              <a:t> dei piani di studio </a:t>
            </a:r>
            <a:r>
              <a:rPr lang="it-IT" sz="2800" b="1" smtClean="0"/>
              <a:t>articolati </a:t>
            </a:r>
            <a:r>
              <a:rPr lang="it-IT" sz="2800" smtClean="0"/>
              <a:t>in </a:t>
            </a:r>
            <a:r>
              <a:rPr lang="it-IT" sz="2800" u="sng" smtClean="0"/>
              <a:t>conoscenze</a:t>
            </a:r>
            <a:r>
              <a:rPr lang="it-IT" sz="2800" smtClean="0"/>
              <a:t>, </a:t>
            </a:r>
            <a:r>
              <a:rPr lang="it-IT" sz="2800" u="sng" smtClean="0"/>
              <a:t>abilità</a:t>
            </a:r>
            <a:r>
              <a:rPr lang="it-IT" sz="2800" smtClean="0"/>
              <a:t> e </a:t>
            </a:r>
            <a:r>
              <a:rPr lang="it-IT" sz="2800" u="sng" smtClean="0"/>
              <a:t>competenze</a:t>
            </a:r>
            <a:r>
              <a:rPr lang="it-IT" sz="2800" smtClean="0"/>
              <a:t> strettamente </a:t>
            </a:r>
            <a:r>
              <a:rPr lang="it-IT" sz="2800" b="1" u="sng" smtClean="0"/>
              <a:t>riferite</a:t>
            </a:r>
            <a:r>
              <a:rPr lang="it-IT" sz="2800" smtClean="0"/>
              <a:t> ai </a:t>
            </a:r>
            <a:r>
              <a:rPr lang="it-IT" sz="2800" b="1" u="sng" smtClean="0">
                <a:solidFill>
                  <a:srgbClr val="CC00FF"/>
                </a:solidFill>
              </a:rPr>
              <a:t>risultati</a:t>
            </a:r>
            <a:r>
              <a:rPr lang="it-IT" sz="2800" smtClean="0"/>
              <a:t> di </a:t>
            </a:r>
            <a:r>
              <a:rPr lang="it-IT" sz="2800" b="1" u="sng" smtClean="0">
                <a:solidFill>
                  <a:srgbClr val="CC00FF"/>
                </a:solidFill>
              </a:rPr>
              <a:t>apprendimento</a:t>
            </a:r>
            <a:r>
              <a:rPr lang="it-IT" sz="2800" smtClean="0"/>
              <a:t> comuni a tutti i percorsi  (trasversalità) che sono riferiti all</a:t>
            </a:r>
            <a:r>
              <a:rPr lang="ja-JP" altLang="it-IT" sz="2800" smtClean="0"/>
              <a:t>’</a:t>
            </a:r>
            <a:r>
              <a:rPr lang="it-IT" altLang="ja-JP" sz="2800" smtClean="0"/>
              <a:t>area </a:t>
            </a:r>
            <a:r>
              <a:rPr lang="it-IT" altLang="ja-JP" sz="2800" u="sng" smtClean="0"/>
              <a:t>metodologica</a:t>
            </a:r>
            <a:r>
              <a:rPr lang="it-IT" altLang="ja-JP" sz="2800" smtClean="0"/>
              <a:t>, </a:t>
            </a:r>
            <a:r>
              <a:rPr lang="it-IT" altLang="ja-JP" sz="2800" u="sng" smtClean="0"/>
              <a:t>linguistico</a:t>
            </a:r>
            <a:r>
              <a:rPr lang="it-IT" altLang="ja-JP" sz="2800" smtClean="0"/>
              <a:t> </a:t>
            </a:r>
            <a:r>
              <a:rPr lang="it-IT" altLang="ja-JP" sz="2800" u="sng" smtClean="0"/>
              <a:t>comunicativo</a:t>
            </a:r>
            <a:r>
              <a:rPr lang="it-IT" altLang="ja-JP" sz="2800" smtClean="0"/>
              <a:t>, </a:t>
            </a:r>
            <a:r>
              <a:rPr lang="it-IT" altLang="ja-JP" sz="2800" u="sng" smtClean="0"/>
              <a:t>logico</a:t>
            </a:r>
            <a:r>
              <a:rPr lang="it-IT" altLang="ja-JP" sz="2800" smtClean="0"/>
              <a:t> </a:t>
            </a:r>
            <a:r>
              <a:rPr lang="it-IT" altLang="ja-JP" sz="2800" u="sng" smtClean="0"/>
              <a:t>argomentativa</a:t>
            </a:r>
            <a:r>
              <a:rPr lang="it-IT" altLang="ja-JP" sz="2800" smtClean="0"/>
              <a:t>, </a:t>
            </a:r>
            <a:r>
              <a:rPr lang="it-IT" altLang="ja-JP" sz="2800" u="sng" smtClean="0"/>
              <a:t>storico umanistico</a:t>
            </a:r>
            <a:r>
              <a:rPr lang="it-IT" altLang="ja-JP" sz="2800" smtClean="0"/>
              <a:t>, </a:t>
            </a:r>
            <a:r>
              <a:rPr lang="it-IT" altLang="ja-JP" sz="2800" u="sng" smtClean="0"/>
              <a:t>scientifico matematica e tecnologica </a:t>
            </a:r>
            <a:endParaRPr lang="it-IT" sz="28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</a:t>
            </a:r>
            <a:r>
              <a:rPr lang="ja-JP" altLang="it-IT" smtClean="0"/>
              <a:t>’</a:t>
            </a:r>
            <a:r>
              <a:rPr lang="it-IT" altLang="ja-JP" smtClean="0"/>
              <a:t>identità degli Istituti tecnici</a:t>
            </a:r>
            <a:endParaRPr lang="it-IT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sz="2800" b="1" smtClean="0">
              <a:solidFill>
                <a:srgbClr val="FF0000"/>
              </a:solidFill>
            </a:endParaRPr>
          </a:p>
          <a:p>
            <a:r>
              <a:rPr lang="it-IT" sz="2800" b="1" smtClean="0">
                <a:solidFill>
                  <a:srgbClr val="FF0000"/>
                </a:solidFill>
              </a:rPr>
              <a:t>L</a:t>
            </a:r>
            <a:r>
              <a:rPr lang="ja-JP" altLang="it-IT" sz="2800" b="1" smtClean="0">
                <a:solidFill>
                  <a:srgbClr val="FF0000"/>
                </a:solidFill>
              </a:rPr>
              <a:t>’</a:t>
            </a:r>
            <a:r>
              <a:rPr lang="it-IT" altLang="ja-JP" sz="2800" b="1" smtClean="0">
                <a:solidFill>
                  <a:srgbClr val="FF0000"/>
                </a:solidFill>
              </a:rPr>
              <a:t>identità</a:t>
            </a:r>
            <a:r>
              <a:rPr lang="it-IT" altLang="ja-JP" sz="2800" smtClean="0"/>
              <a:t> è connotata da una </a:t>
            </a:r>
            <a:r>
              <a:rPr lang="it-IT" altLang="ja-JP" sz="2800" b="1" smtClean="0">
                <a:solidFill>
                  <a:srgbClr val="CC00FF"/>
                </a:solidFill>
              </a:rPr>
              <a:t>solida </a:t>
            </a:r>
            <a:r>
              <a:rPr lang="it-IT" altLang="ja-JP" sz="2800" b="1" u="sng" smtClean="0">
                <a:solidFill>
                  <a:srgbClr val="CC00FF"/>
                </a:solidFill>
              </a:rPr>
              <a:t>base</a:t>
            </a:r>
            <a:r>
              <a:rPr lang="it-IT" altLang="ja-JP" sz="2800" b="1" smtClean="0">
                <a:solidFill>
                  <a:srgbClr val="CC00FF"/>
                </a:solidFill>
              </a:rPr>
              <a:t> </a:t>
            </a:r>
            <a:r>
              <a:rPr lang="it-IT" altLang="ja-JP" sz="2800" b="1" u="sng" smtClean="0">
                <a:solidFill>
                  <a:srgbClr val="CC00FF"/>
                </a:solidFill>
              </a:rPr>
              <a:t>culturale</a:t>
            </a:r>
            <a:r>
              <a:rPr lang="it-IT" altLang="ja-JP" sz="2800" b="1" smtClean="0">
                <a:solidFill>
                  <a:srgbClr val="CC00FF"/>
                </a:solidFill>
              </a:rPr>
              <a:t> </a:t>
            </a:r>
            <a:r>
              <a:rPr lang="it-IT" altLang="ja-JP" sz="2800" b="1" smtClean="0"/>
              <a:t>a carattere</a:t>
            </a:r>
            <a:r>
              <a:rPr lang="it-IT" altLang="ja-JP" sz="2800" b="1" smtClean="0">
                <a:solidFill>
                  <a:srgbClr val="CC00FF"/>
                </a:solidFill>
              </a:rPr>
              <a:t> </a:t>
            </a:r>
            <a:r>
              <a:rPr lang="it-IT" altLang="ja-JP" sz="2800" b="1" u="sng" smtClean="0">
                <a:solidFill>
                  <a:srgbClr val="CC00FF"/>
                </a:solidFill>
              </a:rPr>
              <a:t>scientifico</a:t>
            </a:r>
            <a:r>
              <a:rPr lang="it-IT" altLang="ja-JP" sz="2800" b="1" smtClean="0">
                <a:solidFill>
                  <a:srgbClr val="CC00FF"/>
                </a:solidFill>
              </a:rPr>
              <a:t> e </a:t>
            </a:r>
            <a:r>
              <a:rPr lang="it-IT" altLang="ja-JP" sz="2800" b="1" u="sng" smtClean="0">
                <a:solidFill>
                  <a:srgbClr val="CC00FF"/>
                </a:solidFill>
              </a:rPr>
              <a:t>tecnologico</a:t>
            </a:r>
            <a:r>
              <a:rPr lang="it-IT" altLang="ja-JP" sz="2800" smtClean="0"/>
              <a:t> in linea con le indicazioni dell</a:t>
            </a:r>
            <a:r>
              <a:rPr lang="ja-JP" altLang="it-IT" sz="2800" smtClean="0"/>
              <a:t>’</a:t>
            </a:r>
            <a:r>
              <a:rPr lang="it-IT" altLang="ja-JP" sz="2800" b="1" smtClean="0">
                <a:solidFill>
                  <a:srgbClr val="339933"/>
                </a:solidFill>
              </a:rPr>
              <a:t>UE</a:t>
            </a:r>
            <a:r>
              <a:rPr lang="it-IT" altLang="ja-JP" sz="2800" smtClean="0"/>
              <a:t>, </a:t>
            </a:r>
            <a:r>
              <a:rPr lang="it-IT" altLang="ja-JP" sz="2800" b="1" smtClean="0">
                <a:solidFill>
                  <a:srgbClr val="339933"/>
                </a:solidFill>
              </a:rPr>
              <a:t>costruita</a:t>
            </a:r>
            <a:r>
              <a:rPr lang="it-IT" altLang="ja-JP" sz="2800" smtClean="0"/>
              <a:t> attraverso lo studio, l</a:t>
            </a:r>
            <a:r>
              <a:rPr lang="ja-JP" altLang="it-IT" sz="2800" smtClean="0"/>
              <a:t>’</a:t>
            </a:r>
            <a:r>
              <a:rPr lang="it-IT" altLang="ja-JP" sz="2800" u="sng" smtClean="0"/>
              <a:t>approfondimento</a:t>
            </a:r>
            <a:r>
              <a:rPr lang="it-IT" altLang="ja-JP" sz="2800" smtClean="0"/>
              <a:t> e l</a:t>
            </a:r>
            <a:r>
              <a:rPr lang="ja-JP" altLang="it-IT" sz="2800" smtClean="0"/>
              <a:t>’</a:t>
            </a:r>
            <a:r>
              <a:rPr lang="it-IT" altLang="ja-JP" sz="2800" u="sng" smtClean="0"/>
              <a:t>applicazione</a:t>
            </a:r>
            <a:r>
              <a:rPr lang="it-IT" altLang="ja-JP" sz="2800" smtClean="0"/>
              <a:t> di </a:t>
            </a:r>
            <a:r>
              <a:rPr lang="it-IT" altLang="ja-JP" sz="2800" b="1" smtClean="0"/>
              <a:t>linguaggi</a:t>
            </a:r>
            <a:r>
              <a:rPr lang="it-IT" altLang="ja-JP" sz="2800" smtClean="0"/>
              <a:t> e </a:t>
            </a:r>
            <a:r>
              <a:rPr lang="it-IT" altLang="ja-JP" sz="2800" b="1" smtClean="0"/>
              <a:t>metodologie</a:t>
            </a:r>
            <a:r>
              <a:rPr lang="it-IT" altLang="ja-JP" sz="2800" smtClean="0"/>
              <a:t> di carattere generale e specifico ed è espressa in un </a:t>
            </a:r>
            <a:r>
              <a:rPr lang="it-IT" altLang="ja-JP" sz="2800" b="1" smtClean="0"/>
              <a:t>limitato numero di indirizzi</a:t>
            </a:r>
            <a:r>
              <a:rPr lang="it-IT" altLang="ja-JP" sz="2800" smtClean="0"/>
              <a:t> correlati a settori fondamentali per lo sviluppo economico e produttivo</a:t>
            </a: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smtClean="0"/>
              <a:t>I percorsi sono basati su competenze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3600" b="1" smtClean="0">
                <a:solidFill>
                  <a:srgbClr val="FF0000"/>
                </a:solidFill>
              </a:rPr>
              <a:t>L</a:t>
            </a:r>
            <a:r>
              <a:rPr lang="ja-JP" altLang="it-IT" sz="3600" b="1" smtClean="0">
                <a:solidFill>
                  <a:srgbClr val="FF0000"/>
                </a:solidFill>
              </a:rPr>
              <a:t>’</a:t>
            </a:r>
            <a:r>
              <a:rPr lang="it-IT" altLang="ja-JP" sz="3600" b="1" u="sng" smtClean="0">
                <a:solidFill>
                  <a:srgbClr val="FF0000"/>
                </a:solidFill>
              </a:rPr>
              <a:t>aspetto</a:t>
            </a:r>
            <a:r>
              <a:rPr lang="it-IT" altLang="ja-JP" b="1" smtClean="0">
                <a:solidFill>
                  <a:srgbClr val="FF0000"/>
                </a:solidFill>
              </a:rPr>
              <a:t> da sottolineare</a:t>
            </a:r>
            <a:r>
              <a:rPr lang="it-IT" altLang="ja-JP" smtClean="0"/>
              <a:t> è che i percorsi di studio sono riferiti a </a:t>
            </a:r>
            <a:r>
              <a:rPr lang="it-IT" altLang="ja-JP" b="1" u="sng" smtClean="0">
                <a:solidFill>
                  <a:srgbClr val="0033CC"/>
                </a:solidFill>
              </a:rPr>
              <a:t>risultati</a:t>
            </a:r>
            <a:r>
              <a:rPr lang="it-IT" altLang="ja-JP" b="1" smtClean="0">
                <a:solidFill>
                  <a:srgbClr val="0033CC"/>
                </a:solidFill>
              </a:rPr>
              <a:t> di apprendimento </a:t>
            </a:r>
            <a:r>
              <a:rPr lang="it-IT" altLang="ja-JP" u="sng" smtClean="0">
                <a:solidFill>
                  <a:srgbClr val="0033CC"/>
                </a:solidFill>
              </a:rPr>
              <a:t>declinati</a:t>
            </a:r>
            <a:r>
              <a:rPr lang="it-IT" altLang="ja-JP" b="1" smtClean="0">
                <a:solidFill>
                  <a:srgbClr val="0033CC"/>
                </a:solidFill>
              </a:rPr>
              <a:t> </a:t>
            </a:r>
            <a:r>
              <a:rPr lang="it-IT" altLang="ja-JP" smtClean="0">
                <a:solidFill>
                  <a:srgbClr val="0033CC"/>
                </a:solidFill>
              </a:rPr>
              <a:t>in </a:t>
            </a:r>
            <a:r>
              <a:rPr lang="it-IT" altLang="ja-JP" b="1" smtClean="0">
                <a:solidFill>
                  <a:srgbClr val="0033CC"/>
                </a:solidFill>
              </a:rPr>
              <a:t>competenze</a:t>
            </a:r>
            <a:r>
              <a:rPr lang="it-IT" altLang="ja-JP" smtClean="0"/>
              <a:t>, </a:t>
            </a:r>
            <a:r>
              <a:rPr lang="it-IT" altLang="ja-JP" b="1" smtClean="0">
                <a:solidFill>
                  <a:srgbClr val="0033CC"/>
                </a:solidFill>
              </a:rPr>
              <a:t>abilità</a:t>
            </a:r>
            <a:r>
              <a:rPr lang="it-IT" altLang="ja-JP" smtClean="0"/>
              <a:t> e </a:t>
            </a:r>
            <a:r>
              <a:rPr lang="it-IT" altLang="ja-JP" b="1" smtClean="0">
                <a:solidFill>
                  <a:srgbClr val="0033CC"/>
                </a:solidFill>
              </a:rPr>
              <a:t>conoscenze</a:t>
            </a:r>
            <a:r>
              <a:rPr lang="it-IT" altLang="ja-JP" smtClean="0">
                <a:solidFill>
                  <a:srgbClr val="0033CC"/>
                </a:solidFill>
              </a:rPr>
              <a:t> </a:t>
            </a:r>
            <a:r>
              <a:rPr lang="it-IT" altLang="ja-JP" smtClean="0"/>
              <a:t>in relazione alla raccomandazioni del Consiglio di Europa del 23 aprile 2008 e del quadro delle qualifiche per l</a:t>
            </a:r>
            <a:r>
              <a:rPr lang="ja-JP" altLang="it-IT" smtClean="0"/>
              <a:t>’</a:t>
            </a:r>
            <a:r>
              <a:rPr lang="it-IT" altLang="ja-JP" smtClean="0"/>
              <a:t>apprendimento permanente (EQF)</a:t>
            </a:r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smtClean="0"/>
              <a:t>Il regolamento degli Is. Professionali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u="sng" dirty="0" smtClean="0"/>
              <a:t>L</a:t>
            </a:r>
            <a:r>
              <a:rPr lang="ja-JP" altLang="it-IT" b="1" u="sng" dirty="0" smtClean="0"/>
              <a:t>’</a:t>
            </a:r>
            <a:r>
              <a:rPr lang="it-IT" altLang="ja-JP" b="1" u="sng" dirty="0" smtClean="0"/>
              <a:t>identità</a:t>
            </a:r>
            <a:r>
              <a:rPr lang="it-IT" altLang="ja-JP" dirty="0" smtClean="0"/>
              <a:t> è connotata da una </a:t>
            </a:r>
            <a:r>
              <a:rPr lang="it-IT" altLang="ja-JP" b="1" u="sng" dirty="0" smtClean="0">
                <a:solidFill>
                  <a:srgbClr val="339933"/>
                </a:solidFill>
              </a:rPr>
              <a:t>solida</a:t>
            </a:r>
            <a:r>
              <a:rPr lang="it-IT" altLang="ja-JP" dirty="0" smtClean="0">
                <a:solidFill>
                  <a:srgbClr val="339933"/>
                </a:solidFill>
              </a:rPr>
              <a:t> </a:t>
            </a:r>
            <a:r>
              <a:rPr lang="it-IT" altLang="ja-JP" u="sng" dirty="0" smtClean="0">
                <a:solidFill>
                  <a:srgbClr val="339933"/>
                </a:solidFill>
              </a:rPr>
              <a:t>istruzione</a:t>
            </a:r>
            <a:r>
              <a:rPr lang="it-IT" altLang="ja-JP" dirty="0" smtClean="0">
                <a:solidFill>
                  <a:srgbClr val="339933"/>
                </a:solidFill>
              </a:rPr>
              <a:t> </a:t>
            </a:r>
            <a:r>
              <a:rPr lang="it-IT" altLang="ja-JP" u="sng" dirty="0" smtClean="0">
                <a:solidFill>
                  <a:srgbClr val="339933"/>
                </a:solidFill>
              </a:rPr>
              <a:t>generale</a:t>
            </a:r>
            <a:r>
              <a:rPr lang="it-IT" altLang="ja-JP" dirty="0" smtClean="0">
                <a:solidFill>
                  <a:srgbClr val="339933"/>
                </a:solidFill>
              </a:rPr>
              <a:t> e </a:t>
            </a:r>
            <a:r>
              <a:rPr lang="it-IT" altLang="ja-JP" u="sng" dirty="0" smtClean="0">
                <a:solidFill>
                  <a:srgbClr val="339933"/>
                </a:solidFill>
              </a:rPr>
              <a:t>tecnico professionale</a:t>
            </a:r>
            <a:r>
              <a:rPr lang="it-IT" altLang="ja-JP" dirty="0" smtClean="0"/>
              <a:t> … che consente di sviluppare in una </a:t>
            </a:r>
            <a:r>
              <a:rPr lang="it-IT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dimensione operativa</a:t>
            </a:r>
            <a:r>
              <a:rPr lang="it-IT" altLang="ja-JP" dirty="0" smtClean="0"/>
              <a:t>, i </a:t>
            </a:r>
            <a:r>
              <a:rPr lang="it-IT" altLang="ja-JP" u="sng" dirty="0" smtClean="0"/>
              <a:t>saperi</a:t>
            </a:r>
            <a:r>
              <a:rPr lang="it-IT" altLang="ja-JP" dirty="0" smtClean="0"/>
              <a:t> e le </a:t>
            </a:r>
            <a:r>
              <a:rPr lang="it-IT" altLang="ja-JP" u="sng" dirty="0" smtClean="0"/>
              <a:t>competenze</a:t>
            </a:r>
            <a:r>
              <a:rPr lang="it-IT" altLang="ja-JP" dirty="0" smtClean="0"/>
              <a:t> necessarie per rispondere alle esigenze formative del settore produttivo di riferimento …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699375" cy="5746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La scuola del primo ciclo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288" y="1052513"/>
            <a:ext cx="8424862" cy="54721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Le parole chiave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Il senso dell’esperienza educativa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L’alfabetizzazione culturale di base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Cittadinanza e costituzione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L’ambiente di apprendimento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4213" y="0"/>
            <a:ext cx="7772400" cy="8366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L’alfabetizzazione culturale di base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0825" y="765175"/>
            <a:ext cx="8424863" cy="5759450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Per Gardner </a:t>
            </a:r>
            <a:r>
              <a:rPr lang="it-IT" b="1" i="1" dirty="0" smtClean="0"/>
              <a:t>l’alfabetizzazione culturale</a:t>
            </a:r>
            <a:r>
              <a:rPr lang="it-IT" dirty="0" smtClean="0"/>
              <a:t> può considerarsi attuata con successo, quando la scuola opera per i seguenti obiettivi: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padronanza dei principali codici di scrittura della realtà: parole, numeri, immagini, suoni;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padronanza dei concetti portanti delle varie discipline: concetti, categorie, strutture, idee chiave;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padronanza delle forme espositive e di ragionamento delle discipline;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padronanza di abilità </a:t>
            </a:r>
            <a:r>
              <a:rPr lang="it-IT" dirty="0" err="1" smtClean="0"/>
              <a:t>metacognitive</a:t>
            </a:r>
            <a:r>
              <a:rPr lang="it-IT" dirty="0" smtClean="0"/>
              <a:t> generali e specifiche e consapevolezza dei fattori che influenzano la </a:t>
            </a:r>
            <a:r>
              <a:rPr lang="it-IT" dirty="0" err="1" smtClean="0"/>
              <a:t>metacognizione</a:t>
            </a:r>
            <a:r>
              <a:rPr lang="it-IT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L’alfabetizzazione culturale di base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1600200"/>
            <a:ext cx="8893175" cy="49244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Il discente conosce se: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sa mettere in rete i concetti elaborati;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sa cosa sono, come si costruiscono, a cosa servono, come possono cambiare e ristrutturarsi;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sa interpretare il nuovo in base al noto;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sa acquisire nuovi dati integrandoli in schematizzazioni;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sa eseguire passaggi </a:t>
            </a:r>
            <a:r>
              <a:rPr lang="it-IT" dirty="0" err="1" smtClean="0"/>
              <a:t>intradisciplinari</a:t>
            </a:r>
            <a:r>
              <a:rPr lang="it-IT" dirty="0" smtClean="0"/>
              <a:t> e raccordi interdisciplinari;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sa usare capacità critiche e creative;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•</a:t>
            </a:r>
            <a:r>
              <a:rPr lang="it-IT" b="1" dirty="0" smtClean="0"/>
              <a:t> </a:t>
            </a:r>
            <a:r>
              <a:rPr lang="it-IT" dirty="0" smtClean="0"/>
              <a:t>ha consapevolezza che i nodi concettuali possono essere collegati sia con legami di tipo logico-analitico, sia con legami di tipo analogico-ermeneutico.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ctrTitle"/>
          </p:nvPr>
        </p:nvSpPr>
        <p:spPr>
          <a:xfrm>
            <a:off x="827088" y="260350"/>
            <a:ext cx="7772400" cy="1470025"/>
          </a:xfrm>
        </p:spPr>
        <p:txBody>
          <a:bodyPr/>
          <a:lstStyle/>
          <a:p>
            <a:r>
              <a:rPr lang="it-IT" smtClean="0"/>
              <a:t>Per una nuova cittadinanza</a:t>
            </a:r>
          </a:p>
        </p:txBody>
      </p:sp>
      <p:sp>
        <p:nvSpPr>
          <p:cNvPr id="16387" name="Sottotitolo 2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353425" cy="511175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mtClean="0"/>
              <a:t> La scuola affianca al compito "dell'i</a:t>
            </a:r>
            <a:r>
              <a:rPr lang="it-IT" b="1" smtClean="0"/>
              <a:t>nsegnare ad apprendere</a:t>
            </a:r>
            <a:r>
              <a:rPr lang="it-IT" smtClean="0"/>
              <a:t>" quello "dell'</a:t>
            </a:r>
            <a:r>
              <a:rPr lang="it-IT" b="1" smtClean="0">
                <a:solidFill>
                  <a:srgbClr val="FF0000"/>
                </a:solidFill>
              </a:rPr>
              <a:t>insegnare a essere</a:t>
            </a:r>
            <a:r>
              <a:rPr lang="it-IT" smtClean="0"/>
              <a:t>".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mtClean="0"/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mtClean="0"/>
              <a:t>Il sistema educativo deve formare </a:t>
            </a:r>
            <a:r>
              <a:rPr lang="it-IT" b="1" smtClean="0">
                <a:solidFill>
                  <a:srgbClr val="FF0000"/>
                </a:solidFill>
              </a:rPr>
              <a:t>cittadini </a:t>
            </a:r>
            <a:r>
              <a:rPr lang="it-IT" smtClean="0"/>
              <a:t>in grado di partecipare consapevolmente alla costruzione </a:t>
            </a:r>
            <a:r>
              <a:rPr lang="it-IT" b="1" smtClean="0">
                <a:solidFill>
                  <a:srgbClr val="FF0000"/>
                </a:solidFill>
              </a:rPr>
              <a:t>di collettività </a:t>
            </a:r>
            <a:r>
              <a:rPr lang="it-IT" smtClean="0"/>
              <a:t>più ampie e composite, siano esse quella </a:t>
            </a:r>
            <a:r>
              <a:rPr lang="it-IT" b="1" smtClean="0">
                <a:solidFill>
                  <a:srgbClr val="FF0000"/>
                </a:solidFill>
              </a:rPr>
              <a:t>nazionale, quella europea, quella mondiale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ctrTitle"/>
          </p:nvPr>
        </p:nvSpPr>
        <p:spPr>
          <a:xfrm>
            <a:off x="701675" y="98425"/>
            <a:ext cx="7772400" cy="1169988"/>
          </a:xfrm>
        </p:spPr>
        <p:txBody>
          <a:bodyPr/>
          <a:lstStyle/>
          <a:p>
            <a:r>
              <a:rPr lang="it-IT" sz="2400" smtClean="0"/>
              <a:t>Regolamenti II CICLO</a:t>
            </a:r>
            <a:br>
              <a:rPr lang="it-IT" sz="2400" smtClean="0"/>
            </a:br>
            <a:r>
              <a:rPr lang="it-IT" sz="2400" b="1" smtClean="0"/>
              <a:t>Aspetti significativi dal punto di vista pedagogico </a:t>
            </a:r>
            <a:endParaRPr lang="it-IT" sz="2400" smtClean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0825" y="1177925"/>
            <a:ext cx="8731250" cy="5346700"/>
          </a:xfrm>
        </p:spPr>
        <p:txBody>
          <a:bodyPr rtlCol="0">
            <a:normAutofit fontScale="775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b="1" dirty="0" smtClean="0"/>
              <a:t>Il PECUP </a:t>
            </a:r>
            <a:r>
              <a:rPr lang="it-IT" sz="2600" dirty="0" smtClean="0"/>
              <a:t>(Profilo educativo,culturale e professionale dello studente), previsto a conclusione di tutti i percorsi del secondo ciclo (Allegato A al D. </a:t>
            </a:r>
            <a:r>
              <a:rPr lang="it-IT" sz="2600" dirty="0" err="1" smtClean="0"/>
              <a:t>lgs</a:t>
            </a:r>
            <a:r>
              <a:rPr lang="it-IT" sz="2600" dirty="0" smtClean="0"/>
              <a:t>. 17 ottobre 2005, n. 226)  rappresenta il riferimento unitario di tutto il sistema. Esso focalizza l’attenzione dell’azione educativa su tre finalità generali:</a:t>
            </a:r>
          </a:p>
          <a:p>
            <a:pPr marL="342900" indent="-342900" algn="l" fontAlgn="auto">
              <a:spcAft>
                <a:spcPts val="0"/>
              </a:spcAft>
              <a:buFontTx/>
              <a:buAutoNum type="arabicPeriod"/>
              <a:defRPr/>
            </a:pPr>
            <a:r>
              <a:rPr lang="it-IT" sz="2600" b="1" dirty="0" smtClean="0"/>
              <a:t>la crescita educativa, culturale e professionale</a:t>
            </a:r>
            <a:r>
              <a:rPr lang="it-IT" sz="2600" dirty="0" smtClean="0"/>
              <a:t> dei giovani indicando, come compito specifico del secondo ciclo, quello di “</a:t>
            </a:r>
            <a:r>
              <a:rPr lang="it-IT" sz="2600" i="1" dirty="0" smtClean="0"/>
              <a:t>trasformare la molteplicità dei saperi in un sapere unitario, dotato di senso, ricco di motivazioni e di fini”</a:t>
            </a:r>
            <a:r>
              <a:rPr lang="it-IT" sz="2600" dirty="0" smtClean="0"/>
              <a:t>, in sostanza un percorso che porti a un sapere significativo strutturato in quadri di conoscenze in cui collocare i futuri apprendimenti;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b="1" dirty="0" smtClean="0"/>
              <a:t>2. lo sviluppo dell’autonoma capacità di giudizio</a:t>
            </a:r>
            <a:r>
              <a:rPr lang="it-IT" sz="2600" dirty="0" smtClean="0"/>
              <a:t>, che si concretizza  nell’acquisizione del metodo di studio, nella capacità di progettazione e di </a:t>
            </a:r>
            <a:r>
              <a:rPr lang="it-IT" sz="2600" i="1" dirty="0" err="1" smtClean="0"/>
              <a:t>problem</a:t>
            </a:r>
            <a:r>
              <a:rPr lang="it-IT" sz="2600" i="1" dirty="0" smtClean="0"/>
              <a:t> </a:t>
            </a:r>
            <a:r>
              <a:rPr lang="it-IT" sz="2600" i="1" dirty="0" err="1" smtClean="0"/>
              <a:t>solving</a:t>
            </a:r>
            <a:r>
              <a:rPr lang="it-IT" sz="2600" i="1" dirty="0" smtClean="0"/>
              <a:t> per lo sviluppo delle abilità operative;</a:t>
            </a:r>
            <a:endParaRPr lang="it-IT" sz="2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b="1" dirty="0" smtClean="0"/>
              <a:t>3. l’esercizio della responsabilità personale e sociale</a:t>
            </a:r>
            <a:r>
              <a:rPr lang="it-IT" sz="2600" dirty="0" smtClean="0"/>
              <a:t>, che si propone di promuovere la maturazione della capacità di decidere consapevolmente le proprie azioni in rapporto a sé e al mondo</a:t>
            </a:r>
            <a:r>
              <a:rPr lang="it-IT" sz="1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387"/>
          </a:xfrm>
        </p:spPr>
        <p:txBody>
          <a:bodyPr/>
          <a:lstStyle/>
          <a:p>
            <a:r>
              <a:rPr lang="it-IT" sz="2400" smtClean="0"/>
              <a:t>Il PECUP</a:t>
            </a:r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>
          <a:xfrm>
            <a:off x="431800" y="998538"/>
            <a:ext cx="8229600" cy="5400675"/>
          </a:xfrm>
        </p:spPr>
        <p:txBody>
          <a:bodyPr/>
          <a:lstStyle/>
          <a:p>
            <a:r>
              <a:rPr lang="it-IT" sz="2400" smtClean="0"/>
              <a:t>Il Profilo stabilisce tre ambiti fondamentali – </a:t>
            </a:r>
            <a:r>
              <a:rPr lang="it-IT" sz="2400" smtClean="0">
                <a:solidFill>
                  <a:srgbClr val="FF0000"/>
                </a:solidFill>
              </a:rPr>
              <a:t>identità, strumenti culturali e convivenza civile –</a:t>
            </a:r>
          </a:p>
          <a:p>
            <a:r>
              <a:rPr lang="it-IT" sz="2400" smtClean="0"/>
              <a:t>articolati in conoscenze e abilità che, insieme alle capacità relazionali, rappresentano “</a:t>
            </a:r>
            <a:r>
              <a:rPr lang="it-IT" sz="2400" i="1" smtClean="0"/>
              <a:t>la condizione per maturare le competenze che arricchiscono la personalità dello studente e lo rendono autonomo</a:t>
            </a:r>
            <a:endParaRPr lang="it-IT" sz="2400" smtClean="0"/>
          </a:p>
          <a:p>
            <a:r>
              <a:rPr lang="it-IT" sz="2400" i="1" smtClean="0"/>
              <a:t>costruttore di se stesso in tutti i campi dell’esperienza umana, sociale e professionale”.</a:t>
            </a:r>
          </a:p>
          <a:p>
            <a:endParaRPr lang="it-IT" sz="2400" smtClean="0"/>
          </a:p>
          <a:p>
            <a:r>
              <a:rPr lang="it-IT" sz="2400" smtClean="0"/>
              <a:t>Questi principi generali sono ripresi e sviluppati, in relazione all’identità di ciascun percorso, dal PECUP dei licei, degli istituti tecnici, degli istituti professionali e dell’istruzione e formazione professionale.</a:t>
            </a:r>
          </a:p>
          <a:p>
            <a:endParaRPr lang="it-I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ctrTitle"/>
          </p:nvPr>
        </p:nvSpPr>
        <p:spPr>
          <a:xfrm>
            <a:off x="755650" y="0"/>
            <a:ext cx="7772400" cy="1268413"/>
          </a:xfrm>
        </p:spPr>
        <p:txBody>
          <a:bodyPr/>
          <a:lstStyle/>
          <a:p>
            <a:r>
              <a:rPr lang="it-IT" smtClean="0"/>
              <a:t>Domande stimolo</a:t>
            </a:r>
          </a:p>
        </p:txBody>
      </p:sp>
      <p:sp>
        <p:nvSpPr>
          <p:cNvPr id="15362" name="Sottotitolo 2"/>
          <p:cNvSpPr>
            <a:spLocks noGrp="1"/>
          </p:cNvSpPr>
          <p:nvPr>
            <p:ph type="subTitle" idx="1"/>
          </p:nvPr>
        </p:nvSpPr>
        <p:spPr>
          <a:xfrm>
            <a:off x="395288" y="908050"/>
            <a:ext cx="8497887" cy="5689600"/>
          </a:xfrm>
          <a:solidFill>
            <a:srgbClr val="FFFF00"/>
          </a:solidFill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it-IT" b="1" smtClean="0">
                <a:solidFill>
                  <a:srgbClr val="FF0000"/>
                </a:solidFill>
              </a:rPr>
              <a:t>Quali differenze tra:</a:t>
            </a:r>
          </a:p>
          <a:p>
            <a:pPr algn="l"/>
            <a:r>
              <a:rPr lang="it-IT" b="1" smtClean="0">
                <a:solidFill>
                  <a:srgbClr val="FF0000"/>
                </a:solidFill>
              </a:rPr>
              <a:t>programma- programmazione – progettazione indicazioni – curricolo.</a:t>
            </a:r>
          </a:p>
          <a:p>
            <a:pPr algn="l">
              <a:buFont typeface="Arial" charset="0"/>
              <a:buChar char="•"/>
            </a:pPr>
            <a:r>
              <a:rPr lang="it-IT" b="1" smtClean="0">
                <a:solidFill>
                  <a:srgbClr val="FF0000"/>
                </a:solidFill>
              </a:rPr>
              <a:t>Qual è l’articolazione delle indicazioni del I e II ciclo.</a:t>
            </a:r>
          </a:p>
          <a:p>
            <a:pPr algn="l">
              <a:buFont typeface="Arial" charset="0"/>
              <a:buChar char="•"/>
            </a:pPr>
            <a:r>
              <a:rPr lang="it-IT" b="1" smtClean="0">
                <a:solidFill>
                  <a:srgbClr val="FF0000"/>
                </a:solidFill>
              </a:rPr>
              <a:t>Quali i punti salienti, le finalità, le parole chiave</a:t>
            </a:r>
          </a:p>
          <a:p>
            <a:pPr algn="l">
              <a:buFont typeface="Arial" charset="0"/>
              <a:buChar char="•"/>
            </a:pPr>
            <a:r>
              <a:rPr lang="it-IT" b="1" smtClean="0">
                <a:solidFill>
                  <a:srgbClr val="FF0000"/>
                </a:solidFill>
              </a:rPr>
              <a:t>Quale organizzazione del curricolo</a:t>
            </a:r>
          </a:p>
          <a:p>
            <a:pPr algn="l">
              <a:buFont typeface="Arial" charset="0"/>
              <a:buChar char="•"/>
            </a:pPr>
            <a:r>
              <a:rPr lang="it-IT" b="1" smtClean="0">
                <a:solidFill>
                  <a:srgbClr val="FF0000"/>
                </a:solidFill>
              </a:rPr>
              <a:t>Quali punti in comune tra il I e II ciclo.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ctrTitle"/>
          </p:nvPr>
        </p:nvSpPr>
        <p:spPr>
          <a:xfrm>
            <a:off x="881063" y="0"/>
            <a:ext cx="7772400" cy="908050"/>
          </a:xfrm>
        </p:spPr>
        <p:txBody>
          <a:bodyPr/>
          <a:lstStyle/>
          <a:p>
            <a:r>
              <a:rPr lang="it-IT" sz="2400" smtClean="0"/>
              <a:t>Dal Programma alle Indicazioni nazionali per il curricolo</a:t>
            </a:r>
          </a:p>
        </p:txBody>
      </p:sp>
      <p:sp>
        <p:nvSpPr>
          <p:cNvPr id="19459" name="Sottotitolo 2"/>
          <p:cNvSpPr>
            <a:spLocks noGrp="1"/>
          </p:cNvSpPr>
          <p:nvPr>
            <p:ph type="subTitle" idx="1"/>
          </p:nvPr>
        </p:nvSpPr>
        <p:spPr>
          <a:xfrm>
            <a:off x="431800" y="728663"/>
            <a:ext cx="8461375" cy="5653087"/>
          </a:xfrm>
        </p:spPr>
        <p:txBody>
          <a:bodyPr rtlCol="0">
            <a:normAutofit fontScale="850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dirty="0" smtClean="0"/>
              <a:t>Le caratteristiche peculiari del </a:t>
            </a:r>
            <a:r>
              <a:rPr lang="it-IT" sz="2600" b="1" i="1" dirty="0" smtClean="0"/>
              <a:t>Programma</a:t>
            </a:r>
            <a:r>
              <a:rPr lang="it-IT" sz="2600" dirty="0" smtClean="0"/>
              <a:t> si possono così riassumere: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b="1" i="1" dirty="0" smtClean="0"/>
              <a:t>Validità nazionale</a:t>
            </a:r>
            <a:r>
              <a:rPr lang="it-IT" sz="2600" i="1" dirty="0" smtClean="0"/>
              <a:t>, </a:t>
            </a:r>
            <a:r>
              <a:rPr lang="it-IT" sz="2600" dirty="0" smtClean="0"/>
              <a:t>in quanto rappresenta un documento unico, ma soprattutto  valido su tutto il territorio nazionale;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b="1" i="1" dirty="0" err="1" smtClean="0"/>
              <a:t>Prescrittività</a:t>
            </a:r>
            <a:r>
              <a:rPr lang="it-IT" sz="2600" i="1" dirty="0" smtClean="0"/>
              <a:t>, </a:t>
            </a:r>
            <a:r>
              <a:rPr lang="it-IT" sz="2600" dirty="0" smtClean="0"/>
              <a:t>in quanto deve  "obbligatoriamente" essere svolto nella sua interezza da  qualsiasi  organizzazione  scolastica e  da  qualsiasi  funzionario scolastico.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dirty="0" smtClean="0"/>
              <a:t>La </a:t>
            </a:r>
            <a:r>
              <a:rPr lang="it-IT" sz="2600" b="1" i="1" dirty="0" smtClean="0"/>
              <a:t>programmazione</a:t>
            </a:r>
            <a:r>
              <a:rPr lang="it-IT" sz="2600" dirty="0" smtClean="0"/>
              <a:t>: si basa sui seguenti elementi specifici: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b="1" i="1" dirty="0" smtClean="0"/>
              <a:t>-1) Dimensione locale:</a:t>
            </a:r>
            <a:r>
              <a:rPr lang="it-IT" sz="2600" i="1" dirty="0" smtClean="0"/>
              <a:t>  </a:t>
            </a:r>
            <a:r>
              <a:rPr lang="it-IT" sz="2600" dirty="0" smtClean="0"/>
              <a:t>tiene conto della realtà delle varie scuole presenti sul territorio non omogenea, delle diversità territoriali e degli allievi.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dirty="0" smtClean="0"/>
              <a:t>-2) </a:t>
            </a:r>
            <a:r>
              <a:rPr lang="it-IT" sz="2600" b="1" i="1" dirty="0" smtClean="0"/>
              <a:t>Flessibilità organizzativa</a:t>
            </a:r>
            <a:r>
              <a:rPr lang="it-IT" sz="2600" i="1" dirty="0" smtClean="0"/>
              <a:t>: </a:t>
            </a:r>
            <a:r>
              <a:rPr lang="it-IT" sz="2600" dirty="0" smtClean="0"/>
              <a:t> integra e rende più flessibile il programma in base alle esigenze delle varie scuole.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dirty="0" smtClean="0"/>
              <a:t>-3) </a:t>
            </a:r>
            <a:r>
              <a:rPr lang="it-IT" sz="2600" b="1" i="1" dirty="0" smtClean="0"/>
              <a:t>Dimensione  didattica:</a:t>
            </a:r>
            <a:r>
              <a:rPr lang="it-IT" sz="2600" i="1" dirty="0" smtClean="0"/>
              <a:t> </a:t>
            </a:r>
            <a:r>
              <a:rPr lang="it-IT" sz="2600" dirty="0" smtClean="0"/>
              <a:t>la</a:t>
            </a:r>
            <a:r>
              <a:rPr lang="it-IT" sz="2600" i="1" dirty="0" smtClean="0"/>
              <a:t> </a:t>
            </a:r>
            <a:r>
              <a:rPr lang="it-IT" sz="2600" dirty="0" smtClean="0"/>
              <a:t> programmazione disciplinare  contiene  determinati obiettivi e contenuti di ogni specifico sapere.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600" dirty="0" smtClean="0"/>
              <a:t>-4) </a:t>
            </a:r>
            <a:r>
              <a:rPr lang="it-IT" sz="2600" b="1" i="1" dirty="0" smtClean="0"/>
              <a:t>Dimensione  educativa</a:t>
            </a:r>
            <a:r>
              <a:rPr lang="it-IT" sz="2600" i="1" dirty="0" smtClean="0"/>
              <a:t>: </a:t>
            </a:r>
            <a:r>
              <a:rPr lang="it-IT" sz="2600" dirty="0" smtClean="0"/>
              <a:t> introduce   obiettivi formativi, con il compito di formare la persona, l'uomo o il cittadino.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ctrTitle"/>
          </p:nvPr>
        </p:nvSpPr>
        <p:spPr>
          <a:xfrm>
            <a:off x="827088" y="0"/>
            <a:ext cx="7772400" cy="908050"/>
          </a:xfrm>
        </p:spPr>
        <p:txBody>
          <a:bodyPr/>
          <a:lstStyle/>
          <a:p>
            <a:r>
              <a:rPr lang="it-IT" smtClean="0"/>
              <a:t>Domande stimolo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8313" y="981075"/>
            <a:ext cx="8207375" cy="518477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Che cosa è il curricolo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Quanti e quali modelli di curricolo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Cosa cambia con l’avvento delle competenze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Che cosa è la competenza, come viene definita a livello europeo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/>
          <p:cNvSpPr>
            <a:spLocks noGrp="1"/>
          </p:cNvSpPr>
          <p:nvPr>
            <p:ph type="ctrTitle"/>
          </p:nvPr>
        </p:nvSpPr>
        <p:spPr>
          <a:xfrm>
            <a:off x="881063" y="98425"/>
            <a:ext cx="7772400" cy="720725"/>
          </a:xfrm>
        </p:spPr>
        <p:txBody>
          <a:bodyPr/>
          <a:lstStyle/>
          <a:p>
            <a:r>
              <a:rPr lang="it-IT" sz="2400" smtClean="0"/>
              <a:t>Curricolo</a:t>
            </a:r>
          </a:p>
        </p:txBody>
      </p:sp>
      <p:sp>
        <p:nvSpPr>
          <p:cNvPr id="20483" name="Sottotitolo 2"/>
          <p:cNvSpPr>
            <a:spLocks noGrp="1"/>
          </p:cNvSpPr>
          <p:nvPr>
            <p:ph type="subTitle" idx="1"/>
          </p:nvPr>
        </p:nvSpPr>
        <p:spPr>
          <a:xfrm>
            <a:off x="341313" y="728663"/>
            <a:ext cx="8551862" cy="504031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smtClean="0"/>
              <a:t>Stenhouse</a:t>
            </a:r>
            <a:r>
              <a:rPr lang="it-IT" sz="1400" smtClean="0"/>
              <a:t> individua tre modelli principali di curricolo: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smtClean="0">
                <a:solidFill>
                  <a:srgbClr val="FF0000"/>
                </a:solidFill>
              </a:rPr>
              <a:t>a) per obiettivi,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smtClean="0">
                <a:solidFill>
                  <a:srgbClr val="FF0000"/>
                </a:solidFill>
              </a:rPr>
              <a:t>b) procedurale</a:t>
            </a:r>
            <a:r>
              <a:rPr lang="it-IT" sz="1400" b="1" smtClean="0"/>
              <a:t>, </a:t>
            </a:r>
            <a:r>
              <a:rPr lang="it-IT" sz="1400" smtClean="0"/>
              <a:t>centrato sui processi che i contenuti culturali delle diverse materie dovrebbero attivare;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smtClean="0">
                <a:solidFill>
                  <a:srgbClr val="FF0000"/>
                </a:solidFill>
              </a:rPr>
              <a:t> c) centrato sulla  ricerca</a:t>
            </a:r>
            <a:r>
              <a:rPr lang="it-IT" sz="1400" smtClean="0"/>
              <a:t>, fondato su una concezione sperimentale, in cui il curricolo diventa il campo di prova di ipotesi pedagogico-didattiche.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40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smtClean="0"/>
              <a:t>Secondo Stenhouse il curricolo si caratterizza  come: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smtClean="0">
                <a:solidFill>
                  <a:srgbClr val="FF0000"/>
                </a:solidFill>
              </a:rPr>
              <a:t> intenzione,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smtClean="0">
                <a:solidFill>
                  <a:srgbClr val="FF0000"/>
                </a:solidFill>
              </a:rPr>
              <a:t> progetto,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smtClean="0">
                <a:solidFill>
                  <a:srgbClr val="FF0000"/>
                </a:solidFill>
              </a:rPr>
              <a:t>indicazione di ciò che ci si propone di realizzare e  come quadro della reale situazione scolastica.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40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smtClean="0"/>
              <a:t>Ne discende che il curricolo è: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smtClean="0"/>
              <a:t> un corso di studi progettato,  realizzato, valutato in base agli obiettivi formativi delle varie discipline e ai metodi per conseguire quegli obiettivi e fare apprendere i contenuti.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smtClean="0"/>
              <a:t>In sintesi la definizione di curricolo  di Stenhouse </a:t>
            </a:r>
            <a:r>
              <a:rPr lang="it-IT" sz="1400" smtClean="0"/>
              <a:t>poggia su questi  elementi: 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400" b="1" smtClean="0">
                <a:solidFill>
                  <a:srgbClr val="FF0000"/>
                </a:solidFill>
              </a:rPr>
              <a:t>pianificazione, 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400" b="1" smtClean="0">
                <a:solidFill>
                  <a:srgbClr val="FF0000"/>
                </a:solidFill>
              </a:rPr>
              <a:t>studio empirico, 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400" b="1" smtClean="0">
                <a:solidFill>
                  <a:srgbClr val="FF0000"/>
                </a:solidFill>
              </a:rPr>
              <a:t>contestualizzazione,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400" b="1" smtClean="0">
                <a:solidFill>
                  <a:srgbClr val="FF0000"/>
                </a:solidFill>
              </a:rPr>
              <a:t>giustificazione delle scelte e dei risultati </a:t>
            </a:r>
            <a:r>
              <a:rPr lang="it-IT" sz="140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5288" y="-171450"/>
            <a:ext cx="8229600" cy="1384300"/>
          </a:xfrm>
        </p:spPr>
        <p:txBody>
          <a:bodyPr/>
          <a:lstStyle/>
          <a:p>
            <a:r>
              <a:rPr lang="it-IT" sz="2000" b="1" smtClean="0">
                <a:solidFill>
                  <a:schemeClr val="hlink"/>
                </a:solidFill>
              </a:rPr>
              <a:t>Modelli didattici (Fiorino Tessaro)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4114800"/>
          </a:xfrm>
        </p:spPr>
        <p:txBody>
          <a:bodyPr/>
          <a:lstStyle/>
          <a:p>
            <a:endParaRPr lang="it-IT" sz="1400" smtClean="0"/>
          </a:p>
        </p:txBody>
      </p:sp>
      <p:sp>
        <p:nvSpPr>
          <p:cNvPr id="181252" name="AutoShape 1028"/>
          <p:cNvSpPr>
            <a:spLocks noChangeArrowheads="1"/>
          </p:cNvSpPr>
          <p:nvPr/>
        </p:nvSpPr>
        <p:spPr bwMode="auto">
          <a:xfrm>
            <a:off x="684213" y="1700213"/>
            <a:ext cx="2438400" cy="838200"/>
          </a:xfrm>
          <a:prstGeom prst="wedgeRoundRectCallout">
            <a:avLst>
              <a:gd name="adj1" fmla="val 130662"/>
              <a:gd name="adj2" fmla="val 236176"/>
              <a:gd name="adj3" fmla="val 16667"/>
            </a:avLst>
          </a:prstGeom>
          <a:gradFill rotWithShape="0">
            <a:gsLst>
              <a:gs pos="0">
                <a:srgbClr val="E0FFF5"/>
              </a:gs>
              <a:gs pos="100000">
                <a:srgbClr val="66FFC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obiettivi</a:t>
            </a:r>
          </a:p>
          <a:p>
            <a:pPr algn="ctr"/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(Tyler, Bloom, Mager</a:t>
            </a:r>
            <a:r>
              <a:rPr lang="it-IT" i="1">
                <a:latin typeface="Times New Roman" pitchFamily="18" charset="0"/>
              </a:rPr>
              <a:t>)</a:t>
            </a:r>
            <a:endParaRPr lang="it-IT">
              <a:latin typeface="Calibri" pitchFamily="34" charset="0"/>
            </a:endParaRPr>
          </a:p>
        </p:txBody>
      </p:sp>
      <p:sp>
        <p:nvSpPr>
          <p:cNvPr id="181253" name="AutoShape 1029"/>
          <p:cNvSpPr>
            <a:spLocks noChangeArrowheads="1"/>
          </p:cNvSpPr>
          <p:nvPr/>
        </p:nvSpPr>
        <p:spPr bwMode="auto">
          <a:xfrm>
            <a:off x="3276600" y="1524000"/>
            <a:ext cx="2362200" cy="762000"/>
          </a:xfrm>
          <a:prstGeom prst="wedgeRoundRectCallout">
            <a:avLst>
              <a:gd name="adj1" fmla="val 30042"/>
              <a:gd name="adj2" fmla="val 278125"/>
              <a:gd name="adj3" fmla="val 16667"/>
            </a:avLst>
          </a:prstGeom>
          <a:gradFill rotWithShape="0">
            <a:gsLst>
              <a:gs pos="0">
                <a:srgbClr val="E0FFF5"/>
              </a:gs>
              <a:gs pos="100000">
                <a:srgbClr val="66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contenuti</a:t>
            </a:r>
          </a:p>
          <a:p>
            <a:pPr algn="ctr"/>
            <a:r>
              <a:rPr lang="it-IT" i="1">
                <a:latin typeface="Times New Roman" pitchFamily="18" charset="0"/>
              </a:rPr>
              <a:t>(</a:t>
            </a:r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Ciampolini</a:t>
            </a:r>
            <a:r>
              <a:rPr lang="it-IT" i="1">
                <a:latin typeface="Times New Roman" pitchFamily="18" charset="0"/>
              </a:rPr>
              <a:t>)</a:t>
            </a:r>
            <a:endParaRPr lang="it-IT">
              <a:latin typeface="Calibri" pitchFamily="34" charset="0"/>
            </a:endParaRPr>
          </a:p>
        </p:txBody>
      </p:sp>
      <p:sp>
        <p:nvSpPr>
          <p:cNvPr id="181254" name="AutoShape 1030"/>
          <p:cNvSpPr>
            <a:spLocks noChangeArrowheads="1"/>
          </p:cNvSpPr>
          <p:nvPr/>
        </p:nvSpPr>
        <p:spPr bwMode="auto">
          <a:xfrm>
            <a:off x="5715000" y="1676400"/>
            <a:ext cx="2286000" cy="762000"/>
          </a:xfrm>
          <a:prstGeom prst="wedgeRoundRectCallout">
            <a:avLst>
              <a:gd name="adj1" fmla="val -73958"/>
              <a:gd name="adj2" fmla="val 257083"/>
              <a:gd name="adj3" fmla="val 16667"/>
            </a:avLst>
          </a:prstGeom>
          <a:gradFill rotWithShape="0">
            <a:gsLst>
              <a:gs pos="0">
                <a:srgbClr val="66FFCC"/>
              </a:gs>
              <a:gs pos="100000">
                <a:srgbClr val="EAFFF8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mappe</a:t>
            </a:r>
          </a:p>
          <a:p>
            <a:pPr algn="ctr"/>
            <a:r>
              <a:rPr lang="it-IT" i="1">
                <a:latin typeface="Times New Roman" pitchFamily="18" charset="0"/>
              </a:rPr>
              <a:t>(</a:t>
            </a:r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Novak, Damiano)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1255" name="AutoShape 1031"/>
          <p:cNvSpPr>
            <a:spLocks noChangeArrowheads="1"/>
          </p:cNvSpPr>
          <p:nvPr/>
        </p:nvSpPr>
        <p:spPr bwMode="auto">
          <a:xfrm>
            <a:off x="6553200" y="2590800"/>
            <a:ext cx="2286000" cy="762000"/>
          </a:xfrm>
          <a:prstGeom prst="wedgeRoundRectCallout">
            <a:avLst>
              <a:gd name="adj1" fmla="val -110069"/>
              <a:gd name="adj2" fmla="val 136458"/>
              <a:gd name="adj3" fmla="val 16667"/>
            </a:avLst>
          </a:prstGeom>
          <a:gradFill rotWithShape="0">
            <a:gsLst>
              <a:gs pos="0">
                <a:srgbClr val="F1FFB7"/>
              </a:gs>
              <a:gs pos="100000">
                <a:srgbClr val="F5FFCA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problemi</a:t>
            </a:r>
          </a:p>
          <a:p>
            <a:pPr algn="ctr"/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(Stein, Jones)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1256" name="AutoShape 1032"/>
          <p:cNvSpPr>
            <a:spLocks noChangeArrowheads="1"/>
          </p:cNvSpPr>
          <p:nvPr/>
        </p:nvSpPr>
        <p:spPr bwMode="auto">
          <a:xfrm>
            <a:off x="6858000" y="3505200"/>
            <a:ext cx="2286000" cy="838200"/>
          </a:xfrm>
          <a:prstGeom prst="wedgeRoundRectCallout">
            <a:avLst>
              <a:gd name="adj1" fmla="val -124861"/>
              <a:gd name="adj2" fmla="val 9847"/>
              <a:gd name="adj3" fmla="val 16667"/>
            </a:avLst>
          </a:prstGeom>
          <a:gradFill rotWithShape="0">
            <a:gsLst>
              <a:gs pos="0">
                <a:srgbClr val="FFFF99"/>
              </a:gs>
              <a:gs pos="100000">
                <a:srgbClr val="FFFFBE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situazioni</a:t>
            </a:r>
          </a:p>
          <a:p>
            <a:pPr algn="ctr"/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(Fornasa, Canevaro)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1257" name="AutoShape 1033"/>
          <p:cNvSpPr>
            <a:spLocks noChangeArrowheads="1"/>
          </p:cNvSpPr>
          <p:nvPr/>
        </p:nvSpPr>
        <p:spPr bwMode="auto">
          <a:xfrm>
            <a:off x="6172200" y="5638800"/>
            <a:ext cx="2286000" cy="685800"/>
          </a:xfrm>
          <a:prstGeom prst="wedgeRoundRectCallout">
            <a:avLst>
              <a:gd name="adj1" fmla="val -97292"/>
              <a:gd name="adj2" fmla="val -283565"/>
              <a:gd name="adj3" fmla="val 16667"/>
            </a:avLst>
          </a:prstGeom>
          <a:gradFill rotWithShape="0">
            <a:gsLst>
              <a:gs pos="0">
                <a:srgbClr val="99FF66"/>
              </a:gs>
              <a:gs pos="100000">
                <a:srgbClr val="DCFFC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… </a:t>
            </a:r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per processi</a:t>
            </a:r>
          </a:p>
          <a:p>
            <a:pPr algn="ctr"/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(HIP, Cornoldi)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1258" name="AutoShape 1034"/>
          <p:cNvSpPr>
            <a:spLocks noChangeArrowheads="1"/>
          </p:cNvSpPr>
          <p:nvPr/>
        </p:nvSpPr>
        <p:spPr bwMode="auto">
          <a:xfrm>
            <a:off x="3505200" y="5867400"/>
            <a:ext cx="2590800" cy="762000"/>
          </a:xfrm>
          <a:prstGeom prst="wedgeRoundRectCallout">
            <a:avLst>
              <a:gd name="adj1" fmla="val 14153"/>
              <a:gd name="adj2" fmla="val -288542"/>
              <a:gd name="adj3" fmla="val 16667"/>
            </a:avLst>
          </a:prstGeom>
          <a:gradFill rotWithShape="0">
            <a:gsLst>
              <a:gs pos="0">
                <a:srgbClr val="99FF66"/>
              </a:gs>
              <a:gs pos="100000">
                <a:srgbClr val="DBFFC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competenze</a:t>
            </a:r>
          </a:p>
          <a:p>
            <a:pPr algn="ctr"/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(Frabboni, Guasti)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1259" name="AutoShape 1035"/>
          <p:cNvSpPr>
            <a:spLocks noChangeArrowheads="1"/>
          </p:cNvSpPr>
          <p:nvPr/>
        </p:nvSpPr>
        <p:spPr bwMode="auto">
          <a:xfrm>
            <a:off x="228600" y="4648200"/>
            <a:ext cx="2286000" cy="914400"/>
          </a:xfrm>
          <a:prstGeom prst="wedgeRoundRectCallout">
            <a:avLst>
              <a:gd name="adj1" fmla="val 173125"/>
              <a:gd name="adj2" fmla="val -118750"/>
              <a:gd name="adj3" fmla="val 16667"/>
            </a:avLst>
          </a:prstGeom>
          <a:gradFill rotWithShape="0">
            <a:gsLst>
              <a:gs pos="0">
                <a:srgbClr val="FFD9DA"/>
              </a:gs>
              <a:gs pos="100000">
                <a:srgbClr val="FF7C8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relazioni</a:t>
            </a:r>
          </a:p>
          <a:p>
            <a:pPr algn="ctr"/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(Buber, Franta)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1261" name="AutoShape 1037"/>
          <p:cNvSpPr>
            <a:spLocks noChangeArrowheads="1"/>
          </p:cNvSpPr>
          <p:nvPr/>
        </p:nvSpPr>
        <p:spPr bwMode="auto">
          <a:xfrm>
            <a:off x="6705600" y="4495800"/>
            <a:ext cx="2286000" cy="838200"/>
          </a:xfrm>
          <a:prstGeom prst="wedgeRoundRectCallout">
            <a:avLst>
              <a:gd name="adj1" fmla="val -117986"/>
              <a:gd name="adj2" fmla="val -108144"/>
              <a:gd name="adj3" fmla="val 16667"/>
            </a:avLst>
          </a:prstGeom>
          <a:gradFill rotWithShape="0">
            <a:gsLst>
              <a:gs pos="0">
                <a:srgbClr val="FFFF99"/>
              </a:gs>
              <a:gs pos="100000">
                <a:srgbClr val="FFFFBE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progetti</a:t>
            </a:r>
          </a:p>
          <a:p>
            <a:pPr algn="ctr"/>
            <a:r>
              <a:rPr lang="it-IT" i="1">
                <a:latin typeface="Times New Roman" pitchFamily="18" charset="0"/>
              </a:rPr>
              <a:t>(</a:t>
            </a:r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Bordallo - Ginestet)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1262" name="AutoShape 1038"/>
          <p:cNvSpPr>
            <a:spLocks noChangeArrowheads="1"/>
          </p:cNvSpPr>
          <p:nvPr/>
        </p:nvSpPr>
        <p:spPr bwMode="auto">
          <a:xfrm>
            <a:off x="838200" y="5715000"/>
            <a:ext cx="2590800" cy="762000"/>
          </a:xfrm>
          <a:prstGeom prst="wedgeRoundRectCallout">
            <a:avLst>
              <a:gd name="adj1" fmla="val 116116"/>
              <a:gd name="adj2" fmla="val -268542"/>
              <a:gd name="adj3" fmla="val 16667"/>
            </a:avLst>
          </a:prstGeom>
          <a:gradFill rotWithShape="0">
            <a:gsLst>
              <a:gs pos="0">
                <a:srgbClr val="99FF66"/>
              </a:gs>
              <a:gs pos="100000">
                <a:srgbClr val="DBFFC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padronanze</a:t>
            </a:r>
          </a:p>
          <a:p>
            <a:pPr algn="ctr"/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(ML, Margiotta)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1263" name="AutoShape 1039"/>
          <p:cNvSpPr>
            <a:spLocks noChangeArrowheads="1"/>
          </p:cNvSpPr>
          <p:nvPr/>
        </p:nvSpPr>
        <p:spPr bwMode="auto">
          <a:xfrm>
            <a:off x="0" y="3573463"/>
            <a:ext cx="2286000" cy="914400"/>
          </a:xfrm>
          <a:prstGeom prst="wedgeRoundRectCallout">
            <a:avLst>
              <a:gd name="adj1" fmla="val 171458"/>
              <a:gd name="adj2" fmla="val -9028"/>
              <a:gd name="adj3" fmla="val 16667"/>
            </a:avLst>
          </a:prstGeom>
          <a:gradFill rotWithShape="0">
            <a:gsLst>
              <a:gs pos="0">
                <a:srgbClr val="FFDEDF"/>
              </a:gs>
              <a:gs pos="100000">
                <a:srgbClr val="FF7C8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  <a:latin typeface="Times New Roman" pitchFamily="18" charset="0"/>
              </a:rPr>
              <a:t>… per gruppi</a:t>
            </a:r>
          </a:p>
          <a:p>
            <a:pPr algn="ctr"/>
            <a:r>
              <a:rPr lang="it-IT" i="1">
                <a:solidFill>
                  <a:srgbClr val="FF0000"/>
                </a:solidFill>
                <a:latin typeface="Times New Roman" pitchFamily="18" charset="0"/>
              </a:rPr>
              <a:t>(CL, Comoglio)</a:t>
            </a:r>
            <a:endParaRPr lang="it-IT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 autoUpdateAnimBg="0"/>
      <p:bldP spid="181253" grpId="0" animBg="1" autoUpdateAnimBg="0"/>
      <p:bldP spid="181254" grpId="0" animBg="1" autoUpdateAnimBg="0"/>
      <p:bldP spid="181255" grpId="0" animBg="1" autoUpdateAnimBg="0"/>
      <p:bldP spid="181256" grpId="0" animBg="1" autoUpdateAnimBg="0"/>
      <p:bldP spid="181257" grpId="0" animBg="1" autoUpdateAnimBg="0"/>
      <p:bldP spid="181258" grpId="0" animBg="1" autoUpdateAnimBg="0"/>
      <p:bldP spid="181259" grpId="0" animBg="1" autoUpdateAnimBg="0"/>
      <p:bldP spid="181261" grpId="0" animBg="1" autoUpdateAnimBg="0"/>
      <p:bldP spid="181262" grpId="0" animBg="1" autoUpdateAnimBg="0"/>
      <p:bldP spid="181263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1800" smtClean="0">
                <a:solidFill>
                  <a:schemeClr val="hlink"/>
                </a:solidFill>
                <a:cs typeface="Arial" charset="0"/>
              </a:rPr>
              <a:t>CARATTERISTICHE DEI MODELLI DIDATTICI (da F.Tessaro)</a:t>
            </a:r>
            <a:br>
              <a:rPr lang="it-IT" sz="1800" smtClean="0">
                <a:solidFill>
                  <a:schemeClr val="hlink"/>
                </a:solidFill>
                <a:cs typeface="Arial" charset="0"/>
              </a:rPr>
            </a:br>
            <a:r>
              <a:rPr lang="it-IT" sz="1800" smtClean="0">
                <a:solidFill>
                  <a:srgbClr val="FF0000"/>
                </a:solidFill>
                <a:latin typeface="Arial Black" pitchFamily="34" charset="0"/>
              </a:rPr>
              <a:t>CENTRATI SUL PRODOTTO </a:t>
            </a:r>
            <a:r>
              <a:rPr lang="it-IT" sz="1800" smtClean="0">
                <a:solidFill>
                  <a:srgbClr val="990033"/>
                </a:solidFill>
                <a:latin typeface="Arial Black" pitchFamily="34" charset="0"/>
              </a:rPr>
              <a:t/>
            </a:r>
            <a:br>
              <a:rPr lang="it-IT" sz="1800" smtClean="0">
                <a:solidFill>
                  <a:srgbClr val="990033"/>
                </a:solidFill>
                <a:latin typeface="Arial Black" pitchFamily="34" charset="0"/>
              </a:rPr>
            </a:br>
            <a:endParaRPr lang="it-IT" sz="1800" smtClean="0">
              <a:solidFill>
                <a:srgbClr val="990033"/>
              </a:solidFill>
              <a:latin typeface="Arial Black" pitchFamily="34" charset="0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it-IT" sz="2000" b="1" smtClean="0"/>
              <a:t>Insegnamento come azione tecnico-razionale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 Autoregolazione</a:t>
            </a:r>
            <a:r>
              <a:rPr lang="it-IT" sz="2000" smtClean="0"/>
              <a:t> dell’intervento educativo.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 Monitoraggio</a:t>
            </a:r>
            <a:r>
              <a:rPr lang="it-IT" sz="2000" smtClean="0"/>
              <a:t> del processo e </a:t>
            </a:r>
            <a:r>
              <a:rPr lang="it-IT" sz="2000" b="1" smtClean="0"/>
              <a:t>controllo</a:t>
            </a:r>
            <a:r>
              <a:rPr lang="it-IT" sz="2000" smtClean="0"/>
              <a:t> continuo.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 Obiettivo prevalente</a:t>
            </a:r>
            <a:r>
              <a:rPr lang="it-IT" sz="2000" smtClean="0"/>
              <a:t>: conseguire un </a:t>
            </a:r>
            <a:r>
              <a:rPr lang="it-IT" sz="2000" b="1" smtClean="0"/>
              <a:t>prodotto atteso</a:t>
            </a:r>
            <a:r>
              <a:rPr lang="it-IT" sz="2000" smtClean="0"/>
              <a:t>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 Previsione dei risultati</a:t>
            </a:r>
            <a:r>
              <a:rPr lang="it-IT" sz="2000" smtClean="0"/>
              <a:t> e capacità di intervento in itinere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 Apprendimento fenomeno prevedibile e controllabile.  Istruzione programmata.</a:t>
            </a:r>
            <a:r>
              <a:rPr lang="it-IT" sz="2000" smtClean="0"/>
              <a:t>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 Programmazione per obiettivi. 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Oggettività </a:t>
            </a:r>
            <a:r>
              <a:rPr lang="it-IT" sz="2000" smtClean="0"/>
              <a:t>della valutazione di conoscenze e abilità</a:t>
            </a:r>
            <a:r>
              <a:rPr lang="it-IT" sz="2000" b="1" smtClean="0"/>
              <a:t>. 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Visibilità</a:t>
            </a:r>
            <a:r>
              <a:rPr lang="it-IT" sz="2000" smtClean="0"/>
              <a:t> di prodotti e comportamenti. (Competenze,  capacità)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 Scansione</a:t>
            </a:r>
            <a:r>
              <a:rPr lang="it-IT" sz="2000" smtClean="0"/>
              <a:t> logica e programmata di </a:t>
            </a:r>
            <a:r>
              <a:rPr lang="it-IT" sz="2000" b="1" smtClean="0"/>
              <a:t>tappe</a:t>
            </a:r>
            <a:r>
              <a:rPr lang="it-IT" sz="2000" smtClean="0"/>
              <a:t> didattiche. </a:t>
            </a:r>
          </a:p>
          <a:p>
            <a:pPr>
              <a:lnSpc>
                <a:spcPct val="80000"/>
              </a:lnSpc>
            </a:pPr>
            <a:r>
              <a:rPr lang="it-IT" sz="2000" b="1" smtClean="0"/>
              <a:t> Metodi quantitativi (valutazioni in scale ampie e graduate - tassonomie)</a:t>
            </a:r>
            <a:r>
              <a:rPr lang="it-IT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1800" b="1" smtClean="0">
                <a:solidFill>
                  <a:schemeClr val="hlink"/>
                </a:solidFill>
                <a:cs typeface="Arial" charset="0"/>
              </a:rPr>
              <a:t>CARATTERISTICHE DEI MODELLI DIDATTICI</a:t>
            </a:r>
            <a:r>
              <a:rPr lang="it-IT" sz="1800" b="1" smtClean="0">
                <a:solidFill>
                  <a:schemeClr val="hlink"/>
                </a:solidFill>
                <a:latin typeface="Arial Black" pitchFamily="34" charset="0"/>
              </a:rPr>
              <a:t>CENTRATI SUL </a:t>
            </a:r>
            <a:r>
              <a:rPr lang="it-IT" sz="1800" b="1" smtClean="0">
                <a:solidFill>
                  <a:srgbClr val="FF0000"/>
                </a:solidFill>
                <a:latin typeface="Arial Black" pitchFamily="34" charset="0"/>
              </a:rPr>
              <a:t>PROCESSO</a:t>
            </a:r>
            <a:r>
              <a:rPr lang="it-IT" sz="1800" smtClean="0">
                <a:solidFill>
                  <a:schemeClr val="hlink"/>
                </a:solidFill>
                <a:latin typeface="Arial Black" pitchFamily="34" charset="0"/>
              </a:rPr>
              <a:t> (da F.Tessaro)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it-IT" sz="1800" smtClean="0"/>
              <a:t> “Metodo” centrato su forme di </a:t>
            </a:r>
            <a:r>
              <a:rPr lang="it-IT" sz="1800" b="1" smtClean="0"/>
              <a:t>pensiero riflessivo </a:t>
            </a:r>
            <a:r>
              <a:rPr lang="it-IT" sz="1800" smtClean="0"/>
              <a:t>(problem posing e problem solving). Suggerimenti di procedure.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Insegnante come </a:t>
            </a:r>
            <a:r>
              <a:rPr lang="it-IT" sz="1800" b="1" smtClean="0"/>
              <a:t>facilitatore</a:t>
            </a:r>
            <a:r>
              <a:rPr lang="it-IT" sz="1800" smtClean="0"/>
              <a:t>, consigliere, animatore.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Gli alunni fanno diretta esperienza dei procedimenti di </a:t>
            </a:r>
            <a:r>
              <a:rPr lang="it-IT" sz="1800" b="1" smtClean="0"/>
              <a:t>scoperta</a:t>
            </a:r>
            <a:r>
              <a:rPr lang="it-IT" sz="1800" smtClean="0"/>
              <a:t>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Attività di </a:t>
            </a:r>
            <a:r>
              <a:rPr lang="it-IT" sz="1800" b="1" smtClean="0"/>
              <a:t>ricerca e laboratorio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Argomenti desunti dall’</a:t>
            </a:r>
            <a:r>
              <a:rPr lang="it-IT" sz="1800" b="1" smtClean="0"/>
              <a:t>attualità</a:t>
            </a:r>
            <a:r>
              <a:rPr lang="it-IT" sz="1800" smtClean="0"/>
              <a:t>. Continuità ricercata con l’</a:t>
            </a:r>
            <a:r>
              <a:rPr lang="it-IT" sz="1800" b="1" smtClean="0"/>
              <a:t>esperienza</a:t>
            </a:r>
            <a:r>
              <a:rPr lang="it-IT" sz="1800" smtClean="0"/>
              <a:t> concreta e diretta dei ragazzi.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Congruenza psicologica con gli </a:t>
            </a:r>
            <a:r>
              <a:rPr lang="it-IT" sz="1800" b="1" smtClean="0"/>
              <a:t>interessi</a:t>
            </a:r>
            <a:r>
              <a:rPr lang="it-IT" sz="1800" smtClean="0"/>
              <a:t> dei ragazzi.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Pregnanza affettiva ed emotiva del lavoro di classe.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Benessere relazionale della comunità di apprendimento.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</a:t>
            </a:r>
            <a:r>
              <a:rPr lang="it-IT" sz="1800" b="1" smtClean="0"/>
              <a:t>Valutazione dei processi</a:t>
            </a:r>
            <a:r>
              <a:rPr lang="it-IT" sz="1800" smtClean="0"/>
              <a:t> ( dinamismi di coinvolgimento e condivisione, significatività soggettiva dell’attività )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Valorizzazione degli itinerari di cambiamento 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 </a:t>
            </a:r>
            <a:r>
              <a:rPr lang="it-IT" sz="1800" b="1" smtClean="0"/>
              <a:t>Metodi qualitativi</a:t>
            </a:r>
            <a:r>
              <a:rPr lang="it-IT" sz="1800" smtClean="0"/>
              <a:t> (descrittivi e comprensivi) tratti da discipline psicologiche e psicosociali.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315913"/>
            <a:ext cx="8229600" cy="1384301"/>
          </a:xfrm>
        </p:spPr>
        <p:txBody>
          <a:bodyPr/>
          <a:lstStyle/>
          <a:p>
            <a:r>
              <a:rPr lang="it-IT" sz="1800" b="1" smtClean="0">
                <a:solidFill>
                  <a:schemeClr val="hlink"/>
                </a:solidFill>
                <a:cs typeface="Arial" charset="0"/>
              </a:rPr>
              <a:t>CARATTERISTICHE DEI MODELLI DIDATTICI</a:t>
            </a:r>
            <a:r>
              <a:rPr lang="it-IT" sz="1800" b="1" smtClean="0">
                <a:solidFill>
                  <a:schemeClr val="hlink"/>
                </a:solidFill>
                <a:latin typeface="Arial Black" pitchFamily="34" charset="0"/>
              </a:rPr>
              <a:t>CENTRATI SULLA </a:t>
            </a:r>
            <a:r>
              <a:rPr lang="it-IT" sz="1800" b="1" smtClean="0">
                <a:solidFill>
                  <a:srgbClr val="FF0000"/>
                </a:solidFill>
                <a:latin typeface="Arial Black" pitchFamily="34" charset="0"/>
              </a:rPr>
              <a:t>MEDIAZIONE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407400" cy="57245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sz="800" smtClean="0"/>
              <a:t> </a:t>
            </a:r>
            <a:r>
              <a:rPr lang="it-IT" sz="1600" b="1" smtClean="0"/>
              <a:t>Rifiutano l’univocità causa/ effetto </a:t>
            </a:r>
            <a:r>
              <a:rPr lang="it-IT" sz="1600" smtClean="0"/>
              <a:t>nei processi di insegnamento e di apprendimento </a:t>
            </a:r>
          </a:p>
          <a:p>
            <a:pPr>
              <a:lnSpc>
                <a:spcPct val="120000"/>
              </a:lnSpc>
            </a:pPr>
            <a:r>
              <a:rPr lang="it-IT" sz="1600" b="1" smtClean="0">
                <a:solidFill>
                  <a:srgbClr val="FF0000"/>
                </a:solidFill>
              </a:rPr>
              <a:t> Costruttivismo</a:t>
            </a:r>
            <a:r>
              <a:rPr lang="it-IT" sz="1600" smtClean="0"/>
              <a:t>. L’apprendimento sta nel lavoro produttivo del soggetto, sul quale l’insegnamento interviene indirettamente, agendo sull’ambiente in cui si compie l'attività (sulle strutture mentali , semantiche, percettive di chi si pone in condizione di apprendimento) </a:t>
            </a:r>
          </a:p>
          <a:p>
            <a:pPr>
              <a:lnSpc>
                <a:spcPct val="120000"/>
              </a:lnSpc>
              <a:buFontTx/>
              <a:buNone/>
            </a:pPr>
            <a:endParaRPr lang="it-IT" sz="1600" smtClean="0"/>
          </a:p>
          <a:p>
            <a:pPr>
              <a:lnSpc>
                <a:spcPct val="120000"/>
              </a:lnSpc>
            </a:pPr>
            <a:r>
              <a:rPr lang="it-IT" sz="1600" b="1" smtClean="0">
                <a:latin typeface="Cambria" pitchFamily="18" charset="0"/>
              </a:rPr>
              <a:t> </a:t>
            </a:r>
            <a:r>
              <a:rPr lang="it-IT" sz="1600" smtClean="0">
                <a:latin typeface="Cambria" pitchFamily="18" charset="0"/>
              </a:rPr>
              <a:t>Le conoscenze scolastiche sono </a:t>
            </a:r>
            <a:r>
              <a:rPr lang="it-IT" sz="1600" b="1" smtClean="0">
                <a:latin typeface="Cambria" pitchFamily="18" charset="0"/>
              </a:rPr>
              <a:t>importanti</a:t>
            </a:r>
            <a:r>
              <a:rPr lang="it-IT" sz="1600" smtClean="0">
                <a:latin typeface="Cambria" pitchFamily="18" charset="0"/>
              </a:rPr>
              <a:t> e sono amplificazioni delle </a:t>
            </a:r>
            <a:r>
              <a:rPr lang="it-IT" sz="1600" b="1" smtClean="0">
                <a:latin typeface="Cambria" pitchFamily="18" charset="0"/>
              </a:rPr>
              <a:t>strutture cognitive</a:t>
            </a:r>
            <a:r>
              <a:rPr lang="it-IT" sz="1600" smtClean="0">
                <a:latin typeface="Cambria" pitchFamily="18" charset="0"/>
              </a:rPr>
              <a:t> dell’allievo (Piaget, Bruner)</a:t>
            </a:r>
          </a:p>
          <a:p>
            <a:pPr>
              <a:lnSpc>
                <a:spcPct val="120000"/>
              </a:lnSpc>
            </a:pPr>
            <a:r>
              <a:rPr lang="it-IT" sz="1600" smtClean="0">
                <a:latin typeface="Cambria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it-IT" sz="1600" b="1" smtClean="0">
                <a:latin typeface="Cambria" pitchFamily="18" charset="0"/>
              </a:rPr>
              <a:t> Gli oggetti culturali hanno un potenziale formativo:</a:t>
            </a:r>
            <a:r>
              <a:rPr lang="it-IT" sz="1600" smtClean="0">
                <a:latin typeface="Cambria" pitchFamily="18" charset="0"/>
              </a:rPr>
              <a:t> possono </a:t>
            </a:r>
            <a:r>
              <a:rPr lang="it-IT" sz="1600" b="1" smtClean="0">
                <a:latin typeface="Cambria" pitchFamily="18" charset="0"/>
              </a:rPr>
              <a:t>modellare</a:t>
            </a:r>
            <a:r>
              <a:rPr lang="it-IT" sz="1600" smtClean="0">
                <a:latin typeface="Cambria" pitchFamily="18" charset="0"/>
              </a:rPr>
              <a:t> il </a:t>
            </a:r>
            <a:r>
              <a:rPr lang="it-IT" sz="1600" b="1" smtClean="0">
                <a:latin typeface="Cambria" pitchFamily="18" charset="0"/>
              </a:rPr>
              <a:t>soggetto,</a:t>
            </a:r>
            <a:r>
              <a:rPr lang="it-IT" sz="1600" smtClean="0">
                <a:latin typeface="Cambria" pitchFamily="18" charset="0"/>
              </a:rPr>
              <a:t> che con essi </a:t>
            </a:r>
            <a:r>
              <a:rPr lang="it-IT" sz="1600" b="1" smtClean="0">
                <a:latin typeface="Cambria" pitchFamily="18" charset="0"/>
              </a:rPr>
              <a:t>interagisce</a:t>
            </a:r>
            <a:r>
              <a:rPr lang="it-IT" sz="1600" smtClean="0">
                <a:latin typeface="Cambria" pitchFamily="18" charset="0"/>
              </a:rPr>
              <a:t>. L’oggetto diventa mediatore nella costruzione di </a:t>
            </a:r>
            <a:r>
              <a:rPr lang="it-IT" sz="1600" smtClean="0">
                <a:solidFill>
                  <a:srgbClr val="FF0000"/>
                </a:solidFill>
                <a:latin typeface="Cambria" pitchFamily="18" charset="0"/>
              </a:rPr>
              <a:t>conoscenze (Mediatori attivi, linguistici, iconici, analogici) </a:t>
            </a:r>
          </a:p>
          <a:p>
            <a:pPr>
              <a:lnSpc>
                <a:spcPct val="120000"/>
              </a:lnSpc>
            </a:pPr>
            <a:r>
              <a:rPr lang="it-IT" sz="1600" b="1" smtClean="0">
                <a:latin typeface="Cambria" pitchFamily="18" charset="0"/>
              </a:rPr>
              <a:t> Mediazione</a:t>
            </a:r>
            <a:r>
              <a:rPr lang="it-IT" sz="1600" smtClean="0">
                <a:latin typeface="Cambria" pitchFamily="18" charset="0"/>
              </a:rPr>
              <a:t> tra i processi di insegnamento e apprendimento </a:t>
            </a:r>
            <a:r>
              <a:rPr lang="it-IT" sz="1600" b="1" smtClean="0">
                <a:latin typeface="Cambria" pitchFamily="18" charset="0"/>
              </a:rPr>
              <a:t>data</a:t>
            </a:r>
            <a:r>
              <a:rPr lang="it-IT" sz="1600" smtClean="0">
                <a:latin typeface="Cambria" pitchFamily="18" charset="0"/>
              </a:rPr>
              <a:t> </a:t>
            </a:r>
            <a:r>
              <a:rPr lang="it-IT" sz="1600" b="1" smtClean="0">
                <a:latin typeface="Cambria" pitchFamily="18" charset="0"/>
              </a:rPr>
              <a:t>dall’analisi degli oggetti culturali</a:t>
            </a:r>
            <a:r>
              <a:rPr lang="it-IT" sz="1600" smtClean="0">
                <a:latin typeface="Cambria" pitchFamily="18" charset="0"/>
              </a:rPr>
              <a:t>   (saperi, strutture disciplinari, epistemologie, logiche…)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it-IT" sz="1600" smtClean="0">
                <a:latin typeface="Cambr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84301"/>
          </a:xfrm>
        </p:spPr>
        <p:txBody>
          <a:bodyPr/>
          <a:lstStyle/>
          <a:p>
            <a:r>
              <a:rPr lang="it-IT" sz="2800" b="1" smtClean="0">
                <a:solidFill>
                  <a:srgbClr val="FF0000"/>
                </a:solidFill>
              </a:rPr>
              <a:t>Il curricolo nella scuola italiana dopo l’Autonomia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229600" cy="4114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2000" b="1" smtClean="0">
                <a:solidFill>
                  <a:srgbClr val="FF0000"/>
                </a:solidFill>
              </a:rPr>
              <a:t>Indicazioni per il curricolo per la scuola dell’infanzia e per il primo ciclo d’istruzione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it-IT" sz="2000" b="1" smtClean="0">
              <a:solidFill>
                <a:srgbClr val="FF0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>
                <a:solidFill>
                  <a:srgbClr val="FF0000"/>
                </a:solidFill>
              </a:rPr>
              <a:t>Alfabetizzazione culturale di base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b="1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>
                <a:solidFill>
                  <a:srgbClr val="FF0000"/>
                </a:solidFill>
              </a:rPr>
              <a:t>La cittadinanza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b="1" smtClean="0">
              <a:solidFill>
                <a:srgbClr val="FF0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>
                <a:solidFill>
                  <a:srgbClr val="FF0000"/>
                </a:solidFill>
              </a:rPr>
              <a:t>L’ambiente d’apprendimento: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/>
              <a:t>Valorizzare l’</a:t>
            </a:r>
            <a:r>
              <a:rPr lang="it-IT" sz="2000" b="1" smtClean="0">
                <a:solidFill>
                  <a:srgbClr val="FF0000"/>
                </a:solidFill>
              </a:rPr>
              <a:t>esperienza</a:t>
            </a:r>
            <a:r>
              <a:rPr lang="it-IT" sz="2000" b="1" smtClean="0"/>
              <a:t> e le conoscenze degli alunni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/>
              <a:t>Attuare interventi adeguati nei riguardi delle </a:t>
            </a:r>
            <a:r>
              <a:rPr lang="it-IT" sz="2000" b="1" smtClean="0">
                <a:solidFill>
                  <a:srgbClr val="FF0000"/>
                </a:solidFill>
              </a:rPr>
              <a:t>diversità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/>
              <a:t>Favorire l’esplorazione e la scoperta (funzione insostituibile: la </a:t>
            </a:r>
            <a:r>
              <a:rPr lang="it-IT" sz="2000" b="1" smtClean="0">
                <a:solidFill>
                  <a:srgbClr val="FF0000"/>
                </a:solidFill>
              </a:rPr>
              <a:t>problematizzazione</a:t>
            </a:r>
            <a:r>
              <a:rPr lang="it-IT" sz="2000" b="1" smtClean="0"/>
              <a:t>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/>
              <a:t>Incoraggiare l’apprendimento collaborativo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/>
              <a:t>Promuovere la consapevolezza del proprio modo di apprendere (</a:t>
            </a:r>
            <a:r>
              <a:rPr lang="it-IT" sz="2000" b="1" smtClean="0">
                <a:solidFill>
                  <a:srgbClr val="FF0000"/>
                </a:solidFill>
              </a:rPr>
              <a:t>imparare a imparare</a:t>
            </a:r>
            <a:r>
              <a:rPr lang="it-IT" sz="2000" b="1" smtClean="0"/>
              <a:t>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smtClean="0"/>
              <a:t>Realizzare percorsi in forma di </a:t>
            </a:r>
            <a:r>
              <a:rPr lang="it-IT" sz="2000" b="1" smtClean="0">
                <a:solidFill>
                  <a:srgbClr val="FF0000"/>
                </a:solidFill>
              </a:rPr>
              <a:t>laboratorio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r>
              <a:rPr lang="it-IT" sz="2000" b="1" smtClean="0">
                <a:solidFill>
                  <a:srgbClr val="FF0000"/>
                </a:solidFill>
              </a:rPr>
              <a:t>Raccomandazione del parlamento europeo e del Consiglio d’Europa del 18 dicembre 2006 relativa alle competenze chiave per l’apprendimento permanente</a:t>
            </a:r>
            <a:r>
              <a:rPr lang="it-IT" sz="4000" smtClean="0"/>
              <a:t>.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229600" cy="41148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it-IT" sz="1800" b="1" smtClean="0"/>
              <a:t>L’unione europea ha invitato gli stati membri a sviluppare le seguenti competenze chiave: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it-IT" sz="1800" b="1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Comunicazione nella madre lingua,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1800" b="1" smtClean="0">
              <a:solidFill>
                <a:schemeClr val="hlink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comunicazione nelle lingue straniere,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1800" b="1" smtClean="0">
              <a:solidFill>
                <a:schemeClr val="hlink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competenza matematica,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1800" b="1" smtClean="0">
              <a:solidFill>
                <a:schemeClr val="hlink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competenze di base in scienza e tecnologia,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1800" b="1" smtClean="0">
              <a:solidFill>
                <a:schemeClr val="hlink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competenza digitale,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1800" b="1" smtClean="0">
              <a:solidFill>
                <a:schemeClr val="hlink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imparare a imparare,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1800" b="1" smtClean="0">
              <a:solidFill>
                <a:schemeClr val="hlink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competenze sociali e civiche,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1800" b="1" smtClean="0">
              <a:solidFill>
                <a:schemeClr val="hlink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spirito d’iniziativa e imprenditorialità,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1800" b="1" smtClean="0">
              <a:solidFill>
                <a:schemeClr val="hlink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sz="1800" b="1" smtClean="0">
                <a:solidFill>
                  <a:schemeClr val="hlink"/>
                </a:solidFill>
              </a:rPr>
              <a:t> consapevolezza ed espressione culturale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229600" cy="1384300"/>
          </a:xfrm>
        </p:spPr>
        <p:txBody>
          <a:bodyPr/>
          <a:lstStyle/>
          <a:p>
            <a:r>
              <a:rPr lang="it-IT" sz="2400" b="1" smtClean="0">
                <a:solidFill>
                  <a:srgbClr val="FF0000"/>
                </a:solidFill>
              </a:rPr>
              <a:t>Il Quadro europeo delle Qualifiche e dei titoli contiene le seguenti definizioni:</a:t>
            </a:r>
            <a:r>
              <a:rPr lang="it-IT" sz="2400" b="1" smtClean="0"/>
              <a:t/>
            </a:r>
            <a:br>
              <a:rPr lang="it-IT" sz="2400" b="1" smtClean="0"/>
            </a:br>
            <a:endParaRPr lang="it-IT" sz="2400" b="1" smtClean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29600" cy="4114800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>
                <a:solidFill>
                  <a:srgbClr val="FF0000"/>
                </a:solidFill>
              </a:rPr>
              <a:t>Conoscenze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chemeClr val="hlink"/>
                </a:solidFill>
              </a:rPr>
              <a:t>indicano il risultato dell’assimilazione di informazioni attraverso l’apprendimento. Le conoscenze sono l’insieme di fatti, principi, teorie e pratiche, relative a un settore di studio o di lavoro; le conoscenze sono descritte come teoriche e/o pratiche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b="1" dirty="0" smtClean="0">
              <a:solidFill>
                <a:schemeClr val="hlink"/>
              </a:solidFill>
            </a:endParaRP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Abilità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chemeClr val="hlink"/>
                </a:solidFill>
              </a:rPr>
              <a:t>Indicano le capacità di applicare conoscenze e di usare </a:t>
            </a:r>
            <a:r>
              <a:rPr lang="it-IT" sz="2000" b="1" dirty="0" err="1" smtClean="0">
                <a:solidFill>
                  <a:schemeClr val="hlink"/>
                </a:solidFill>
              </a:rPr>
              <a:t>know</a:t>
            </a:r>
            <a:r>
              <a:rPr lang="it-IT" sz="2000" b="1" dirty="0" smtClean="0">
                <a:solidFill>
                  <a:schemeClr val="hlink"/>
                </a:solidFill>
              </a:rPr>
              <a:t> – </a:t>
            </a:r>
            <a:r>
              <a:rPr lang="it-IT" sz="2000" b="1" dirty="0" err="1" smtClean="0">
                <a:solidFill>
                  <a:schemeClr val="hlink"/>
                </a:solidFill>
              </a:rPr>
              <a:t>how</a:t>
            </a:r>
            <a:r>
              <a:rPr lang="it-IT" sz="2000" b="1" dirty="0" smtClean="0">
                <a:solidFill>
                  <a:schemeClr val="hlink"/>
                </a:solidFill>
              </a:rPr>
              <a:t> per portare a termine compiti e risolvere problemi; le abilità sono descritte come cognitive (uso del pensiero logico, intuitivo e creativo) e pratiche (che implicano l’abilità manuale e l’uso di metodi, materiali, strumenti).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 smtClean="0"/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Competenze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chemeClr val="hlink"/>
                </a:solidFill>
              </a:rPr>
              <a:t>Indicano la comprovata capacità di usare conoscenze, abilità e capacità personali, sociali e/o metodologiche, in situazioni di lavoro o di studio e nello sviluppo professionale e/o personale; le competenze sono descritte in termini di responsabilità e autonomia.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188913"/>
            <a:ext cx="7847013" cy="1655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700" b="1" i="1" dirty="0">
                <a:solidFill>
                  <a:srgbClr val="FF0000"/>
                </a:solidFill>
              </a:rPr>
              <a:t>Indicazioni Nazionali per il curricolo della scuola dell’infanzia e del primo ciclo d’istruzione (Regolamento del 16 novembre 2012)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075" name="Sottotitolo 2"/>
          <p:cNvSpPr>
            <a:spLocks noGrp="1"/>
          </p:cNvSpPr>
          <p:nvPr>
            <p:ph type="subTitle" idx="1"/>
          </p:nvPr>
        </p:nvSpPr>
        <p:spPr>
          <a:xfrm>
            <a:off x="395288" y="1557338"/>
            <a:ext cx="8569325" cy="49672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Articolazione in: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Cultura, scuola, persona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. la scuola nel nuovo scenario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. centralità della persona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. per una nuova cittadinanza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rgbClr val="FF0000"/>
                </a:solidFill>
              </a:rPr>
              <a:t>. per un nuovo umanesimo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Competenze chiave di cittadinanza da acquisire al termine dell’istruzione obbligatoria</a:t>
            </a:r>
            <a:br>
              <a:rPr lang="it-IT" sz="2400" b="1" smtClean="0">
                <a:solidFill>
                  <a:srgbClr val="FF0000"/>
                </a:solidFill>
              </a:rPr>
            </a:br>
            <a:endParaRPr lang="it-IT" sz="2400" b="1" smtClean="0">
              <a:solidFill>
                <a:srgbClr val="FF0000"/>
              </a:solidFill>
            </a:endParaRP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b="1" smtClean="0">
                <a:solidFill>
                  <a:schemeClr val="hlink"/>
                </a:solidFill>
              </a:rPr>
              <a:t>Imparare a imparare</a:t>
            </a:r>
          </a:p>
          <a:p>
            <a:r>
              <a:rPr lang="it-IT" sz="2800" b="1" smtClean="0">
                <a:solidFill>
                  <a:schemeClr val="hlink"/>
                </a:solidFill>
              </a:rPr>
              <a:t>Progettare</a:t>
            </a:r>
          </a:p>
          <a:p>
            <a:r>
              <a:rPr lang="it-IT" sz="2800" b="1" smtClean="0">
                <a:solidFill>
                  <a:schemeClr val="hlink"/>
                </a:solidFill>
              </a:rPr>
              <a:t>Comunicare</a:t>
            </a:r>
          </a:p>
          <a:p>
            <a:r>
              <a:rPr lang="it-IT" sz="2800" b="1" smtClean="0">
                <a:solidFill>
                  <a:schemeClr val="hlink"/>
                </a:solidFill>
              </a:rPr>
              <a:t>Collaborare e partecipare</a:t>
            </a:r>
          </a:p>
          <a:p>
            <a:r>
              <a:rPr lang="it-IT" sz="2800" b="1" smtClean="0">
                <a:solidFill>
                  <a:schemeClr val="hlink"/>
                </a:solidFill>
              </a:rPr>
              <a:t>Agire in modo autonomo e responsabile</a:t>
            </a:r>
          </a:p>
          <a:p>
            <a:r>
              <a:rPr lang="it-IT" sz="2800" b="1" smtClean="0">
                <a:solidFill>
                  <a:schemeClr val="hlink"/>
                </a:solidFill>
              </a:rPr>
              <a:t>Risolvere problemi</a:t>
            </a:r>
          </a:p>
          <a:p>
            <a:r>
              <a:rPr lang="it-IT" sz="2800" b="1" smtClean="0">
                <a:solidFill>
                  <a:schemeClr val="hlink"/>
                </a:solidFill>
              </a:rPr>
              <a:t>Individuare collegamenti e relazioni</a:t>
            </a:r>
          </a:p>
          <a:p>
            <a:r>
              <a:rPr lang="it-IT" sz="2800" b="1" smtClean="0">
                <a:solidFill>
                  <a:schemeClr val="hlink"/>
                </a:solidFill>
              </a:rPr>
              <a:t>Acquisire e interpretare l’informazione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FF0000"/>
                </a:solidFill>
              </a:rPr>
              <a:t>Competenza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400" smtClean="0"/>
              <a:t>Competenza è:</a:t>
            </a:r>
          </a:p>
          <a:p>
            <a:pPr>
              <a:lnSpc>
                <a:spcPct val="90000"/>
              </a:lnSpc>
            </a:pPr>
            <a:r>
              <a:rPr lang="it-IT" sz="2400" smtClean="0"/>
              <a:t>Un sapere dotato di senso</a:t>
            </a:r>
          </a:p>
          <a:p>
            <a:pPr>
              <a:lnSpc>
                <a:spcPct val="90000"/>
              </a:lnSpc>
            </a:pPr>
            <a:endParaRPr lang="it-IT" sz="2400" smtClean="0"/>
          </a:p>
          <a:p>
            <a:pPr>
              <a:lnSpc>
                <a:spcPct val="90000"/>
              </a:lnSpc>
            </a:pPr>
            <a:r>
              <a:rPr lang="it-IT" sz="2400" smtClean="0"/>
              <a:t>Un sapere  non solo pensato (conoscenza) , ma agito (azione) e ripensato ( riflessione)</a:t>
            </a:r>
          </a:p>
          <a:p>
            <a:pPr>
              <a:lnSpc>
                <a:spcPct val="90000"/>
              </a:lnSpc>
            </a:pPr>
            <a:endParaRPr lang="it-IT" sz="2400" smtClean="0"/>
          </a:p>
          <a:p>
            <a:pPr>
              <a:lnSpc>
                <a:spcPct val="90000"/>
              </a:lnSpc>
            </a:pPr>
            <a:r>
              <a:rPr lang="it-IT" sz="2400" smtClean="0"/>
              <a:t>Un sapere contestualizzato in un’azione concreta legata ad un problema reale</a:t>
            </a:r>
          </a:p>
          <a:p>
            <a:pPr>
              <a:lnSpc>
                <a:spcPct val="90000"/>
              </a:lnSpc>
            </a:pPr>
            <a:endParaRPr lang="it-IT" sz="2400" smtClean="0"/>
          </a:p>
          <a:p>
            <a:pPr>
              <a:lnSpc>
                <a:spcPct val="90000"/>
              </a:lnSpc>
            </a:pPr>
            <a:r>
              <a:rPr lang="it-IT" sz="2400" smtClean="0"/>
              <a:t>Un sapere condiviso co-costruito, ma personalizzato</a:t>
            </a:r>
          </a:p>
          <a:p>
            <a:pPr>
              <a:lnSpc>
                <a:spcPct val="90000"/>
              </a:lnSpc>
            </a:pPr>
            <a:endParaRPr lang="it-IT" sz="2400" smtClean="0"/>
          </a:p>
          <a:p>
            <a:pPr>
              <a:lnSpc>
                <a:spcPct val="90000"/>
              </a:lnSpc>
            </a:pPr>
            <a:endParaRPr lang="it-IT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 descr="75%"/>
          <p:cNvSpPr>
            <a:spLocks noChangeArrowheads="1"/>
          </p:cNvSpPr>
          <p:nvPr/>
        </p:nvSpPr>
        <p:spPr bwMode="auto">
          <a:xfrm>
            <a:off x="0" y="2971800"/>
            <a:ext cx="9144000" cy="3886200"/>
          </a:xfrm>
          <a:prstGeom prst="rect">
            <a:avLst/>
          </a:prstGeom>
          <a:pattFill prst="pct75">
            <a:fgClr>
              <a:srgbClr val="3366FF"/>
            </a:fgClr>
            <a:bgClr>
              <a:srgbClr val="FFFFFF"/>
            </a:bgClr>
          </a:patt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240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 rot="1024734">
            <a:off x="1981200" y="1828800"/>
            <a:ext cx="203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ABILITA’</a:t>
            </a:r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 rot="-587526">
            <a:off x="2971800" y="2286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CONOSCENZE</a:t>
            </a:r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 rot="125563">
            <a:off x="2438400" y="51054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IMMAGINE DI SE’</a:t>
            </a:r>
            <a:endParaRPr lang="it-IT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 rot="908939">
            <a:off x="4419600" y="5715000"/>
            <a:ext cx="243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SENSIBILITA’    AL CONTESTO</a:t>
            </a:r>
          </a:p>
        </p:txBody>
      </p:sp>
      <p:sp>
        <p:nvSpPr>
          <p:cNvPr id="178183" name="Text Box 7"/>
          <p:cNvSpPr txBox="1">
            <a:spLocks noChangeArrowheads="1"/>
          </p:cNvSpPr>
          <p:nvPr/>
        </p:nvSpPr>
        <p:spPr bwMode="auto">
          <a:xfrm rot="-733989">
            <a:off x="838200" y="5867400"/>
            <a:ext cx="264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CONSAPEVOLEZZA</a:t>
            </a:r>
          </a:p>
        </p:txBody>
      </p:sp>
      <p:sp>
        <p:nvSpPr>
          <p:cNvPr id="178184" name="Text Box 8"/>
          <p:cNvSpPr txBox="1">
            <a:spLocks noChangeArrowheads="1"/>
          </p:cNvSpPr>
          <p:nvPr/>
        </p:nvSpPr>
        <p:spPr bwMode="auto">
          <a:xfrm rot="-895798">
            <a:off x="838200" y="44958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MOTIVAZIONE</a:t>
            </a:r>
          </a:p>
        </p:txBody>
      </p:sp>
      <p:sp>
        <p:nvSpPr>
          <p:cNvPr id="178185" name="Line 9"/>
          <p:cNvSpPr>
            <a:spLocks noChangeShapeType="1"/>
          </p:cNvSpPr>
          <p:nvPr/>
        </p:nvSpPr>
        <p:spPr bwMode="auto">
          <a:xfrm>
            <a:off x="914400" y="64579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8186" name="Freeform 10"/>
          <p:cNvSpPr>
            <a:spLocks/>
          </p:cNvSpPr>
          <p:nvPr/>
        </p:nvSpPr>
        <p:spPr bwMode="auto">
          <a:xfrm>
            <a:off x="-36513" y="3013075"/>
            <a:ext cx="1273176" cy="3706813"/>
          </a:xfrm>
          <a:custGeom>
            <a:avLst/>
            <a:gdLst>
              <a:gd name="T0" fmla="*/ 2147483647 w 601"/>
              <a:gd name="T1" fmla="*/ 2147483647 h 3114"/>
              <a:gd name="T2" fmla="*/ 2147483647 w 601"/>
              <a:gd name="T3" fmla="*/ 2147483647 h 3114"/>
              <a:gd name="T4" fmla="*/ 2147483647 w 601"/>
              <a:gd name="T5" fmla="*/ 2147483647 h 3114"/>
              <a:gd name="T6" fmla="*/ 2147483647 w 601"/>
              <a:gd name="T7" fmla="*/ 2147483647 h 3114"/>
              <a:gd name="T8" fmla="*/ 2147483647 w 601"/>
              <a:gd name="T9" fmla="*/ 2147483647 h 3114"/>
              <a:gd name="T10" fmla="*/ 2147483647 w 601"/>
              <a:gd name="T11" fmla="*/ 2147483647 h 3114"/>
              <a:gd name="T12" fmla="*/ 2147483647 w 601"/>
              <a:gd name="T13" fmla="*/ 2147483647 h 3114"/>
              <a:gd name="T14" fmla="*/ 2147483647 w 601"/>
              <a:gd name="T15" fmla="*/ 2147483647 h 3114"/>
              <a:gd name="T16" fmla="*/ 2147483647 w 601"/>
              <a:gd name="T17" fmla="*/ 2147483647 h 3114"/>
              <a:gd name="T18" fmla="*/ 2147483647 w 601"/>
              <a:gd name="T19" fmla="*/ 0 h 31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01"/>
              <a:gd name="T31" fmla="*/ 0 h 3114"/>
              <a:gd name="T32" fmla="*/ 601 w 601"/>
              <a:gd name="T33" fmla="*/ 3114 h 311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01" h="3114">
                <a:moveTo>
                  <a:pt x="66" y="3114"/>
                </a:moveTo>
                <a:cubicBezTo>
                  <a:pt x="50" y="2913"/>
                  <a:pt x="0" y="2774"/>
                  <a:pt x="98" y="2595"/>
                </a:cubicBezTo>
                <a:cubicBezTo>
                  <a:pt x="136" y="2525"/>
                  <a:pt x="160" y="2484"/>
                  <a:pt x="179" y="2416"/>
                </a:cubicBezTo>
                <a:cubicBezTo>
                  <a:pt x="191" y="2373"/>
                  <a:pt x="212" y="2287"/>
                  <a:pt x="212" y="2287"/>
                </a:cubicBezTo>
                <a:cubicBezTo>
                  <a:pt x="238" y="1792"/>
                  <a:pt x="206" y="2123"/>
                  <a:pt x="244" y="1897"/>
                </a:cubicBezTo>
                <a:cubicBezTo>
                  <a:pt x="256" y="1827"/>
                  <a:pt x="277" y="1687"/>
                  <a:pt x="277" y="1687"/>
                </a:cubicBezTo>
                <a:cubicBezTo>
                  <a:pt x="282" y="1584"/>
                  <a:pt x="281" y="1480"/>
                  <a:pt x="293" y="1378"/>
                </a:cubicBezTo>
                <a:cubicBezTo>
                  <a:pt x="301" y="1312"/>
                  <a:pt x="376" y="1116"/>
                  <a:pt x="406" y="1054"/>
                </a:cubicBezTo>
                <a:cubicBezTo>
                  <a:pt x="432" y="881"/>
                  <a:pt x="403" y="669"/>
                  <a:pt x="504" y="519"/>
                </a:cubicBezTo>
                <a:cubicBezTo>
                  <a:pt x="559" y="352"/>
                  <a:pt x="601" y="176"/>
                  <a:pt x="601" y="0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 rot="780813">
            <a:off x="3505200" y="3429000"/>
            <a:ext cx="243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STRATEGIE METACOGNITIVE</a:t>
            </a: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 rot="625572">
            <a:off x="3276600" y="4495800"/>
            <a:ext cx="264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RUOLO SOCIALE</a:t>
            </a:r>
          </a:p>
        </p:txBody>
      </p:sp>
      <p:sp>
        <p:nvSpPr>
          <p:cNvPr id="178189" name="Freeform 13"/>
          <p:cNvSpPr>
            <a:spLocks/>
          </p:cNvSpPr>
          <p:nvPr/>
        </p:nvSpPr>
        <p:spPr bwMode="auto">
          <a:xfrm>
            <a:off x="1201738" y="1074738"/>
            <a:ext cx="4360862" cy="1900237"/>
          </a:xfrm>
          <a:custGeom>
            <a:avLst/>
            <a:gdLst>
              <a:gd name="T0" fmla="*/ 2147483647 w 2060"/>
              <a:gd name="T1" fmla="*/ 2147483647 h 1595"/>
              <a:gd name="T2" fmla="*/ 2147483647 w 2060"/>
              <a:gd name="T3" fmla="*/ 2147483647 h 1595"/>
              <a:gd name="T4" fmla="*/ 2147483647 w 2060"/>
              <a:gd name="T5" fmla="*/ 2147483647 h 1595"/>
              <a:gd name="T6" fmla="*/ 2147483647 w 2060"/>
              <a:gd name="T7" fmla="*/ 2147483647 h 1595"/>
              <a:gd name="T8" fmla="*/ 2147483647 w 2060"/>
              <a:gd name="T9" fmla="*/ 2147483647 h 1595"/>
              <a:gd name="T10" fmla="*/ 2147483647 w 2060"/>
              <a:gd name="T11" fmla="*/ 2147483647 h 1595"/>
              <a:gd name="T12" fmla="*/ 2147483647 w 2060"/>
              <a:gd name="T13" fmla="*/ 2147483647 h 1595"/>
              <a:gd name="T14" fmla="*/ 2147483647 w 2060"/>
              <a:gd name="T15" fmla="*/ 2147483647 h 1595"/>
              <a:gd name="T16" fmla="*/ 2147483647 w 2060"/>
              <a:gd name="T17" fmla="*/ 2147483647 h 1595"/>
              <a:gd name="T18" fmla="*/ 2147483647 w 2060"/>
              <a:gd name="T19" fmla="*/ 2147483647 h 1595"/>
              <a:gd name="T20" fmla="*/ 2147483647 w 2060"/>
              <a:gd name="T21" fmla="*/ 2147483647 h 1595"/>
              <a:gd name="T22" fmla="*/ 2147483647 w 2060"/>
              <a:gd name="T23" fmla="*/ 2147483647 h 1595"/>
              <a:gd name="T24" fmla="*/ 2147483647 w 2060"/>
              <a:gd name="T25" fmla="*/ 2147483647 h 1595"/>
              <a:gd name="T26" fmla="*/ 2147483647 w 2060"/>
              <a:gd name="T27" fmla="*/ 2147483647 h 1595"/>
              <a:gd name="T28" fmla="*/ 2147483647 w 2060"/>
              <a:gd name="T29" fmla="*/ 2147483647 h 1595"/>
              <a:gd name="T30" fmla="*/ 2147483647 w 2060"/>
              <a:gd name="T31" fmla="*/ 2147483647 h 1595"/>
              <a:gd name="T32" fmla="*/ 2147483647 w 2060"/>
              <a:gd name="T33" fmla="*/ 2147483647 h 1595"/>
              <a:gd name="T34" fmla="*/ 2147483647 w 2060"/>
              <a:gd name="T35" fmla="*/ 2147483647 h 1595"/>
              <a:gd name="T36" fmla="*/ 2147483647 w 2060"/>
              <a:gd name="T37" fmla="*/ 2147483647 h 1595"/>
              <a:gd name="T38" fmla="*/ 2147483647 w 2060"/>
              <a:gd name="T39" fmla="*/ 2147483647 h 1595"/>
              <a:gd name="T40" fmla="*/ 2147483647 w 2060"/>
              <a:gd name="T41" fmla="*/ 2147483647 h 1595"/>
              <a:gd name="T42" fmla="*/ 2147483647 w 2060"/>
              <a:gd name="T43" fmla="*/ 2147483647 h 1595"/>
              <a:gd name="T44" fmla="*/ 2147483647 w 2060"/>
              <a:gd name="T45" fmla="*/ 2147483647 h 1595"/>
              <a:gd name="T46" fmla="*/ 2147483647 w 2060"/>
              <a:gd name="T47" fmla="*/ 2147483647 h 1595"/>
              <a:gd name="T48" fmla="*/ 2147483647 w 2060"/>
              <a:gd name="T49" fmla="*/ 2147483647 h 1595"/>
              <a:gd name="T50" fmla="*/ 2147483647 w 2060"/>
              <a:gd name="T51" fmla="*/ 2147483647 h 1595"/>
              <a:gd name="T52" fmla="*/ 2147483647 w 2060"/>
              <a:gd name="T53" fmla="*/ 2147483647 h 1595"/>
              <a:gd name="T54" fmla="*/ 2147483647 w 2060"/>
              <a:gd name="T55" fmla="*/ 2147483647 h 159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060"/>
              <a:gd name="T85" fmla="*/ 0 h 1595"/>
              <a:gd name="T86" fmla="*/ 2060 w 2060"/>
              <a:gd name="T87" fmla="*/ 1595 h 1595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060" h="1595">
                <a:moveTo>
                  <a:pt x="32" y="1595"/>
                </a:moveTo>
                <a:cubicBezTo>
                  <a:pt x="18" y="1485"/>
                  <a:pt x="0" y="1398"/>
                  <a:pt x="65" y="1303"/>
                </a:cubicBezTo>
                <a:cubicBezTo>
                  <a:pt x="93" y="1216"/>
                  <a:pt x="144" y="1135"/>
                  <a:pt x="194" y="1059"/>
                </a:cubicBezTo>
                <a:cubicBezTo>
                  <a:pt x="222" y="1017"/>
                  <a:pt x="264" y="987"/>
                  <a:pt x="292" y="946"/>
                </a:cubicBezTo>
                <a:cubicBezTo>
                  <a:pt x="317" y="869"/>
                  <a:pt x="370" y="807"/>
                  <a:pt x="405" y="735"/>
                </a:cubicBezTo>
                <a:cubicBezTo>
                  <a:pt x="413" y="720"/>
                  <a:pt x="411" y="700"/>
                  <a:pt x="421" y="686"/>
                </a:cubicBezTo>
                <a:cubicBezTo>
                  <a:pt x="463" y="626"/>
                  <a:pt x="516" y="602"/>
                  <a:pt x="567" y="557"/>
                </a:cubicBezTo>
                <a:cubicBezTo>
                  <a:pt x="596" y="532"/>
                  <a:pt x="622" y="503"/>
                  <a:pt x="649" y="476"/>
                </a:cubicBezTo>
                <a:cubicBezTo>
                  <a:pt x="685" y="440"/>
                  <a:pt x="709" y="398"/>
                  <a:pt x="746" y="362"/>
                </a:cubicBezTo>
                <a:cubicBezTo>
                  <a:pt x="772" y="284"/>
                  <a:pt x="785" y="299"/>
                  <a:pt x="843" y="248"/>
                </a:cubicBezTo>
                <a:cubicBezTo>
                  <a:pt x="918" y="181"/>
                  <a:pt x="912" y="184"/>
                  <a:pt x="957" y="119"/>
                </a:cubicBezTo>
                <a:cubicBezTo>
                  <a:pt x="962" y="97"/>
                  <a:pt x="967" y="75"/>
                  <a:pt x="973" y="54"/>
                </a:cubicBezTo>
                <a:cubicBezTo>
                  <a:pt x="978" y="37"/>
                  <a:pt x="973" y="10"/>
                  <a:pt x="989" y="5"/>
                </a:cubicBezTo>
                <a:cubicBezTo>
                  <a:pt x="1004" y="0"/>
                  <a:pt x="1010" y="29"/>
                  <a:pt x="1022" y="38"/>
                </a:cubicBezTo>
                <a:cubicBezTo>
                  <a:pt x="1109" y="103"/>
                  <a:pt x="1093" y="93"/>
                  <a:pt x="1168" y="119"/>
                </a:cubicBezTo>
                <a:cubicBezTo>
                  <a:pt x="1184" y="135"/>
                  <a:pt x="1201" y="150"/>
                  <a:pt x="1216" y="167"/>
                </a:cubicBezTo>
                <a:cubicBezTo>
                  <a:pt x="1229" y="182"/>
                  <a:pt x="1236" y="201"/>
                  <a:pt x="1249" y="216"/>
                </a:cubicBezTo>
                <a:cubicBezTo>
                  <a:pt x="1294" y="267"/>
                  <a:pt x="1347" y="314"/>
                  <a:pt x="1395" y="362"/>
                </a:cubicBezTo>
                <a:cubicBezTo>
                  <a:pt x="1397" y="364"/>
                  <a:pt x="1473" y="442"/>
                  <a:pt x="1476" y="443"/>
                </a:cubicBezTo>
                <a:cubicBezTo>
                  <a:pt x="1503" y="448"/>
                  <a:pt x="1530" y="452"/>
                  <a:pt x="1557" y="459"/>
                </a:cubicBezTo>
                <a:cubicBezTo>
                  <a:pt x="1590" y="468"/>
                  <a:pt x="1654" y="492"/>
                  <a:pt x="1654" y="492"/>
                </a:cubicBezTo>
                <a:cubicBezTo>
                  <a:pt x="1729" y="603"/>
                  <a:pt x="1707" y="552"/>
                  <a:pt x="1735" y="638"/>
                </a:cubicBezTo>
                <a:cubicBezTo>
                  <a:pt x="1743" y="765"/>
                  <a:pt x="1721" y="913"/>
                  <a:pt x="1816" y="1011"/>
                </a:cubicBezTo>
                <a:cubicBezTo>
                  <a:pt x="1844" y="1090"/>
                  <a:pt x="1887" y="1148"/>
                  <a:pt x="1946" y="1205"/>
                </a:cubicBezTo>
                <a:cubicBezTo>
                  <a:pt x="1964" y="1259"/>
                  <a:pt x="1993" y="1281"/>
                  <a:pt x="2011" y="1335"/>
                </a:cubicBezTo>
                <a:cubicBezTo>
                  <a:pt x="2016" y="1384"/>
                  <a:pt x="2020" y="1433"/>
                  <a:pt x="2027" y="1481"/>
                </a:cubicBezTo>
                <a:cubicBezTo>
                  <a:pt x="2030" y="1503"/>
                  <a:pt x="2037" y="1525"/>
                  <a:pt x="2043" y="1546"/>
                </a:cubicBezTo>
                <a:cubicBezTo>
                  <a:pt x="2048" y="1563"/>
                  <a:pt x="2060" y="1595"/>
                  <a:pt x="2060" y="1595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8190" name="Freeform 14"/>
          <p:cNvSpPr>
            <a:spLocks/>
          </p:cNvSpPr>
          <p:nvPr/>
        </p:nvSpPr>
        <p:spPr bwMode="auto">
          <a:xfrm>
            <a:off x="5526088" y="3032125"/>
            <a:ext cx="2576512" cy="3843338"/>
          </a:xfrm>
          <a:custGeom>
            <a:avLst/>
            <a:gdLst>
              <a:gd name="T0" fmla="*/ 0 w 1217"/>
              <a:gd name="T1" fmla="*/ 0 h 3228"/>
              <a:gd name="T2" fmla="*/ 2147483647 w 1217"/>
              <a:gd name="T3" fmla="*/ 2147483647 h 3228"/>
              <a:gd name="T4" fmla="*/ 2147483647 w 1217"/>
              <a:gd name="T5" fmla="*/ 2147483647 h 3228"/>
              <a:gd name="T6" fmla="*/ 2147483647 w 1217"/>
              <a:gd name="T7" fmla="*/ 2147483647 h 3228"/>
              <a:gd name="T8" fmla="*/ 2147483647 w 1217"/>
              <a:gd name="T9" fmla="*/ 2147483647 h 3228"/>
              <a:gd name="T10" fmla="*/ 2147483647 w 1217"/>
              <a:gd name="T11" fmla="*/ 2147483647 h 3228"/>
              <a:gd name="T12" fmla="*/ 2147483647 w 1217"/>
              <a:gd name="T13" fmla="*/ 2147483647 h 3228"/>
              <a:gd name="T14" fmla="*/ 2147483647 w 1217"/>
              <a:gd name="T15" fmla="*/ 2147483647 h 3228"/>
              <a:gd name="T16" fmla="*/ 2147483647 w 1217"/>
              <a:gd name="T17" fmla="*/ 2147483647 h 3228"/>
              <a:gd name="T18" fmla="*/ 2147483647 w 1217"/>
              <a:gd name="T19" fmla="*/ 2147483647 h 3228"/>
              <a:gd name="T20" fmla="*/ 2147483647 w 1217"/>
              <a:gd name="T21" fmla="*/ 2147483647 h 3228"/>
              <a:gd name="T22" fmla="*/ 2147483647 w 1217"/>
              <a:gd name="T23" fmla="*/ 2147483647 h 3228"/>
              <a:gd name="T24" fmla="*/ 2147483647 w 1217"/>
              <a:gd name="T25" fmla="*/ 2147483647 h 3228"/>
              <a:gd name="T26" fmla="*/ 2147483647 w 1217"/>
              <a:gd name="T27" fmla="*/ 2147483647 h 3228"/>
              <a:gd name="T28" fmla="*/ 2147483647 w 1217"/>
              <a:gd name="T29" fmla="*/ 2147483647 h 3228"/>
              <a:gd name="T30" fmla="*/ 2147483647 w 1217"/>
              <a:gd name="T31" fmla="*/ 2147483647 h 3228"/>
              <a:gd name="T32" fmla="*/ 2147483647 w 1217"/>
              <a:gd name="T33" fmla="*/ 2147483647 h 3228"/>
              <a:gd name="T34" fmla="*/ 2147483647 w 1217"/>
              <a:gd name="T35" fmla="*/ 2147483647 h 3228"/>
              <a:gd name="T36" fmla="*/ 2147483647 w 1217"/>
              <a:gd name="T37" fmla="*/ 2147483647 h 3228"/>
              <a:gd name="T38" fmla="*/ 2147483647 w 1217"/>
              <a:gd name="T39" fmla="*/ 2147483647 h 322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217"/>
              <a:gd name="T61" fmla="*/ 0 h 3228"/>
              <a:gd name="T62" fmla="*/ 1217 w 1217"/>
              <a:gd name="T63" fmla="*/ 3228 h 322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217" h="3228">
                <a:moveTo>
                  <a:pt x="0" y="0"/>
                </a:moveTo>
                <a:cubicBezTo>
                  <a:pt x="3" y="26"/>
                  <a:pt x="13" y="163"/>
                  <a:pt x="33" y="211"/>
                </a:cubicBezTo>
                <a:cubicBezTo>
                  <a:pt x="60" y="275"/>
                  <a:pt x="102" y="334"/>
                  <a:pt x="114" y="406"/>
                </a:cubicBezTo>
                <a:cubicBezTo>
                  <a:pt x="153" y="643"/>
                  <a:pt x="138" y="535"/>
                  <a:pt x="163" y="730"/>
                </a:cubicBezTo>
                <a:cubicBezTo>
                  <a:pt x="135" y="1081"/>
                  <a:pt x="140" y="871"/>
                  <a:pt x="179" y="1362"/>
                </a:cubicBezTo>
                <a:cubicBezTo>
                  <a:pt x="181" y="1393"/>
                  <a:pt x="244" y="1427"/>
                  <a:pt x="244" y="1427"/>
                </a:cubicBezTo>
                <a:cubicBezTo>
                  <a:pt x="249" y="1443"/>
                  <a:pt x="252" y="1461"/>
                  <a:pt x="260" y="1476"/>
                </a:cubicBezTo>
                <a:cubicBezTo>
                  <a:pt x="269" y="1494"/>
                  <a:pt x="284" y="1507"/>
                  <a:pt x="292" y="1525"/>
                </a:cubicBezTo>
                <a:cubicBezTo>
                  <a:pt x="353" y="1668"/>
                  <a:pt x="263" y="1520"/>
                  <a:pt x="341" y="1638"/>
                </a:cubicBezTo>
                <a:cubicBezTo>
                  <a:pt x="353" y="1838"/>
                  <a:pt x="318" y="1914"/>
                  <a:pt x="455" y="2027"/>
                </a:cubicBezTo>
                <a:cubicBezTo>
                  <a:pt x="491" y="2057"/>
                  <a:pt x="533" y="2077"/>
                  <a:pt x="568" y="2108"/>
                </a:cubicBezTo>
                <a:cubicBezTo>
                  <a:pt x="597" y="2133"/>
                  <a:pt x="622" y="2163"/>
                  <a:pt x="649" y="2190"/>
                </a:cubicBezTo>
                <a:cubicBezTo>
                  <a:pt x="660" y="2201"/>
                  <a:pt x="682" y="2222"/>
                  <a:pt x="682" y="2222"/>
                </a:cubicBezTo>
                <a:cubicBezTo>
                  <a:pt x="700" y="2276"/>
                  <a:pt x="712" y="2330"/>
                  <a:pt x="730" y="2384"/>
                </a:cubicBezTo>
                <a:cubicBezTo>
                  <a:pt x="736" y="2433"/>
                  <a:pt x="730" y="2484"/>
                  <a:pt x="747" y="2530"/>
                </a:cubicBezTo>
                <a:cubicBezTo>
                  <a:pt x="772" y="2597"/>
                  <a:pt x="859" y="2675"/>
                  <a:pt x="909" y="2725"/>
                </a:cubicBezTo>
                <a:cubicBezTo>
                  <a:pt x="936" y="2752"/>
                  <a:pt x="958" y="2785"/>
                  <a:pt x="990" y="2806"/>
                </a:cubicBezTo>
                <a:cubicBezTo>
                  <a:pt x="1036" y="2836"/>
                  <a:pt x="1052" y="2841"/>
                  <a:pt x="1087" y="2887"/>
                </a:cubicBezTo>
                <a:cubicBezTo>
                  <a:pt x="1111" y="2918"/>
                  <a:pt x="1152" y="2984"/>
                  <a:pt x="1152" y="2984"/>
                </a:cubicBezTo>
                <a:cubicBezTo>
                  <a:pt x="1178" y="3063"/>
                  <a:pt x="1158" y="3166"/>
                  <a:pt x="1217" y="3228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8191" name="AutoShape 15"/>
          <p:cNvSpPr>
            <a:spLocks noChangeArrowheads="1"/>
          </p:cNvSpPr>
          <p:nvPr/>
        </p:nvSpPr>
        <p:spPr bwMode="auto">
          <a:xfrm>
            <a:off x="685800" y="533400"/>
            <a:ext cx="7467600" cy="4984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400" b="1">
                <a:solidFill>
                  <a:srgbClr val="CC0099"/>
                </a:solidFill>
                <a:latin typeface="Times New Roman" pitchFamily="18" charset="0"/>
              </a:rPr>
              <a:t>LA COMPETENZA: UN CONCETTO COMPLESSO</a:t>
            </a:r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solidFill>
            <a:srgbClr val="CC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 b="1">
                <a:solidFill>
                  <a:schemeClr val="bg1"/>
                </a:solidFill>
                <a:latin typeface="Times New Roman" pitchFamily="18" charset="0"/>
              </a:rPr>
              <a:t>VALUTARE LE COMPETENZE</a:t>
            </a:r>
          </a:p>
        </p:txBody>
      </p:sp>
      <p:sp>
        <p:nvSpPr>
          <p:cNvPr id="178193" name="Text Box 17"/>
          <p:cNvSpPr txBox="1">
            <a:spLocks noChangeArrowheads="1"/>
          </p:cNvSpPr>
          <p:nvPr/>
        </p:nvSpPr>
        <p:spPr bwMode="auto">
          <a:xfrm rot="-733989">
            <a:off x="914400" y="3276600"/>
            <a:ext cx="264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IMPEGNO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8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nimBg="1" autoUpdateAnimBg="0"/>
      <p:bldP spid="178179" grpId="0" autoUpdateAnimBg="0"/>
      <p:bldP spid="178180" grpId="0" autoUpdateAnimBg="0"/>
      <p:bldP spid="178181" grpId="0" autoUpdateAnimBg="0"/>
      <p:bldP spid="178182" grpId="0" autoUpdateAnimBg="0"/>
      <p:bldP spid="178183" grpId="0" autoUpdateAnimBg="0"/>
      <p:bldP spid="178184" grpId="0" autoUpdateAnimBg="0"/>
      <p:bldP spid="178185" grpId="0" animBg="1"/>
      <p:bldP spid="178186" grpId="0" animBg="1"/>
      <p:bldP spid="178187" grpId="0" autoUpdateAnimBg="0"/>
      <p:bldP spid="178188" grpId="0" autoUpdateAnimBg="0"/>
      <p:bldP spid="178189" grpId="0" animBg="1"/>
      <p:bldP spid="178190" grpId="0" animBg="1"/>
      <p:bldP spid="178191" grpId="0" autoUpdateAnimBg="0"/>
      <p:bldP spid="178193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>
                <a:latin typeface="Times New Roman" pitchFamily="18" charset="0"/>
              </a:rPr>
              <a:t>DALLO SCHEMA DELL’ICEBERG, IL CONCETTTO DI COMPETENZA PUO’ ESSERE CONSIDERATO</a:t>
            </a:r>
          </a:p>
          <a:p>
            <a:pPr algn="ctr"/>
            <a:r>
              <a:rPr lang="it-IT" sz="1600">
                <a:latin typeface="Times New Roman" pitchFamily="18" charset="0"/>
              </a:rPr>
              <a:t>COME UN INSIEME DI:</a:t>
            </a:r>
          </a:p>
        </p:txBody>
      </p:sp>
      <p:sp>
        <p:nvSpPr>
          <p:cNvPr id="49154" name="Rectangle 3"/>
          <p:cNvSpPr>
            <a:spLocks noChangeArrowheads="1"/>
          </p:cNvSpPr>
          <p:nvPr/>
        </p:nvSpPr>
        <p:spPr bwMode="auto">
          <a:xfrm>
            <a:off x="228600" y="1981200"/>
            <a:ext cx="2133600" cy="426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>
                <a:latin typeface="Times New Roman" pitchFamily="18" charset="0"/>
              </a:rPr>
              <a:t>CONOSCENZE </a:t>
            </a:r>
          </a:p>
          <a:p>
            <a:pPr algn="ctr"/>
            <a:r>
              <a:rPr lang="it-IT" b="1">
                <a:latin typeface="Times New Roman" pitchFamily="18" charset="0"/>
              </a:rPr>
              <a:t>DICHIARATIVE:</a:t>
            </a:r>
          </a:p>
          <a:p>
            <a:pPr algn="ctr"/>
            <a:r>
              <a:rPr lang="it-IT">
                <a:latin typeface="Times New Roman" pitchFamily="18" charset="0"/>
              </a:rPr>
              <a:t>CONCETTI DI </a:t>
            </a:r>
          </a:p>
          <a:p>
            <a:pPr algn="ctr"/>
            <a:r>
              <a:rPr lang="it-IT">
                <a:latin typeface="Times New Roman" pitchFamily="18" charset="0"/>
              </a:rPr>
              <a:t>UNA DISCIPLINA </a:t>
            </a:r>
          </a:p>
          <a:p>
            <a:pPr algn="ctr"/>
            <a:r>
              <a:rPr lang="it-IT">
                <a:latin typeface="Times New Roman" pitchFamily="18" charset="0"/>
              </a:rPr>
              <a:t>O</a:t>
            </a:r>
          </a:p>
          <a:p>
            <a:pPr algn="ctr"/>
            <a:r>
              <a:rPr lang="it-IT">
                <a:latin typeface="Times New Roman" pitchFamily="18" charset="0"/>
              </a:rPr>
              <a:t>DI PIU’ DISCIPLINE</a:t>
            </a:r>
          </a:p>
          <a:p>
            <a:pPr algn="ctr"/>
            <a:r>
              <a:rPr lang="it-IT">
                <a:latin typeface="Times New Roman" pitchFamily="18" charset="0"/>
              </a:rPr>
              <a:t>AFFINI.</a:t>
            </a:r>
          </a:p>
          <a:p>
            <a:pPr algn="ctr"/>
            <a:r>
              <a:rPr lang="it-IT">
                <a:latin typeface="Times New Roman" pitchFamily="18" charset="0"/>
              </a:rPr>
              <a:t>ESEM. LIN. ITAL.:</a:t>
            </a:r>
          </a:p>
          <a:p>
            <a:pPr algn="ctr"/>
            <a:r>
              <a:rPr lang="it-IT">
                <a:latin typeface="Times New Roman" pitchFamily="18" charset="0"/>
              </a:rPr>
              <a:t>TESTO, CODICE</a:t>
            </a:r>
          </a:p>
          <a:p>
            <a:pPr algn="ctr"/>
            <a:r>
              <a:rPr lang="it-IT">
                <a:latin typeface="Times New Roman" pitchFamily="18" charset="0"/>
              </a:rPr>
              <a:t>VERBALE, </a:t>
            </a:r>
          </a:p>
          <a:p>
            <a:pPr algn="ctr"/>
            <a:r>
              <a:rPr lang="it-IT">
                <a:latin typeface="Times New Roman" pitchFamily="18" charset="0"/>
              </a:rPr>
              <a:t>MORFOLOGIA,</a:t>
            </a:r>
          </a:p>
          <a:p>
            <a:pPr algn="ctr"/>
            <a:r>
              <a:rPr lang="it-IT">
                <a:latin typeface="Times New Roman" pitchFamily="18" charset="0"/>
              </a:rPr>
              <a:t>SINTASSI,</a:t>
            </a:r>
          </a:p>
          <a:p>
            <a:pPr algn="ctr"/>
            <a:r>
              <a:rPr lang="it-IT">
                <a:latin typeface="Times New Roman" pitchFamily="18" charset="0"/>
              </a:rPr>
              <a:t>LESSICO…</a:t>
            </a:r>
          </a:p>
          <a:p>
            <a:pPr algn="ctr"/>
            <a:r>
              <a:rPr lang="it-IT" u="sng">
                <a:latin typeface="Times New Roman" pitchFamily="18" charset="0"/>
              </a:rPr>
              <a:t>SAPERE</a:t>
            </a:r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2971800" y="838200"/>
            <a:ext cx="3048000" cy="579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>
                <a:latin typeface="Times New Roman" pitchFamily="18" charset="0"/>
              </a:rPr>
              <a:t>ABILITA’ O </a:t>
            </a:r>
          </a:p>
          <a:p>
            <a:pPr algn="ctr"/>
            <a:r>
              <a:rPr lang="it-IT" b="1">
                <a:latin typeface="Times New Roman" pitchFamily="18" charset="0"/>
              </a:rPr>
              <a:t>CONOSCENZE</a:t>
            </a:r>
          </a:p>
          <a:p>
            <a:pPr algn="ctr"/>
            <a:r>
              <a:rPr lang="it-IT" b="1">
                <a:latin typeface="Times New Roman" pitchFamily="18" charset="0"/>
              </a:rPr>
              <a:t>PROCEDURALI:</a:t>
            </a:r>
          </a:p>
          <a:p>
            <a:pPr algn="ctr"/>
            <a:r>
              <a:rPr lang="it-IT">
                <a:latin typeface="Times New Roman" pitchFamily="18" charset="0"/>
              </a:rPr>
              <a:t>STRUTTURE </a:t>
            </a:r>
          </a:p>
          <a:p>
            <a:pPr algn="ctr"/>
            <a:r>
              <a:rPr lang="it-IT">
                <a:latin typeface="Times New Roman" pitchFamily="18" charset="0"/>
              </a:rPr>
              <a:t>MENTALI ,</a:t>
            </a:r>
          </a:p>
          <a:p>
            <a:pPr algn="ctr"/>
            <a:r>
              <a:rPr lang="it-IT">
                <a:latin typeface="Times New Roman" pitchFamily="18" charset="0"/>
              </a:rPr>
              <a:t>COGNITIVE,</a:t>
            </a:r>
          </a:p>
          <a:p>
            <a:pPr algn="ctr"/>
            <a:r>
              <a:rPr lang="it-IT">
                <a:latin typeface="Times New Roman" pitchFamily="18" charset="0"/>
              </a:rPr>
              <a:t>OPERAZIONALI,</a:t>
            </a:r>
          </a:p>
          <a:p>
            <a:pPr algn="ctr"/>
            <a:r>
              <a:rPr lang="it-IT">
                <a:latin typeface="Times New Roman" pitchFamily="18" charset="0"/>
              </a:rPr>
              <a:t>RIFERITE A UNA</a:t>
            </a:r>
          </a:p>
          <a:p>
            <a:pPr algn="ctr"/>
            <a:r>
              <a:rPr lang="it-IT">
                <a:latin typeface="Times New Roman" pitchFamily="18" charset="0"/>
              </a:rPr>
              <a:t>DISCIPLINA </a:t>
            </a:r>
          </a:p>
          <a:p>
            <a:pPr algn="ctr"/>
            <a:r>
              <a:rPr lang="it-IT">
                <a:latin typeface="Times New Roman" pitchFamily="18" charset="0"/>
              </a:rPr>
              <a:t>O</a:t>
            </a:r>
          </a:p>
          <a:p>
            <a:pPr algn="ctr"/>
            <a:r>
              <a:rPr lang="it-IT">
                <a:latin typeface="Times New Roman" pitchFamily="18" charset="0"/>
              </a:rPr>
              <a:t>A PIU’ DISCIPLINE.</a:t>
            </a:r>
          </a:p>
          <a:p>
            <a:pPr algn="ctr"/>
            <a:r>
              <a:rPr lang="it-IT">
                <a:latin typeface="Times New Roman" pitchFamily="18" charset="0"/>
              </a:rPr>
              <a:t>E.:</a:t>
            </a:r>
          </a:p>
          <a:p>
            <a:pPr algn="ctr"/>
            <a:r>
              <a:rPr lang="it-IT">
                <a:latin typeface="Times New Roman" pitchFamily="18" charset="0"/>
              </a:rPr>
              <a:t>SIMBOLIZZARE,</a:t>
            </a:r>
          </a:p>
          <a:p>
            <a:pPr algn="ctr"/>
            <a:r>
              <a:rPr lang="it-IT">
                <a:latin typeface="Times New Roman" pitchFamily="18" charset="0"/>
              </a:rPr>
              <a:t>CLASSIFICARE,</a:t>
            </a:r>
          </a:p>
          <a:p>
            <a:pPr algn="ctr"/>
            <a:r>
              <a:rPr lang="it-IT">
                <a:latin typeface="Times New Roman" pitchFamily="18" charset="0"/>
              </a:rPr>
              <a:t>SERIARE, ASTRARRE,</a:t>
            </a:r>
          </a:p>
          <a:p>
            <a:pPr algn="ctr"/>
            <a:r>
              <a:rPr lang="it-IT">
                <a:latin typeface="Times New Roman" pitchFamily="18" charset="0"/>
              </a:rPr>
              <a:t>GENERALIZZARE…</a:t>
            </a:r>
          </a:p>
          <a:p>
            <a:pPr algn="ctr"/>
            <a:r>
              <a:rPr lang="it-IT" u="sng">
                <a:latin typeface="Times New Roman" pitchFamily="18" charset="0"/>
              </a:rPr>
              <a:t>SAPERE COME FARE</a:t>
            </a:r>
          </a:p>
          <a:p>
            <a:pPr algn="ctr"/>
            <a:r>
              <a:rPr lang="it-IT" u="sng">
                <a:latin typeface="Times New Roman" pitchFamily="18" charset="0"/>
              </a:rPr>
              <a:t>QUALCOSA.</a:t>
            </a:r>
          </a:p>
          <a:p>
            <a:pPr algn="ctr"/>
            <a:endParaRPr lang="it-IT" u="sng">
              <a:latin typeface="Times New Roman" pitchFamily="18" charset="0"/>
            </a:endParaRPr>
          </a:p>
          <a:p>
            <a:pPr algn="ctr"/>
            <a:endParaRPr lang="it-IT">
              <a:latin typeface="Times New Roman" pitchFamily="18" charset="0"/>
            </a:endParaRPr>
          </a:p>
          <a:p>
            <a:pPr algn="ctr"/>
            <a:endParaRPr lang="it-IT">
              <a:latin typeface="Times New Roman" pitchFamily="18" charset="0"/>
            </a:endParaRPr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6553200" y="2057400"/>
            <a:ext cx="2209800" cy="411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>
                <a:latin typeface="Times New Roman" pitchFamily="18" charset="0"/>
              </a:rPr>
              <a:t>ATTEGGIAMENTI</a:t>
            </a:r>
          </a:p>
          <a:p>
            <a:pPr algn="ctr"/>
            <a:r>
              <a:rPr lang="it-IT">
                <a:latin typeface="Times New Roman" pitchFamily="18" charset="0"/>
              </a:rPr>
              <a:t>( ORIENTAMENTO</a:t>
            </a:r>
          </a:p>
          <a:p>
            <a:pPr algn="ctr"/>
            <a:r>
              <a:rPr lang="it-IT">
                <a:latin typeface="Times New Roman" pitchFamily="18" charset="0"/>
              </a:rPr>
              <a:t>CHE GUIDA </a:t>
            </a:r>
          </a:p>
          <a:p>
            <a:pPr algn="ctr"/>
            <a:r>
              <a:rPr lang="it-IT">
                <a:latin typeface="Times New Roman" pitchFamily="18" charset="0"/>
              </a:rPr>
              <a:t>L’ACQUISIZIONE </a:t>
            </a:r>
          </a:p>
          <a:p>
            <a:pPr algn="ctr"/>
            <a:r>
              <a:rPr lang="it-IT">
                <a:latin typeface="Times New Roman" pitchFamily="18" charset="0"/>
              </a:rPr>
              <a:t>DI</a:t>
            </a:r>
          </a:p>
          <a:p>
            <a:pPr algn="ctr"/>
            <a:r>
              <a:rPr lang="it-IT">
                <a:latin typeface="Times New Roman" pitchFamily="18" charset="0"/>
              </a:rPr>
              <a:t>COMPETENZA ):</a:t>
            </a:r>
          </a:p>
          <a:p>
            <a:pPr algn="ctr"/>
            <a:r>
              <a:rPr lang="it-IT">
                <a:latin typeface="Times New Roman" pitchFamily="18" charset="0"/>
              </a:rPr>
              <a:t>SICUREZZA DI SE’,</a:t>
            </a:r>
          </a:p>
          <a:p>
            <a:pPr algn="ctr"/>
            <a:r>
              <a:rPr lang="it-IT">
                <a:latin typeface="Times New Roman" pitchFamily="18" charset="0"/>
              </a:rPr>
              <a:t>VOGLIA DI</a:t>
            </a:r>
          </a:p>
          <a:p>
            <a:pPr algn="ctr"/>
            <a:r>
              <a:rPr lang="it-IT">
                <a:latin typeface="Times New Roman" pitchFamily="18" charset="0"/>
              </a:rPr>
              <a:t>IMPARARE…</a:t>
            </a:r>
          </a:p>
          <a:p>
            <a:pPr algn="ctr"/>
            <a:r>
              <a:rPr lang="it-IT">
                <a:latin typeface="Times New Roman" pitchFamily="18" charset="0"/>
              </a:rPr>
              <a:t>PROGRESSIVA</a:t>
            </a:r>
          </a:p>
          <a:p>
            <a:pPr algn="ctr"/>
            <a:r>
              <a:rPr lang="it-IT" u="sng">
                <a:latin typeface="Times New Roman" pitchFamily="18" charset="0"/>
              </a:rPr>
              <a:t>SPECIALIZZAZIONE</a:t>
            </a:r>
          </a:p>
          <a:p>
            <a:pPr algn="ctr"/>
            <a:r>
              <a:rPr lang="it-IT" u="sng">
                <a:latin typeface="Times New Roman" pitchFamily="18" charset="0"/>
              </a:rPr>
              <a:t>NELLE SCELTE.</a:t>
            </a:r>
          </a:p>
          <a:p>
            <a:pPr algn="ctr"/>
            <a:r>
              <a:rPr lang="it-IT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ChangeArrowheads="1"/>
          </p:cNvSpPr>
          <p:nvPr/>
        </p:nvSpPr>
        <p:spPr bwMode="auto">
          <a:xfrm>
            <a:off x="1905000" y="152400"/>
            <a:ext cx="5105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>
                <a:latin typeface="Times New Roman" pitchFamily="18" charset="0"/>
              </a:rPr>
              <a:t>CARATTERISTICHE DI UNA COMPETENZA</a:t>
            </a:r>
          </a:p>
          <a:p>
            <a:pPr algn="ctr"/>
            <a:endParaRPr lang="it-IT">
              <a:latin typeface="Times New Roman" pitchFamily="18" charset="0"/>
            </a:endParaRPr>
          </a:p>
        </p:txBody>
      </p:sp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0" y="1143000"/>
            <a:ext cx="2819400" cy="525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>
                <a:latin typeface="Times New Roman" pitchFamily="18" charset="0"/>
              </a:rPr>
              <a:t>DAL SEMPLICE AL </a:t>
            </a:r>
          </a:p>
          <a:p>
            <a:pPr algn="ctr"/>
            <a:r>
              <a:rPr lang="it-IT" b="1">
                <a:latin typeface="Times New Roman" pitchFamily="18" charset="0"/>
              </a:rPr>
              <a:t>COMPLESSO</a:t>
            </a:r>
            <a:r>
              <a:rPr lang="it-IT">
                <a:latin typeface="Times New Roman" pitchFamily="18" charset="0"/>
              </a:rPr>
              <a:t>: LA SUA</a:t>
            </a:r>
          </a:p>
          <a:p>
            <a:pPr algn="ctr"/>
            <a:r>
              <a:rPr lang="it-IT">
                <a:latin typeface="Times New Roman" pitchFamily="18" charset="0"/>
              </a:rPr>
              <a:t>ESPRESSIONE RICHIEDE</a:t>
            </a:r>
          </a:p>
          <a:p>
            <a:pPr algn="ctr"/>
            <a:r>
              <a:rPr lang="it-IT">
                <a:latin typeface="Times New Roman" pitchFamily="18" charset="0"/>
              </a:rPr>
              <a:t>DI METTERE IN GIOCO</a:t>
            </a:r>
          </a:p>
          <a:p>
            <a:pPr algn="ctr"/>
            <a:r>
              <a:rPr lang="it-IT">
                <a:latin typeface="Times New Roman" pitchFamily="18" charset="0"/>
              </a:rPr>
              <a:t>E MOBILITARE LA </a:t>
            </a:r>
          </a:p>
          <a:p>
            <a:pPr algn="ctr"/>
            <a:r>
              <a:rPr lang="it-IT" b="1" u="sng">
                <a:latin typeface="Times New Roman" pitchFamily="18" charset="0"/>
              </a:rPr>
              <a:t>GLOBALITA’ DELLA</a:t>
            </a:r>
          </a:p>
          <a:p>
            <a:pPr algn="ctr"/>
            <a:r>
              <a:rPr lang="it-IT" b="1" u="sng">
                <a:latin typeface="Times New Roman" pitchFamily="18" charset="0"/>
              </a:rPr>
              <a:t>PERSONA NELLE SUE </a:t>
            </a:r>
          </a:p>
          <a:p>
            <a:pPr algn="ctr"/>
            <a:r>
              <a:rPr lang="it-IT" b="1" u="sng">
                <a:latin typeface="Times New Roman" pitchFamily="18" charset="0"/>
              </a:rPr>
              <a:t>PLURIME DIMENSIONI</a:t>
            </a:r>
          </a:p>
          <a:p>
            <a:pPr algn="ctr"/>
            <a:r>
              <a:rPr lang="it-IT">
                <a:latin typeface="Times New Roman" pitchFamily="18" charset="0"/>
              </a:rPr>
              <a:t>( COGNITIVA, SOCIO-</a:t>
            </a:r>
          </a:p>
          <a:p>
            <a:pPr algn="ctr"/>
            <a:r>
              <a:rPr lang="it-IT">
                <a:latin typeface="Times New Roman" pitchFamily="18" charset="0"/>
              </a:rPr>
              <a:t>EMOTIVA, VOLITIVA ) E</a:t>
            </a:r>
          </a:p>
          <a:p>
            <a:pPr algn="ctr"/>
            <a:r>
              <a:rPr lang="it-IT">
                <a:latin typeface="Times New Roman" pitchFamily="18" charset="0"/>
              </a:rPr>
              <a:t>NON PUO’ RIDURSI A</a:t>
            </a:r>
          </a:p>
          <a:p>
            <a:pPr algn="ctr"/>
            <a:r>
              <a:rPr lang="it-IT">
                <a:latin typeface="Times New Roman" pitchFamily="18" charset="0"/>
              </a:rPr>
              <a:t>PRESTAZIONI ISOLATE E</a:t>
            </a:r>
          </a:p>
          <a:p>
            <a:pPr algn="ctr"/>
            <a:r>
              <a:rPr lang="it-IT">
                <a:latin typeface="Times New Roman" pitchFamily="18" charset="0"/>
              </a:rPr>
              <a:t>DELIMITATE</a:t>
            </a:r>
            <a:r>
              <a:rPr lang="it-IT" sz="1600">
                <a:latin typeface="Times New Roman" pitchFamily="18" charset="0"/>
              </a:rPr>
              <a:t>. </a:t>
            </a:r>
          </a:p>
          <a:p>
            <a:pPr algn="ctr"/>
            <a:endParaRPr lang="it-IT" sz="1600">
              <a:latin typeface="Times New Roman" pitchFamily="18" charset="0"/>
            </a:endParaRPr>
          </a:p>
          <a:p>
            <a:pPr algn="ctr"/>
            <a:endParaRPr lang="it-IT" sz="1600">
              <a:latin typeface="Times New Roman" pitchFamily="18" charset="0"/>
            </a:endParaRP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2971800" y="1295400"/>
            <a:ext cx="28956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>
                <a:latin typeface="Times New Roman" pitchFamily="18" charset="0"/>
              </a:rPr>
              <a:t>DALL’ESTERNO </a:t>
            </a:r>
          </a:p>
          <a:p>
            <a:pPr algn="ctr"/>
            <a:r>
              <a:rPr lang="it-IT" b="1">
                <a:latin typeface="Times New Roman" pitchFamily="18" charset="0"/>
              </a:rPr>
              <a:t>ALL’INTERNO:</a:t>
            </a:r>
          </a:p>
          <a:p>
            <a:pPr algn="ctr"/>
            <a:r>
              <a:rPr lang="it-IT">
                <a:latin typeface="Times New Roman" pitchFamily="18" charset="0"/>
              </a:rPr>
              <a:t>SI AFFERMA UNA </a:t>
            </a:r>
          </a:p>
          <a:p>
            <a:pPr algn="ctr"/>
            <a:r>
              <a:rPr lang="it-IT">
                <a:latin typeface="Times New Roman" pitchFamily="18" charset="0"/>
              </a:rPr>
              <a:t>ATTENZIONE ALLE </a:t>
            </a:r>
          </a:p>
          <a:p>
            <a:pPr algn="ctr"/>
            <a:r>
              <a:rPr lang="it-IT" b="1" i="1" u="sng">
                <a:latin typeface="Times New Roman" pitchFamily="18" charset="0"/>
              </a:rPr>
              <a:t>DIMENSIONI INTERNE</a:t>
            </a:r>
            <a:r>
              <a:rPr lang="it-IT">
                <a:latin typeface="Times New Roman" pitchFamily="18" charset="0"/>
              </a:rPr>
              <a:t> DEL</a:t>
            </a:r>
          </a:p>
          <a:p>
            <a:pPr algn="ctr"/>
            <a:r>
              <a:rPr lang="it-IT">
                <a:latin typeface="Times New Roman" pitchFamily="18" charset="0"/>
              </a:rPr>
              <a:t>SOGGETTO, NON </a:t>
            </a:r>
          </a:p>
          <a:p>
            <a:pPr algn="ctr"/>
            <a:r>
              <a:rPr lang="it-IT">
                <a:latin typeface="Times New Roman" pitchFamily="18" charset="0"/>
              </a:rPr>
              <a:t>RICONDUCIBILI AI SOLI</a:t>
            </a:r>
          </a:p>
          <a:p>
            <a:pPr algn="ctr"/>
            <a:r>
              <a:rPr lang="it-IT">
                <a:latin typeface="Times New Roman" pitchFamily="18" charset="0"/>
              </a:rPr>
              <a:t>COMPORTAMENTI </a:t>
            </a:r>
          </a:p>
          <a:p>
            <a:pPr algn="ctr"/>
            <a:r>
              <a:rPr lang="it-IT">
                <a:latin typeface="Times New Roman" pitchFamily="18" charset="0"/>
              </a:rPr>
              <a:t>OSSERVABILI, BENSI’ </a:t>
            </a:r>
          </a:p>
          <a:p>
            <a:pPr algn="ctr"/>
            <a:r>
              <a:rPr lang="it-IT">
                <a:latin typeface="Times New Roman" pitchFamily="18" charset="0"/>
              </a:rPr>
              <a:t>RIFERITE ALLE </a:t>
            </a:r>
          </a:p>
          <a:p>
            <a:pPr algn="ctr"/>
            <a:r>
              <a:rPr lang="it-IT" b="1" i="1" u="sng">
                <a:latin typeface="Times New Roman" pitchFamily="18" charset="0"/>
              </a:rPr>
              <a:t>DISPOSIZIONI INTERIORI</a:t>
            </a:r>
          </a:p>
          <a:p>
            <a:pPr algn="ctr"/>
            <a:r>
              <a:rPr lang="it-IT">
                <a:latin typeface="Times New Roman" pitchFamily="18" charset="0"/>
              </a:rPr>
              <a:t>DEL SOGGETTO E ALLE </a:t>
            </a:r>
          </a:p>
          <a:p>
            <a:pPr algn="ctr"/>
            <a:r>
              <a:rPr lang="it-IT">
                <a:latin typeface="Times New Roman" pitchFamily="18" charset="0"/>
              </a:rPr>
              <a:t>MODALITA’ CON CUI </a:t>
            </a:r>
          </a:p>
          <a:p>
            <a:pPr algn="ctr"/>
            <a:r>
              <a:rPr lang="it-IT">
                <a:latin typeface="Times New Roman" pitchFamily="18" charset="0"/>
              </a:rPr>
              <a:t>ESSO SI AVVICINA</a:t>
            </a:r>
          </a:p>
          <a:p>
            <a:pPr algn="ctr"/>
            <a:r>
              <a:rPr lang="it-IT">
                <a:latin typeface="Times New Roman" pitchFamily="18" charset="0"/>
              </a:rPr>
              <a:t>ALLO SVOLGIMENTO</a:t>
            </a:r>
          </a:p>
          <a:p>
            <a:pPr algn="ctr"/>
            <a:r>
              <a:rPr lang="it-IT">
                <a:latin typeface="Times New Roman" pitchFamily="18" charset="0"/>
              </a:rPr>
              <a:t>DI UN COMPITO </a:t>
            </a:r>
          </a:p>
          <a:p>
            <a:pPr algn="ctr"/>
            <a:r>
              <a:rPr lang="it-IT">
                <a:latin typeface="Times New Roman" pitchFamily="18" charset="0"/>
              </a:rPr>
              <a:t>OPERATIVO.</a:t>
            </a: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6096000" y="1219200"/>
            <a:ext cx="26670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>
                <a:latin typeface="Times New Roman" pitchFamily="18" charset="0"/>
              </a:rPr>
              <a:t>DALL’ASTRATTO AL </a:t>
            </a:r>
          </a:p>
          <a:p>
            <a:pPr algn="ctr"/>
            <a:r>
              <a:rPr lang="it-IT" b="1">
                <a:latin typeface="Times New Roman" pitchFamily="18" charset="0"/>
              </a:rPr>
              <a:t>SITUATO:</a:t>
            </a:r>
          </a:p>
          <a:p>
            <a:pPr algn="ctr"/>
            <a:r>
              <a:rPr lang="it-IT">
                <a:latin typeface="Times New Roman" pitchFamily="18" charset="0"/>
              </a:rPr>
              <a:t>LA COMPETENZA TENDE</a:t>
            </a:r>
          </a:p>
          <a:p>
            <a:pPr algn="ctr"/>
            <a:r>
              <a:rPr lang="it-IT">
                <a:latin typeface="Times New Roman" pitchFamily="18" charset="0"/>
              </a:rPr>
              <a:t>AD ESSERE RIFERITA </a:t>
            </a:r>
          </a:p>
          <a:p>
            <a:pPr algn="ctr"/>
            <a:r>
              <a:rPr lang="it-IT">
                <a:latin typeface="Times New Roman" pitchFamily="18" charset="0"/>
              </a:rPr>
              <a:t>ALLA CAPACITA’ DI </a:t>
            </a:r>
          </a:p>
          <a:p>
            <a:pPr algn="ctr"/>
            <a:r>
              <a:rPr lang="it-IT">
                <a:latin typeface="Times New Roman" pitchFamily="18" charset="0"/>
              </a:rPr>
              <a:t>AFFRONTARE COMPITI</a:t>
            </a:r>
          </a:p>
          <a:p>
            <a:pPr algn="ctr"/>
            <a:r>
              <a:rPr lang="it-IT">
                <a:latin typeface="Times New Roman" pitchFamily="18" charset="0"/>
              </a:rPr>
              <a:t>IN SPECIFICI CONTESTI </a:t>
            </a:r>
          </a:p>
          <a:p>
            <a:pPr algn="ctr"/>
            <a:r>
              <a:rPr lang="it-IT">
                <a:latin typeface="Times New Roman" pitchFamily="18" charset="0"/>
              </a:rPr>
              <a:t>CULTURALI, SOCIALI,</a:t>
            </a:r>
          </a:p>
          <a:p>
            <a:pPr algn="ctr"/>
            <a:r>
              <a:rPr lang="it-IT">
                <a:latin typeface="Times New Roman" pitchFamily="18" charset="0"/>
              </a:rPr>
              <a:t>OPERATIVI: IMPIEGO DEL</a:t>
            </a:r>
          </a:p>
          <a:p>
            <a:pPr algn="ctr"/>
            <a:r>
              <a:rPr lang="it-IT">
                <a:latin typeface="Times New Roman" pitchFamily="18" charset="0"/>
              </a:rPr>
              <a:t>PROPRIO SAPERE IN </a:t>
            </a:r>
          </a:p>
          <a:p>
            <a:pPr algn="ctr"/>
            <a:r>
              <a:rPr lang="it-IT">
                <a:latin typeface="Times New Roman" pitchFamily="18" charset="0"/>
              </a:rPr>
              <a:t>SITUAZIONI CONCRETE </a:t>
            </a:r>
          </a:p>
          <a:p>
            <a:pPr algn="ctr"/>
            <a:r>
              <a:rPr lang="it-IT">
                <a:latin typeface="Times New Roman" pitchFamily="18" charset="0"/>
              </a:rPr>
              <a:t>E IN RAPPORTO A SCOPI </a:t>
            </a:r>
          </a:p>
          <a:p>
            <a:pPr algn="ctr"/>
            <a:r>
              <a:rPr lang="it-IT">
                <a:latin typeface="Times New Roman" pitchFamily="18" charset="0"/>
              </a:rPr>
              <a:t>DEFINITI:</a:t>
            </a:r>
          </a:p>
          <a:p>
            <a:pPr algn="ctr"/>
            <a:r>
              <a:rPr lang="it-IT" b="1" i="1" u="sng">
                <a:latin typeface="Times New Roman" pitchFamily="18" charset="0"/>
              </a:rPr>
              <a:t>DAL “ SAPER FARE” AL</a:t>
            </a:r>
          </a:p>
          <a:p>
            <a:pPr algn="ctr"/>
            <a:r>
              <a:rPr lang="it-IT" b="1" i="1" u="sng">
                <a:latin typeface="Times New Roman" pitchFamily="18" charset="0"/>
              </a:rPr>
              <a:t>“SAPER AGIRE”.</a:t>
            </a:r>
          </a:p>
        </p:txBody>
      </p:sp>
      <p:sp>
        <p:nvSpPr>
          <p:cNvPr id="50181" name="Line 6"/>
          <p:cNvSpPr>
            <a:spLocks noChangeShapeType="1"/>
          </p:cNvSpPr>
          <p:nvPr/>
        </p:nvSpPr>
        <p:spPr bwMode="auto">
          <a:xfrm flipH="1">
            <a:off x="2667000" y="990600"/>
            <a:ext cx="1371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0182" name="Line 7"/>
          <p:cNvSpPr>
            <a:spLocks noChangeShapeType="1"/>
          </p:cNvSpPr>
          <p:nvPr/>
        </p:nvSpPr>
        <p:spPr bwMode="auto">
          <a:xfrm>
            <a:off x="5181600" y="9906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0183" name="Line 8"/>
          <p:cNvSpPr>
            <a:spLocks noChangeShapeType="1"/>
          </p:cNvSpPr>
          <p:nvPr/>
        </p:nvSpPr>
        <p:spPr bwMode="auto">
          <a:xfrm>
            <a:off x="45720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ChangeArrowheads="1"/>
          </p:cNvSpPr>
          <p:nvPr/>
        </p:nvSpPr>
        <p:spPr bwMode="auto">
          <a:xfrm>
            <a:off x="304800" y="228600"/>
            <a:ext cx="85344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2400" b="1">
              <a:latin typeface="Times New Roman" pitchFamily="18" charset="0"/>
            </a:endParaRPr>
          </a:p>
          <a:p>
            <a:pPr algn="ctr"/>
            <a:r>
              <a:rPr lang="it-IT">
                <a:latin typeface="Calibri" pitchFamily="34" charset="0"/>
              </a:rPr>
              <a:t>( MICHELE PELLEREY )</a:t>
            </a:r>
            <a:endParaRPr lang="it-IT" sz="2400" b="1">
              <a:latin typeface="Times New Roman" pitchFamily="18" charset="0"/>
            </a:endParaRPr>
          </a:p>
          <a:p>
            <a:pPr algn="ctr"/>
            <a:r>
              <a:rPr lang="it-IT" sz="2400" b="1">
                <a:latin typeface="Times New Roman" pitchFamily="18" charset="0"/>
              </a:rPr>
              <a:t>ATTRIBUTI PER UNA DEFINIZIONE DI COMPETENZA:</a:t>
            </a:r>
          </a:p>
          <a:p>
            <a:pPr algn="ctr"/>
            <a:endParaRPr lang="it-IT" sz="2400" b="1">
              <a:latin typeface="Times New Roman" pitchFamily="18" charset="0"/>
            </a:endParaRPr>
          </a:p>
          <a:p>
            <a:pPr algn="ctr"/>
            <a:r>
              <a:rPr lang="it-IT" sz="2400" b="1">
                <a:latin typeface="Times New Roman" pitchFamily="18" charset="0"/>
              </a:rPr>
              <a:t>“ CAPACITA’ DI FAR FRONTE AD UN COMPITO O A UN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INSIEME DI COMPITI, RIUSCENDO A METTERE IN MOTO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E AD ORCHESTRARE LE PROPRIE RISORSE INTERNE,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COGNITIVE, AFFETTIVE E VOLITIVE, E A UTILIZZARE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 QUELLE ESTERNE DISPONIBILI, IN MODO COERENTE E 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FECONDO.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ChangeArrowheads="1"/>
          </p:cNvSpPr>
          <p:nvPr/>
        </p:nvSpPr>
        <p:spPr bwMode="auto">
          <a:xfrm>
            <a:off x="152400" y="304800"/>
            <a:ext cx="25146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>
                <a:latin typeface="Times New Roman" pitchFamily="18" charset="0"/>
              </a:rPr>
              <a:t>RIFERIMENTO A</a:t>
            </a:r>
          </a:p>
          <a:p>
            <a:pPr algn="ctr"/>
            <a:r>
              <a:rPr lang="it-IT" sz="1600">
                <a:latin typeface="Times New Roman" pitchFamily="18" charset="0"/>
              </a:rPr>
              <a:t> UN COMPITO</a:t>
            </a:r>
          </a:p>
        </p:txBody>
      </p:sp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2895600" y="304800"/>
            <a:ext cx="28194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>
                <a:latin typeface="Times New Roman" pitchFamily="18" charset="0"/>
              </a:rPr>
              <a:t>MOBILITAZIONE</a:t>
            </a:r>
          </a:p>
          <a:p>
            <a:pPr algn="ctr"/>
            <a:r>
              <a:rPr lang="it-IT" sz="1600">
                <a:latin typeface="Times New Roman" pitchFamily="18" charset="0"/>
              </a:rPr>
              <a:t>DELL’INSIEME DELLE</a:t>
            </a:r>
          </a:p>
          <a:p>
            <a:pPr algn="ctr"/>
            <a:r>
              <a:rPr lang="it-IT" sz="1600">
                <a:latin typeface="Times New Roman" pitchFamily="18" charset="0"/>
              </a:rPr>
              <a:t>PROPRIE RISORSE</a:t>
            </a:r>
          </a:p>
          <a:p>
            <a:pPr algn="ctr"/>
            <a:r>
              <a:rPr lang="it-IT" sz="1600">
                <a:latin typeface="Times New Roman" pitchFamily="18" charset="0"/>
              </a:rPr>
              <a:t>PERSONALI</a:t>
            </a: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6019800" y="304800"/>
            <a:ext cx="29718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>
                <a:latin typeface="Times New Roman" pitchFamily="18" charset="0"/>
              </a:rPr>
              <a:t>IMPIEGO DELLE RISORSE</a:t>
            </a:r>
          </a:p>
          <a:p>
            <a:pPr algn="ctr"/>
            <a:r>
              <a:rPr lang="it-IT" sz="1600">
                <a:latin typeface="Times New Roman" pitchFamily="18" charset="0"/>
              </a:rPr>
              <a:t>DISPONIBILI NEL CONTESTO</a:t>
            </a:r>
          </a:p>
          <a:p>
            <a:pPr algn="ctr"/>
            <a:r>
              <a:rPr lang="it-IT" sz="1600">
                <a:latin typeface="Times New Roman" pitchFamily="18" charset="0"/>
              </a:rPr>
              <a:t>D’AZIONE</a:t>
            </a: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152400" y="1600200"/>
            <a:ext cx="2286000" cy="3581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>
                <a:latin typeface="Times New Roman" pitchFamily="18" charset="0"/>
              </a:rPr>
              <a:t>UTILIZZAZIONE DEL </a:t>
            </a:r>
          </a:p>
          <a:p>
            <a:pPr algn="ctr"/>
            <a:r>
              <a:rPr lang="it-IT" sz="1600">
                <a:latin typeface="Times New Roman" pitchFamily="18" charset="0"/>
              </a:rPr>
              <a:t>PROPRIO SAPERE PER </a:t>
            </a:r>
          </a:p>
          <a:p>
            <a:pPr algn="ctr"/>
            <a:r>
              <a:rPr lang="it-IT" sz="1600">
                <a:latin typeface="Times New Roman" pitchFamily="18" charset="0"/>
              </a:rPr>
              <a:t>FRONTEGGIARE </a:t>
            </a:r>
          </a:p>
          <a:p>
            <a:pPr algn="ctr"/>
            <a:r>
              <a:rPr lang="it-IT" sz="1600">
                <a:latin typeface="Times New Roman" pitchFamily="18" charset="0"/>
              </a:rPr>
              <a:t>SITUAZIONI </a:t>
            </a:r>
          </a:p>
          <a:p>
            <a:pPr algn="ctr"/>
            <a:r>
              <a:rPr lang="it-IT" sz="1600">
                <a:latin typeface="Times New Roman" pitchFamily="18" charset="0"/>
              </a:rPr>
              <a:t>PROBLEMATICHE: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CIO’ CHE SO FARE 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CON CIO’ CHE SO: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DIMENSIONE 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OPERATIVA DEL 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CONCETTO DI 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COMPETENZA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  </a:t>
            </a:r>
          </a:p>
          <a:p>
            <a:pPr algn="ctr"/>
            <a:endParaRPr lang="it-IT" sz="1600" b="1">
              <a:latin typeface="Times New Roman" pitchFamily="18" charset="0"/>
            </a:endParaRPr>
          </a:p>
        </p:txBody>
      </p:sp>
      <p:sp>
        <p:nvSpPr>
          <p:cNvPr id="52229" name="Rectangle 6"/>
          <p:cNvSpPr>
            <a:spLocks noChangeArrowheads="1"/>
          </p:cNvSpPr>
          <p:nvPr/>
        </p:nvSpPr>
        <p:spPr bwMode="auto">
          <a:xfrm>
            <a:off x="2819400" y="1676400"/>
            <a:ext cx="3200400" cy="2209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>
                <a:latin typeface="Times New Roman" pitchFamily="18" charset="0"/>
              </a:rPr>
              <a:t>“TRIPLICE ALLEANZA” TRA</a:t>
            </a:r>
          </a:p>
          <a:p>
            <a:pPr algn="ctr"/>
            <a:r>
              <a:rPr lang="it-IT" sz="1600">
                <a:latin typeface="Times New Roman" pitchFamily="18" charset="0"/>
              </a:rPr>
              <a:t>COGNIZIONE, MOTIVAZIONE</a:t>
            </a:r>
          </a:p>
          <a:p>
            <a:pPr algn="ctr"/>
            <a:r>
              <a:rPr lang="it-IT" sz="1600">
                <a:latin typeface="Times New Roman" pitchFamily="18" charset="0"/>
              </a:rPr>
              <a:t>E METACOGNIZIONE NEL</a:t>
            </a:r>
          </a:p>
          <a:p>
            <a:pPr algn="ctr"/>
            <a:r>
              <a:rPr lang="it-IT" sz="1600">
                <a:latin typeface="Times New Roman" pitchFamily="18" charset="0"/>
              </a:rPr>
              <a:t>PROCESSO DI APPRENDIMENTO,</a:t>
            </a:r>
          </a:p>
          <a:p>
            <a:pPr algn="ctr"/>
            <a:r>
              <a:rPr lang="it-IT" sz="1600">
                <a:latin typeface="Times New Roman" pitchFamily="18" charset="0"/>
              </a:rPr>
              <a:t>IN UNA PROSPETTIVA SOCIO-</a:t>
            </a:r>
          </a:p>
          <a:p>
            <a:pPr algn="ctr"/>
            <a:r>
              <a:rPr lang="it-IT" sz="1600">
                <a:latin typeface="Times New Roman" pitchFamily="18" charset="0"/>
              </a:rPr>
              <a:t>COSTRUTTIVISTA: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NATURA OLISTICA DELLA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COMPETENZA</a:t>
            </a:r>
          </a:p>
        </p:txBody>
      </p:sp>
      <p:sp>
        <p:nvSpPr>
          <p:cNvPr id="52230" name="Rectangle 7"/>
          <p:cNvSpPr>
            <a:spLocks noChangeArrowheads="1"/>
          </p:cNvSpPr>
          <p:nvPr/>
        </p:nvSpPr>
        <p:spPr bwMode="auto">
          <a:xfrm>
            <a:off x="6324600" y="1676400"/>
            <a:ext cx="25908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>
                <a:latin typeface="Times New Roman" pitchFamily="18" charset="0"/>
              </a:rPr>
              <a:t>INTEGRAZIONE TRA </a:t>
            </a:r>
          </a:p>
          <a:p>
            <a:pPr algn="ctr"/>
            <a:r>
              <a:rPr lang="it-IT" sz="1600">
                <a:latin typeface="Times New Roman" pitchFamily="18" charset="0"/>
              </a:rPr>
              <a:t>RISORSE INTERNE ED </a:t>
            </a:r>
          </a:p>
          <a:p>
            <a:pPr algn="ctr"/>
            <a:r>
              <a:rPr lang="it-IT" sz="1600">
                <a:latin typeface="Times New Roman" pitchFamily="18" charset="0"/>
              </a:rPr>
              <a:t>ESTERNE: SOGGETTI </a:t>
            </a:r>
          </a:p>
          <a:p>
            <a:pPr algn="ctr"/>
            <a:r>
              <a:rPr lang="it-IT" sz="1600">
                <a:latin typeface="Times New Roman" pitchFamily="18" charset="0"/>
              </a:rPr>
              <a:t>IMPLICATI, STRUMENTI</a:t>
            </a:r>
          </a:p>
          <a:p>
            <a:pPr algn="ctr"/>
            <a:r>
              <a:rPr lang="it-IT" sz="1600">
                <a:latin typeface="Times New Roman" pitchFamily="18" charset="0"/>
              </a:rPr>
              <a:t>E MEZZI A DISPOSIZIONE,</a:t>
            </a:r>
          </a:p>
          <a:p>
            <a:pPr algn="ctr"/>
            <a:r>
              <a:rPr lang="it-IT" sz="1600">
                <a:latin typeface="Times New Roman" pitchFamily="18" charset="0"/>
              </a:rPr>
              <a:t>POTENZIALITA’ PRESENTI</a:t>
            </a:r>
          </a:p>
          <a:p>
            <a:pPr algn="ctr"/>
            <a:r>
              <a:rPr lang="it-IT" sz="1600">
                <a:latin typeface="Times New Roman" pitchFamily="18" charset="0"/>
              </a:rPr>
              <a:t>NELL’AMBIENTE FISICO </a:t>
            </a:r>
          </a:p>
          <a:p>
            <a:pPr algn="ctr"/>
            <a:r>
              <a:rPr lang="it-IT" sz="1600">
                <a:latin typeface="Times New Roman" pitchFamily="18" charset="0"/>
              </a:rPr>
              <a:t>E CULTURALE IN CUI SI</a:t>
            </a:r>
          </a:p>
          <a:p>
            <a:pPr algn="ctr"/>
            <a:r>
              <a:rPr lang="it-IT" sz="1600">
                <a:latin typeface="Times New Roman" pitchFamily="18" charset="0"/>
              </a:rPr>
              <a:t>SVOLGE L’AZIONE: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VALORE SITUATO DELLA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COMPETENZA</a:t>
            </a:r>
          </a:p>
          <a:p>
            <a:pPr algn="ctr"/>
            <a:endParaRPr lang="it-IT" sz="1600">
              <a:latin typeface="Times New Roman" pitchFamily="18" charset="0"/>
            </a:endParaRPr>
          </a:p>
          <a:p>
            <a:pPr algn="ctr"/>
            <a:endParaRPr lang="it-IT" sz="1600">
              <a:latin typeface="Times New Roman" pitchFamily="18" charset="0"/>
            </a:endParaRPr>
          </a:p>
        </p:txBody>
      </p:sp>
      <p:sp>
        <p:nvSpPr>
          <p:cNvPr id="52231" name="Rectangle 8"/>
          <p:cNvSpPr>
            <a:spLocks noChangeArrowheads="1"/>
          </p:cNvSpPr>
          <p:nvPr/>
        </p:nvSpPr>
        <p:spPr bwMode="auto">
          <a:xfrm>
            <a:off x="0" y="548640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 b="1">
                <a:latin typeface="Times New Roman" pitchFamily="18" charset="0"/>
              </a:rPr>
              <a:t>LA COMPETENZA NASCE DA UNA CONTINUA INTERAZIONE TRA PERSONA, AMBIENTE</a:t>
            </a:r>
          </a:p>
          <a:p>
            <a:pPr algn="ctr"/>
            <a:r>
              <a:rPr lang="it-IT" sz="1600" b="1">
                <a:latin typeface="Times New Roman" pitchFamily="18" charset="0"/>
              </a:rPr>
              <a:t>E SOCIETA’,  TRA SIGNIFICATI PERSONALI E SOCIALI, IMPLICITI ED ESPLICITI.</a:t>
            </a:r>
          </a:p>
          <a:p>
            <a:pPr algn="ctr"/>
            <a:endParaRPr lang="it-IT" sz="1600" b="1">
              <a:latin typeface="Times New Roman" pitchFamily="18" charset="0"/>
            </a:endParaRPr>
          </a:p>
        </p:txBody>
      </p:sp>
      <p:sp>
        <p:nvSpPr>
          <p:cNvPr id="52232" name="Line 9"/>
          <p:cNvSpPr>
            <a:spLocks noChangeShapeType="1"/>
          </p:cNvSpPr>
          <p:nvPr/>
        </p:nvSpPr>
        <p:spPr bwMode="auto">
          <a:xfrm>
            <a:off x="1295400" y="129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2233" name="Line 10"/>
          <p:cNvSpPr>
            <a:spLocks noChangeShapeType="1"/>
          </p:cNvSpPr>
          <p:nvPr/>
        </p:nvSpPr>
        <p:spPr bwMode="auto">
          <a:xfrm>
            <a:off x="4267200" y="129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2234" name="Line 11"/>
          <p:cNvSpPr>
            <a:spLocks noChangeShapeType="1"/>
          </p:cNvSpPr>
          <p:nvPr/>
        </p:nvSpPr>
        <p:spPr bwMode="auto">
          <a:xfrm>
            <a:off x="7467600" y="129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2235" name="Line 12"/>
          <p:cNvSpPr>
            <a:spLocks noChangeShapeType="1"/>
          </p:cNvSpPr>
          <p:nvPr/>
        </p:nvSpPr>
        <p:spPr bwMode="auto">
          <a:xfrm>
            <a:off x="2438400" y="5181600"/>
            <a:ext cx="1905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2236" name="Line 13"/>
          <p:cNvSpPr>
            <a:spLocks noChangeShapeType="1"/>
          </p:cNvSpPr>
          <p:nvPr/>
        </p:nvSpPr>
        <p:spPr bwMode="auto">
          <a:xfrm>
            <a:off x="4343400" y="3886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2237" name="Line 14"/>
          <p:cNvSpPr>
            <a:spLocks noChangeShapeType="1"/>
          </p:cNvSpPr>
          <p:nvPr/>
        </p:nvSpPr>
        <p:spPr bwMode="auto">
          <a:xfrm flipH="1">
            <a:off x="4343400" y="5029200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olo 1"/>
          <p:cNvSpPr>
            <a:spLocks noGrp="1"/>
          </p:cNvSpPr>
          <p:nvPr>
            <p:ph type="ctrTitle"/>
          </p:nvPr>
        </p:nvSpPr>
        <p:spPr>
          <a:xfrm>
            <a:off x="755650" y="188913"/>
            <a:ext cx="7772400" cy="936625"/>
          </a:xfrm>
        </p:spPr>
        <p:txBody>
          <a:bodyPr/>
          <a:lstStyle/>
          <a:p>
            <a:r>
              <a:rPr lang="it-IT" smtClean="0"/>
              <a:t>TEMA DELL’APPRENDIMENTO</a:t>
            </a:r>
          </a:p>
        </p:txBody>
      </p:sp>
      <p:sp>
        <p:nvSpPr>
          <p:cNvPr id="35843" name="Sottotitolo 2"/>
          <p:cNvSpPr>
            <a:spLocks noGrp="1"/>
          </p:cNvSpPr>
          <p:nvPr>
            <p:ph type="subTitle" idx="1"/>
          </p:nvPr>
        </p:nvSpPr>
        <p:spPr>
          <a:xfrm>
            <a:off x="395288" y="1052513"/>
            <a:ext cx="8424862" cy="5329237"/>
          </a:xfrm>
          <a:solidFill>
            <a:schemeClr val="tx2">
              <a:lumMod val="40000"/>
              <a:lumOff val="6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solidFill>
                  <a:srgbClr val="FFFF00"/>
                </a:solidFill>
              </a:rPr>
              <a:t>Domande stimolo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>
                <a:solidFill>
                  <a:srgbClr val="FF0000"/>
                </a:solidFill>
              </a:rPr>
              <a:t>Quali le principali teorie sull’apprendimento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b="1" dirty="0" smtClean="0">
              <a:solidFill>
                <a:srgbClr val="FF0000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>
                <a:solidFill>
                  <a:srgbClr val="FF0000"/>
                </a:solidFill>
              </a:rPr>
              <a:t>Quali gli approcci allo studio dell’intelligenza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b="1" dirty="0" smtClean="0">
              <a:solidFill>
                <a:srgbClr val="FF0000"/>
              </a:solidFill>
            </a:endParaRP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>
                <a:solidFill>
                  <a:srgbClr val="FF0000"/>
                </a:solidFill>
              </a:rPr>
              <a:t>Quale rapporto tra apprendimenti, discipline, insegnamenti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it-IT" b="1" dirty="0" smtClean="0">
              <a:solidFill>
                <a:srgbClr val="FF0000"/>
              </a:solidFill>
            </a:endParaRP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it-IT" b="1" dirty="0" smtClean="0">
              <a:solidFill>
                <a:srgbClr val="FF0000"/>
              </a:solidFill>
            </a:endParaRP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>
                <a:solidFill>
                  <a:srgbClr val="FF0000"/>
                </a:solidFill>
              </a:rPr>
              <a:t> Quali le dimensioni  dell’apprendimento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b="1" dirty="0" smtClean="0">
              <a:solidFill>
                <a:srgbClr val="FF0000"/>
              </a:solidFill>
            </a:endParaRP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>
                <a:solidFill>
                  <a:srgbClr val="FF0000"/>
                </a:solidFill>
              </a:rPr>
              <a:t>Quali le forme di  conoscenza e  i principi dell’apprendimento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olo 1"/>
          <p:cNvSpPr>
            <a:spLocks noGrp="1"/>
          </p:cNvSpPr>
          <p:nvPr>
            <p:ph type="title"/>
          </p:nvPr>
        </p:nvSpPr>
        <p:spPr>
          <a:xfrm>
            <a:off x="792163" y="274638"/>
            <a:ext cx="7894637" cy="633412"/>
          </a:xfrm>
        </p:spPr>
        <p:txBody>
          <a:bodyPr/>
          <a:lstStyle/>
          <a:p>
            <a:r>
              <a:rPr lang="it-IT" sz="2800" smtClean="0"/>
              <a:t>Impianto generale  </a:t>
            </a:r>
          </a:p>
        </p:txBody>
      </p:sp>
      <p:sp>
        <p:nvSpPr>
          <p:cNvPr id="54274" name="Segnaposto contenuto 2"/>
          <p:cNvSpPr>
            <a:spLocks noGrp="1"/>
          </p:cNvSpPr>
          <p:nvPr>
            <p:ph idx="1"/>
          </p:nvPr>
        </p:nvSpPr>
        <p:spPr>
          <a:xfrm>
            <a:off x="457200" y="998538"/>
            <a:ext cx="8229600" cy="5859462"/>
          </a:xfrm>
        </p:spPr>
        <p:txBody>
          <a:bodyPr/>
          <a:lstStyle/>
          <a:p>
            <a:r>
              <a:rPr lang="it-IT" sz="2400" b="1" smtClean="0"/>
              <a:t>Carrellata sulle principali teorie sull’apprendimento (comportamentismo, cognitivismo, costruttivismo).</a:t>
            </a:r>
          </a:p>
          <a:p>
            <a:r>
              <a:rPr lang="it-IT" sz="2400" b="1" smtClean="0"/>
              <a:t>Gli approcci allo studio dell’intelligenza</a:t>
            </a:r>
          </a:p>
          <a:p>
            <a:r>
              <a:rPr lang="it-IT" sz="2400" b="1" smtClean="0"/>
              <a:t>Approccio integrato allo studio della conoscenza</a:t>
            </a:r>
          </a:p>
          <a:p>
            <a:pPr>
              <a:lnSpc>
                <a:spcPct val="80000"/>
              </a:lnSpc>
            </a:pPr>
            <a:r>
              <a:rPr lang="it-IT" sz="2400" b="1" smtClean="0"/>
              <a:t>Triangolazione tra apprendimenti, discipline, insegnamenti</a:t>
            </a:r>
          </a:p>
          <a:p>
            <a:pPr>
              <a:lnSpc>
                <a:spcPct val="80000"/>
              </a:lnSpc>
            </a:pPr>
            <a:r>
              <a:rPr lang="it-IT" sz="2400" b="1" smtClean="0"/>
              <a:t> Polo dell’apprendimento:</a:t>
            </a:r>
          </a:p>
          <a:p>
            <a:pPr>
              <a:lnSpc>
                <a:spcPct val="80000"/>
              </a:lnSpc>
            </a:pPr>
            <a:r>
              <a:rPr lang="it-IT" sz="2400" b="1" smtClean="0"/>
              <a:t>La dimensione affettiva,</a:t>
            </a:r>
          </a:p>
          <a:p>
            <a:pPr>
              <a:lnSpc>
                <a:spcPct val="80000"/>
              </a:lnSpc>
            </a:pPr>
            <a:r>
              <a:rPr lang="it-IT" sz="2400" b="1" smtClean="0"/>
              <a:t>La dimensione sociale,</a:t>
            </a:r>
          </a:p>
          <a:p>
            <a:pPr>
              <a:lnSpc>
                <a:spcPct val="80000"/>
              </a:lnSpc>
            </a:pPr>
            <a:r>
              <a:rPr lang="it-IT" sz="2400" b="1" smtClean="0"/>
              <a:t>La dimensione cognitiva e metacognitiva</a:t>
            </a:r>
          </a:p>
          <a:p>
            <a:pPr>
              <a:lnSpc>
                <a:spcPct val="80000"/>
              </a:lnSpc>
            </a:pPr>
            <a:r>
              <a:rPr lang="it-IT" sz="2400" b="1" smtClean="0"/>
              <a:t>Le forme conoscenza e  i principi dell’apprendimento</a:t>
            </a:r>
          </a:p>
          <a:p>
            <a:pPr>
              <a:lnSpc>
                <a:spcPct val="80000"/>
              </a:lnSpc>
            </a:pPr>
            <a:endParaRPr lang="it-IT" sz="2400" b="1" smtClean="0"/>
          </a:p>
          <a:p>
            <a:pPr>
              <a:buFontTx/>
              <a:buNone/>
            </a:pPr>
            <a:endParaRPr lang="it-IT" smtClean="0"/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7" name="Group 55"/>
          <p:cNvGrpSpPr>
            <a:grpSpLocks/>
          </p:cNvGrpSpPr>
          <p:nvPr/>
        </p:nvGrpSpPr>
        <p:grpSpPr bwMode="auto">
          <a:xfrm>
            <a:off x="304800" y="336550"/>
            <a:ext cx="8534400" cy="6307138"/>
            <a:chOff x="192" y="212"/>
            <a:chExt cx="5376" cy="3973"/>
          </a:xfrm>
        </p:grpSpPr>
        <p:cxnSp>
          <p:nvCxnSpPr>
            <p:cNvPr id="55314" name="AutoShape 44"/>
            <p:cNvCxnSpPr>
              <a:cxnSpLocks noChangeShapeType="1"/>
            </p:cNvCxnSpPr>
            <p:nvPr/>
          </p:nvCxnSpPr>
          <p:spPr bwMode="auto">
            <a:xfrm rot="5400000" flipH="1">
              <a:off x="2398" y="2498"/>
              <a:ext cx="837" cy="161"/>
            </a:xfrm>
            <a:prstGeom prst="curvedConnector3">
              <a:avLst>
                <a:gd name="adj1" fmla="val 43009"/>
              </a:avLst>
            </a:prstGeom>
            <a:noFill/>
            <a:ln w="444500">
              <a:solidFill>
                <a:srgbClr val="783300"/>
              </a:solidFill>
              <a:round/>
              <a:headEnd/>
              <a:tailEnd/>
            </a:ln>
          </p:spPr>
        </p:cxnSp>
        <p:cxnSp>
          <p:nvCxnSpPr>
            <p:cNvPr id="55315" name="AutoShape 32"/>
            <p:cNvCxnSpPr>
              <a:cxnSpLocks noChangeShapeType="1"/>
            </p:cNvCxnSpPr>
            <p:nvPr/>
          </p:nvCxnSpPr>
          <p:spPr bwMode="auto">
            <a:xfrm rot="-5400000">
              <a:off x="2946" y="1645"/>
              <a:ext cx="1937" cy="1494"/>
            </a:xfrm>
            <a:prstGeom prst="curvedConnector3">
              <a:avLst>
                <a:gd name="adj1" fmla="val 50000"/>
              </a:avLst>
            </a:prstGeom>
            <a:noFill/>
            <a:ln w="444500">
              <a:solidFill>
                <a:srgbClr val="783300"/>
              </a:solidFill>
              <a:round/>
              <a:headEnd/>
              <a:tailEnd/>
            </a:ln>
          </p:spPr>
        </p:cxnSp>
        <p:sp>
          <p:nvSpPr>
            <p:cNvPr id="55316" name="Freeform 33"/>
            <p:cNvSpPr>
              <a:spLocks/>
            </p:cNvSpPr>
            <p:nvPr/>
          </p:nvSpPr>
          <p:spPr bwMode="auto">
            <a:xfrm>
              <a:off x="4345" y="1056"/>
              <a:ext cx="1223" cy="733"/>
            </a:xfrm>
            <a:custGeom>
              <a:avLst/>
              <a:gdLst>
                <a:gd name="T0" fmla="*/ 13 w 1755"/>
                <a:gd name="T1" fmla="*/ 126 h 766"/>
                <a:gd name="T2" fmla="*/ 17 w 1755"/>
                <a:gd name="T3" fmla="*/ 75 h 766"/>
                <a:gd name="T4" fmla="*/ 22 w 1755"/>
                <a:gd name="T5" fmla="*/ 13 h 766"/>
                <a:gd name="T6" fmla="*/ 23 w 1755"/>
                <a:gd name="T7" fmla="*/ 11 h 766"/>
                <a:gd name="T8" fmla="*/ 24 w 1755"/>
                <a:gd name="T9" fmla="*/ 0 h 766"/>
                <a:gd name="T10" fmla="*/ 32 w 1755"/>
                <a:gd name="T11" fmla="*/ 52 h 766"/>
                <a:gd name="T12" fmla="*/ 34 w 1755"/>
                <a:gd name="T13" fmla="*/ 90 h 766"/>
                <a:gd name="T14" fmla="*/ 36 w 1755"/>
                <a:gd name="T15" fmla="*/ 104 h 766"/>
                <a:gd name="T16" fmla="*/ 38 w 1755"/>
                <a:gd name="T17" fmla="*/ 59 h 766"/>
                <a:gd name="T18" fmla="*/ 43 w 1755"/>
                <a:gd name="T19" fmla="*/ 24 h 766"/>
                <a:gd name="T20" fmla="*/ 47 w 1755"/>
                <a:gd name="T21" fmla="*/ 30 h 766"/>
                <a:gd name="T22" fmla="*/ 51 w 1755"/>
                <a:gd name="T23" fmla="*/ 45 h 766"/>
                <a:gd name="T24" fmla="*/ 54 w 1755"/>
                <a:gd name="T25" fmla="*/ 97 h 766"/>
                <a:gd name="T26" fmla="*/ 54 w 1755"/>
                <a:gd name="T27" fmla="*/ 134 h 766"/>
                <a:gd name="T28" fmla="*/ 56 w 1755"/>
                <a:gd name="T29" fmla="*/ 126 h 766"/>
                <a:gd name="T30" fmla="*/ 59 w 1755"/>
                <a:gd name="T31" fmla="*/ 104 h 766"/>
                <a:gd name="T32" fmla="*/ 64 w 1755"/>
                <a:gd name="T33" fmla="*/ 134 h 766"/>
                <a:gd name="T34" fmla="*/ 66 w 1755"/>
                <a:gd name="T35" fmla="*/ 179 h 766"/>
                <a:gd name="T36" fmla="*/ 66 w 1755"/>
                <a:gd name="T37" fmla="*/ 210 h 766"/>
                <a:gd name="T38" fmla="*/ 68 w 1755"/>
                <a:gd name="T39" fmla="*/ 232 h 766"/>
                <a:gd name="T40" fmla="*/ 68 w 1755"/>
                <a:gd name="T41" fmla="*/ 254 h 766"/>
                <a:gd name="T42" fmla="*/ 68 w 1755"/>
                <a:gd name="T43" fmla="*/ 344 h 766"/>
                <a:gd name="T44" fmla="*/ 58 w 1755"/>
                <a:gd name="T45" fmla="*/ 412 h 766"/>
                <a:gd name="T46" fmla="*/ 53 w 1755"/>
                <a:gd name="T47" fmla="*/ 396 h 766"/>
                <a:gd name="T48" fmla="*/ 51 w 1755"/>
                <a:gd name="T49" fmla="*/ 462 h 766"/>
                <a:gd name="T50" fmla="*/ 47 w 1755"/>
                <a:gd name="T51" fmla="*/ 516 h 766"/>
                <a:gd name="T52" fmla="*/ 38 w 1755"/>
                <a:gd name="T53" fmla="*/ 478 h 766"/>
                <a:gd name="T54" fmla="*/ 36 w 1755"/>
                <a:gd name="T55" fmla="*/ 462 h 766"/>
                <a:gd name="T56" fmla="*/ 33 w 1755"/>
                <a:gd name="T57" fmla="*/ 434 h 766"/>
                <a:gd name="T58" fmla="*/ 31 w 1755"/>
                <a:gd name="T59" fmla="*/ 396 h 766"/>
                <a:gd name="T60" fmla="*/ 30 w 1755"/>
                <a:gd name="T61" fmla="*/ 412 h 766"/>
                <a:gd name="T62" fmla="*/ 25 w 1755"/>
                <a:gd name="T63" fmla="*/ 486 h 766"/>
                <a:gd name="T64" fmla="*/ 23 w 1755"/>
                <a:gd name="T65" fmla="*/ 500 h 766"/>
                <a:gd name="T66" fmla="*/ 22 w 1755"/>
                <a:gd name="T67" fmla="*/ 508 h 766"/>
                <a:gd name="T68" fmla="*/ 17 w 1755"/>
                <a:gd name="T69" fmla="*/ 500 h 766"/>
                <a:gd name="T70" fmla="*/ 10 w 1755"/>
                <a:gd name="T71" fmla="*/ 381 h 766"/>
                <a:gd name="T72" fmla="*/ 11 w 1755"/>
                <a:gd name="T73" fmla="*/ 336 h 766"/>
                <a:gd name="T74" fmla="*/ 12 w 1755"/>
                <a:gd name="T75" fmla="*/ 321 h 766"/>
                <a:gd name="T76" fmla="*/ 10 w 1755"/>
                <a:gd name="T77" fmla="*/ 329 h 766"/>
                <a:gd name="T78" fmla="*/ 5 w 1755"/>
                <a:gd name="T79" fmla="*/ 306 h 766"/>
                <a:gd name="T80" fmla="*/ 1 w 1755"/>
                <a:gd name="T81" fmla="*/ 254 h 766"/>
                <a:gd name="T82" fmla="*/ 1 w 1755"/>
                <a:gd name="T83" fmla="*/ 210 h 766"/>
                <a:gd name="T84" fmla="*/ 3 w 1755"/>
                <a:gd name="T85" fmla="*/ 68 h 766"/>
                <a:gd name="T86" fmla="*/ 10 w 1755"/>
                <a:gd name="T87" fmla="*/ 97 h 766"/>
                <a:gd name="T88" fmla="*/ 13 w 1755"/>
                <a:gd name="T89" fmla="*/ 126 h 76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5"/>
                <a:gd name="T136" fmla="*/ 0 h 766"/>
                <a:gd name="T137" fmla="*/ 1755 w 1755"/>
                <a:gd name="T138" fmla="*/ 766 h 76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5" h="766">
                  <a:moveTo>
                    <a:pt x="333" y="188"/>
                  </a:moveTo>
                  <a:cubicBezTo>
                    <a:pt x="359" y="149"/>
                    <a:pt x="377" y="126"/>
                    <a:pt x="422" y="111"/>
                  </a:cubicBezTo>
                  <a:cubicBezTo>
                    <a:pt x="469" y="63"/>
                    <a:pt x="501" y="43"/>
                    <a:pt x="566" y="22"/>
                  </a:cubicBezTo>
                  <a:cubicBezTo>
                    <a:pt x="577" y="18"/>
                    <a:pt x="589" y="15"/>
                    <a:pt x="600" y="11"/>
                  </a:cubicBezTo>
                  <a:cubicBezTo>
                    <a:pt x="611" y="7"/>
                    <a:pt x="633" y="0"/>
                    <a:pt x="633" y="0"/>
                  </a:cubicBezTo>
                  <a:cubicBezTo>
                    <a:pt x="700" y="17"/>
                    <a:pt x="780" y="30"/>
                    <a:pt x="833" y="77"/>
                  </a:cubicBezTo>
                  <a:cubicBezTo>
                    <a:pt x="853" y="94"/>
                    <a:pt x="869" y="114"/>
                    <a:pt x="888" y="133"/>
                  </a:cubicBezTo>
                  <a:cubicBezTo>
                    <a:pt x="896" y="141"/>
                    <a:pt x="911" y="155"/>
                    <a:pt x="911" y="155"/>
                  </a:cubicBezTo>
                  <a:cubicBezTo>
                    <a:pt x="991" y="102"/>
                    <a:pt x="892" y="173"/>
                    <a:pt x="977" y="88"/>
                  </a:cubicBezTo>
                  <a:cubicBezTo>
                    <a:pt x="1009" y="56"/>
                    <a:pt x="1059" y="43"/>
                    <a:pt x="1100" y="33"/>
                  </a:cubicBezTo>
                  <a:cubicBezTo>
                    <a:pt x="1144" y="37"/>
                    <a:pt x="1189" y="37"/>
                    <a:pt x="1233" y="44"/>
                  </a:cubicBezTo>
                  <a:cubicBezTo>
                    <a:pt x="1263" y="48"/>
                    <a:pt x="1322" y="66"/>
                    <a:pt x="1322" y="66"/>
                  </a:cubicBezTo>
                  <a:cubicBezTo>
                    <a:pt x="1358" y="90"/>
                    <a:pt x="1375" y="109"/>
                    <a:pt x="1400" y="144"/>
                  </a:cubicBezTo>
                  <a:cubicBezTo>
                    <a:pt x="1404" y="163"/>
                    <a:pt x="1398" y="187"/>
                    <a:pt x="1411" y="200"/>
                  </a:cubicBezTo>
                  <a:cubicBezTo>
                    <a:pt x="1419" y="208"/>
                    <a:pt x="1434" y="193"/>
                    <a:pt x="1444" y="188"/>
                  </a:cubicBezTo>
                  <a:cubicBezTo>
                    <a:pt x="1521" y="148"/>
                    <a:pt x="1434" y="180"/>
                    <a:pt x="1511" y="155"/>
                  </a:cubicBezTo>
                  <a:cubicBezTo>
                    <a:pt x="1576" y="164"/>
                    <a:pt x="1604" y="165"/>
                    <a:pt x="1655" y="200"/>
                  </a:cubicBezTo>
                  <a:cubicBezTo>
                    <a:pt x="1671" y="224"/>
                    <a:pt x="1697" y="241"/>
                    <a:pt x="1711" y="266"/>
                  </a:cubicBezTo>
                  <a:cubicBezTo>
                    <a:pt x="1719" y="279"/>
                    <a:pt x="1716" y="297"/>
                    <a:pt x="1722" y="311"/>
                  </a:cubicBezTo>
                  <a:cubicBezTo>
                    <a:pt x="1727" y="323"/>
                    <a:pt x="1738" y="332"/>
                    <a:pt x="1744" y="344"/>
                  </a:cubicBezTo>
                  <a:cubicBezTo>
                    <a:pt x="1749" y="354"/>
                    <a:pt x="1751" y="366"/>
                    <a:pt x="1755" y="377"/>
                  </a:cubicBezTo>
                  <a:cubicBezTo>
                    <a:pt x="1751" y="422"/>
                    <a:pt x="1753" y="467"/>
                    <a:pt x="1744" y="511"/>
                  </a:cubicBezTo>
                  <a:cubicBezTo>
                    <a:pt x="1726" y="605"/>
                    <a:pt x="1557" y="605"/>
                    <a:pt x="1500" y="611"/>
                  </a:cubicBezTo>
                  <a:cubicBezTo>
                    <a:pt x="1459" y="603"/>
                    <a:pt x="1418" y="596"/>
                    <a:pt x="1377" y="588"/>
                  </a:cubicBezTo>
                  <a:cubicBezTo>
                    <a:pt x="1338" y="581"/>
                    <a:pt x="1337" y="666"/>
                    <a:pt x="1322" y="688"/>
                  </a:cubicBezTo>
                  <a:cubicBezTo>
                    <a:pt x="1296" y="727"/>
                    <a:pt x="1248" y="741"/>
                    <a:pt x="1211" y="766"/>
                  </a:cubicBezTo>
                  <a:cubicBezTo>
                    <a:pt x="1133" y="753"/>
                    <a:pt x="1052" y="736"/>
                    <a:pt x="977" y="711"/>
                  </a:cubicBezTo>
                  <a:cubicBezTo>
                    <a:pt x="955" y="704"/>
                    <a:pt x="933" y="696"/>
                    <a:pt x="911" y="688"/>
                  </a:cubicBezTo>
                  <a:cubicBezTo>
                    <a:pt x="886" y="679"/>
                    <a:pt x="844" y="644"/>
                    <a:pt x="844" y="644"/>
                  </a:cubicBezTo>
                  <a:cubicBezTo>
                    <a:pt x="843" y="643"/>
                    <a:pt x="809" y="588"/>
                    <a:pt x="800" y="588"/>
                  </a:cubicBezTo>
                  <a:cubicBezTo>
                    <a:pt x="789" y="588"/>
                    <a:pt x="784" y="603"/>
                    <a:pt x="777" y="611"/>
                  </a:cubicBezTo>
                  <a:cubicBezTo>
                    <a:pt x="736" y="662"/>
                    <a:pt x="712" y="683"/>
                    <a:pt x="655" y="722"/>
                  </a:cubicBezTo>
                  <a:cubicBezTo>
                    <a:pt x="635" y="735"/>
                    <a:pt x="610" y="737"/>
                    <a:pt x="588" y="744"/>
                  </a:cubicBezTo>
                  <a:cubicBezTo>
                    <a:pt x="577" y="748"/>
                    <a:pt x="555" y="755"/>
                    <a:pt x="555" y="755"/>
                  </a:cubicBezTo>
                  <a:cubicBezTo>
                    <a:pt x="518" y="751"/>
                    <a:pt x="481" y="750"/>
                    <a:pt x="444" y="744"/>
                  </a:cubicBezTo>
                  <a:cubicBezTo>
                    <a:pt x="361" y="731"/>
                    <a:pt x="280" y="642"/>
                    <a:pt x="255" y="566"/>
                  </a:cubicBezTo>
                  <a:cubicBezTo>
                    <a:pt x="266" y="533"/>
                    <a:pt x="265" y="528"/>
                    <a:pt x="288" y="499"/>
                  </a:cubicBezTo>
                  <a:cubicBezTo>
                    <a:pt x="295" y="491"/>
                    <a:pt x="319" y="485"/>
                    <a:pt x="311" y="477"/>
                  </a:cubicBezTo>
                  <a:cubicBezTo>
                    <a:pt x="303" y="469"/>
                    <a:pt x="288" y="484"/>
                    <a:pt x="277" y="488"/>
                  </a:cubicBezTo>
                  <a:cubicBezTo>
                    <a:pt x="220" y="480"/>
                    <a:pt x="176" y="469"/>
                    <a:pt x="122" y="455"/>
                  </a:cubicBezTo>
                  <a:cubicBezTo>
                    <a:pt x="12" y="383"/>
                    <a:pt x="78" y="446"/>
                    <a:pt x="44" y="377"/>
                  </a:cubicBezTo>
                  <a:cubicBezTo>
                    <a:pt x="0" y="288"/>
                    <a:pt x="40" y="397"/>
                    <a:pt x="11" y="311"/>
                  </a:cubicBezTo>
                  <a:cubicBezTo>
                    <a:pt x="18" y="236"/>
                    <a:pt x="9" y="145"/>
                    <a:pt x="77" y="100"/>
                  </a:cubicBezTo>
                  <a:cubicBezTo>
                    <a:pt x="146" y="109"/>
                    <a:pt x="201" y="122"/>
                    <a:pt x="266" y="144"/>
                  </a:cubicBezTo>
                  <a:cubicBezTo>
                    <a:pt x="301" y="156"/>
                    <a:pt x="333" y="148"/>
                    <a:pt x="333" y="18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cxnSp>
          <p:nvCxnSpPr>
            <p:cNvPr id="55317" name="AutoShape 6"/>
            <p:cNvCxnSpPr>
              <a:cxnSpLocks noChangeShapeType="1"/>
            </p:cNvCxnSpPr>
            <p:nvPr/>
          </p:nvCxnSpPr>
          <p:spPr bwMode="auto">
            <a:xfrm rot="10800000">
              <a:off x="1172" y="2112"/>
              <a:ext cx="1852" cy="1056"/>
            </a:xfrm>
            <a:prstGeom prst="curvedConnector3">
              <a:avLst>
                <a:gd name="adj1" fmla="val 50000"/>
              </a:avLst>
            </a:prstGeom>
            <a:noFill/>
            <a:ln w="508000">
              <a:solidFill>
                <a:srgbClr val="783300"/>
              </a:solidFill>
              <a:round/>
              <a:headEnd/>
              <a:tailEnd/>
            </a:ln>
          </p:spPr>
        </p:cxnSp>
        <p:sp>
          <p:nvSpPr>
            <p:cNvPr id="55318" name="Freeform 7"/>
            <p:cNvSpPr>
              <a:spLocks/>
            </p:cNvSpPr>
            <p:nvPr/>
          </p:nvSpPr>
          <p:spPr bwMode="auto">
            <a:xfrm>
              <a:off x="192" y="1536"/>
              <a:ext cx="1525" cy="910"/>
            </a:xfrm>
            <a:custGeom>
              <a:avLst/>
              <a:gdLst>
                <a:gd name="T0" fmla="*/ 94 w 1755"/>
                <a:gd name="T1" fmla="*/ 884 h 766"/>
                <a:gd name="T2" fmla="*/ 119 w 1755"/>
                <a:gd name="T3" fmla="*/ 526 h 766"/>
                <a:gd name="T4" fmla="*/ 160 w 1755"/>
                <a:gd name="T5" fmla="*/ 105 h 766"/>
                <a:gd name="T6" fmla="*/ 169 w 1755"/>
                <a:gd name="T7" fmla="*/ 51 h 766"/>
                <a:gd name="T8" fmla="*/ 179 w 1755"/>
                <a:gd name="T9" fmla="*/ 0 h 766"/>
                <a:gd name="T10" fmla="*/ 235 w 1755"/>
                <a:gd name="T11" fmla="*/ 360 h 766"/>
                <a:gd name="T12" fmla="*/ 251 w 1755"/>
                <a:gd name="T13" fmla="*/ 626 h 766"/>
                <a:gd name="T14" fmla="*/ 257 w 1755"/>
                <a:gd name="T15" fmla="*/ 731 h 766"/>
                <a:gd name="T16" fmla="*/ 276 w 1755"/>
                <a:gd name="T17" fmla="*/ 416 h 766"/>
                <a:gd name="T18" fmla="*/ 311 w 1755"/>
                <a:gd name="T19" fmla="*/ 152 h 766"/>
                <a:gd name="T20" fmla="*/ 348 w 1755"/>
                <a:gd name="T21" fmla="*/ 209 h 766"/>
                <a:gd name="T22" fmla="*/ 373 w 1755"/>
                <a:gd name="T23" fmla="*/ 310 h 766"/>
                <a:gd name="T24" fmla="*/ 395 w 1755"/>
                <a:gd name="T25" fmla="*/ 677 h 766"/>
                <a:gd name="T26" fmla="*/ 398 w 1755"/>
                <a:gd name="T27" fmla="*/ 944 h 766"/>
                <a:gd name="T28" fmla="*/ 408 w 1755"/>
                <a:gd name="T29" fmla="*/ 884 h 766"/>
                <a:gd name="T30" fmla="*/ 427 w 1755"/>
                <a:gd name="T31" fmla="*/ 731 h 766"/>
                <a:gd name="T32" fmla="*/ 468 w 1755"/>
                <a:gd name="T33" fmla="*/ 944 h 766"/>
                <a:gd name="T34" fmla="*/ 483 w 1755"/>
                <a:gd name="T35" fmla="*/ 1251 h 766"/>
                <a:gd name="T36" fmla="*/ 487 w 1755"/>
                <a:gd name="T37" fmla="*/ 1462 h 766"/>
                <a:gd name="T38" fmla="*/ 493 w 1755"/>
                <a:gd name="T39" fmla="*/ 1622 h 766"/>
                <a:gd name="T40" fmla="*/ 495 w 1755"/>
                <a:gd name="T41" fmla="*/ 1777 h 766"/>
                <a:gd name="T42" fmla="*/ 493 w 1755"/>
                <a:gd name="T43" fmla="*/ 2408 h 766"/>
                <a:gd name="T44" fmla="*/ 423 w 1755"/>
                <a:gd name="T45" fmla="*/ 2881 h 766"/>
                <a:gd name="T46" fmla="*/ 389 w 1755"/>
                <a:gd name="T47" fmla="*/ 2770 h 766"/>
                <a:gd name="T48" fmla="*/ 373 w 1755"/>
                <a:gd name="T49" fmla="*/ 3244 h 766"/>
                <a:gd name="T50" fmla="*/ 342 w 1755"/>
                <a:gd name="T51" fmla="*/ 3610 h 766"/>
                <a:gd name="T52" fmla="*/ 276 w 1755"/>
                <a:gd name="T53" fmla="*/ 3351 h 766"/>
                <a:gd name="T54" fmla="*/ 257 w 1755"/>
                <a:gd name="T55" fmla="*/ 3244 h 766"/>
                <a:gd name="T56" fmla="*/ 238 w 1755"/>
                <a:gd name="T57" fmla="*/ 3034 h 766"/>
                <a:gd name="T58" fmla="*/ 226 w 1755"/>
                <a:gd name="T59" fmla="*/ 2770 h 766"/>
                <a:gd name="T60" fmla="*/ 220 w 1755"/>
                <a:gd name="T61" fmla="*/ 2881 h 766"/>
                <a:gd name="T62" fmla="*/ 185 w 1755"/>
                <a:gd name="T63" fmla="*/ 3406 h 766"/>
                <a:gd name="T64" fmla="*/ 166 w 1755"/>
                <a:gd name="T65" fmla="*/ 3505 h 766"/>
                <a:gd name="T66" fmla="*/ 157 w 1755"/>
                <a:gd name="T67" fmla="*/ 3559 h 766"/>
                <a:gd name="T68" fmla="*/ 125 w 1755"/>
                <a:gd name="T69" fmla="*/ 3505 h 766"/>
                <a:gd name="T70" fmla="*/ 72 w 1755"/>
                <a:gd name="T71" fmla="*/ 2666 h 766"/>
                <a:gd name="T72" fmla="*/ 82 w 1755"/>
                <a:gd name="T73" fmla="*/ 2351 h 766"/>
                <a:gd name="T74" fmla="*/ 88 w 1755"/>
                <a:gd name="T75" fmla="*/ 2254 h 766"/>
                <a:gd name="T76" fmla="*/ 78 w 1755"/>
                <a:gd name="T77" fmla="*/ 2302 h 766"/>
                <a:gd name="T78" fmla="*/ 35 w 1755"/>
                <a:gd name="T79" fmla="*/ 2149 h 766"/>
                <a:gd name="T80" fmla="*/ 13 w 1755"/>
                <a:gd name="T81" fmla="*/ 1777 h 766"/>
                <a:gd name="T82" fmla="*/ 3 w 1755"/>
                <a:gd name="T83" fmla="*/ 1462 h 766"/>
                <a:gd name="T84" fmla="*/ 21 w 1755"/>
                <a:gd name="T85" fmla="*/ 474 h 766"/>
                <a:gd name="T86" fmla="*/ 76 w 1755"/>
                <a:gd name="T87" fmla="*/ 677 h 766"/>
                <a:gd name="T88" fmla="*/ 94 w 1755"/>
                <a:gd name="T89" fmla="*/ 884 h 76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5"/>
                <a:gd name="T136" fmla="*/ 0 h 766"/>
                <a:gd name="T137" fmla="*/ 1755 w 1755"/>
                <a:gd name="T138" fmla="*/ 766 h 76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5" h="766">
                  <a:moveTo>
                    <a:pt x="333" y="188"/>
                  </a:moveTo>
                  <a:cubicBezTo>
                    <a:pt x="359" y="149"/>
                    <a:pt x="377" y="126"/>
                    <a:pt x="422" y="111"/>
                  </a:cubicBezTo>
                  <a:cubicBezTo>
                    <a:pt x="469" y="63"/>
                    <a:pt x="501" y="43"/>
                    <a:pt x="566" y="22"/>
                  </a:cubicBezTo>
                  <a:cubicBezTo>
                    <a:pt x="577" y="18"/>
                    <a:pt x="589" y="15"/>
                    <a:pt x="600" y="11"/>
                  </a:cubicBezTo>
                  <a:cubicBezTo>
                    <a:pt x="611" y="7"/>
                    <a:pt x="633" y="0"/>
                    <a:pt x="633" y="0"/>
                  </a:cubicBezTo>
                  <a:cubicBezTo>
                    <a:pt x="700" y="17"/>
                    <a:pt x="780" y="30"/>
                    <a:pt x="833" y="77"/>
                  </a:cubicBezTo>
                  <a:cubicBezTo>
                    <a:pt x="853" y="94"/>
                    <a:pt x="869" y="114"/>
                    <a:pt x="888" y="133"/>
                  </a:cubicBezTo>
                  <a:cubicBezTo>
                    <a:pt x="896" y="141"/>
                    <a:pt x="911" y="155"/>
                    <a:pt x="911" y="155"/>
                  </a:cubicBezTo>
                  <a:cubicBezTo>
                    <a:pt x="991" y="102"/>
                    <a:pt x="892" y="173"/>
                    <a:pt x="977" y="88"/>
                  </a:cubicBezTo>
                  <a:cubicBezTo>
                    <a:pt x="1009" y="56"/>
                    <a:pt x="1059" y="43"/>
                    <a:pt x="1100" y="33"/>
                  </a:cubicBezTo>
                  <a:cubicBezTo>
                    <a:pt x="1144" y="37"/>
                    <a:pt x="1189" y="37"/>
                    <a:pt x="1233" y="44"/>
                  </a:cubicBezTo>
                  <a:cubicBezTo>
                    <a:pt x="1263" y="48"/>
                    <a:pt x="1322" y="66"/>
                    <a:pt x="1322" y="66"/>
                  </a:cubicBezTo>
                  <a:cubicBezTo>
                    <a:pt x="1358" y="90"/>
                    <a:pt x="1375" y="109"/>
                    <a:pt x="1400" y="144"/>
                  </a:cubicBezTo>
                  <a:cubicBezTo>
                    <a:pt x="1404" y="163"/>
                    <a:pt x="1398" y="187"/>
                    <a:pt x="1411" y="200"/>
                  </a:cubicBezTo>
                  <a:cubicBezTo>
                    <a:pt x="1419" y="208"/>
                    <a:pt x="1434" y="193"/>
                    <a:pt x="1444" y="188"/>
                  </a:cubicBezTo>
                  <a:cubicBezTo>
                    <a:pt x="1521" y="148"/>
                    <a:pt x="1434" y="180"/>
                    <a:pt x="1511" y="155"/>
                  </a:cubicBezTo>
                  <a:cubicBezTo>
                    <a:pt x="1576" y="164"/>
                    <a:pt x="1604" y="165"/>
                    <a:pt x="1655" y="200"/>
                  </a:cubicBezTo>
                  <a:cubicBezTo>
                    <a:pt x="1671" y="224"/>
                    <a:pt x="1697" y="241"/>
                    <a:pt x="1711" y="266"/>
                  </a:cubicBezTo>
                  <a:cubicBezTo>
                    <a:pt x="1719" y="279"/>
                    <a:pt x="1716" y="297"/>
                    <a:pt x="1722" y="311"/>
                  </a:cubicBezTo>
                  <a:cubicBezTo>
                    <a:pt x="1727" y="323"/>
                    <a:pt x="1738" y="332"/>
                    <a:pt x="1744" y="344"/>
                  </a:cubicBezTo>
                  <a:cubicBezTo>
                    <a:pt x="1749" y="354"/>
                    <a:pt x="1751" y="366"/>
                    <a:pt x="1755" y="377"/>
                  </a:cubicBezTo>
                  <a:cubicBezTo>
                    <a:pt x="1751" y="422"/>
                    <a:pt x="1753" y="467"/>
                    <a:pt x="1744" y="511"/>
                  </a:cubicBezTo>
                  <a:cubicBezTo>
                    <a:pt x="1726" y="605"/>
                    <a:pt x="1557" y="605"/>
                    <a:pt x="1500" y="611"/>
                  </a:cubicBezTo>
                  <a:cubicBezTo>
                    <a:pt x="1459" y="603"/>
                    <a:pt x="1418" y="596"/>
                    <a:pt x="1377" y="588"/>
                  </a:cubicBezTo>
                  <a:cubicBezTo>
                    <a:pt x="1338" y="581"/>
                    <a:pt x="1337" y="666"/>
                    <a:pt x="1322" y="688"/>
                  </a:cubicBezTo>
                  <a:cubicBezTo>
                    <a:pt x="1296" y="727"/>
                    <a:pt x="1248" y="741"/>
                    <a:pt x="1211" y="766"/>
                  </a:cubicBezTo>
                  <a:cubicBezTo>
                    <a:pt x="1133" y="753"/>
                    <a:pt x="1052" y="736"/>
                    <a:pt x="977" y="711"/>
                  </a:cubicBezTo>
                  <a:cubicBezTo>
                    <a:pt x="955" y="704"/>
                    <a:pt x="933" y="696"/>
                    <a:pt x="911" y="688"/>
                  </a:cubicBezTo>
                  <a:cubicBezTo>
                    <a:pt x="886" y="679"/>
                    <a:pt x="844" y="644"/>
                    <a:pt x="844" y="644"/>
                  </a:cubicBezTo>
                  <a:cubicBezTo>
                    <a:pt x="843" y="643"/>
                    <a:pt x="809" y="588"/>
                    <a:pt x="800" y="588"/>
                  </a:cubicBezTo>
                  <a:cubicBezTo>
                    <a:pt x="789" y="588"/>
                    <a:pt x="784" y="603"/>
                    <a:pt x="777" y="611"/>
                  </a:cubicBezTo>
                  <a:cubicBezTo>
                    <a:pt x="736" y="662"/>
                    <a:pt x="712" y="683"/>
                    <a:pt x="655" y="722"/>
                  </a:cubicBezTo>
                  <a:cubicBezTo>
                    <a:pt x="635" y="735"/>
                    <a:pt x="610" y="737"/>
                    <a:pt x="588" y="744"/>
                  </a:cubicBezTo>
                  <a:cubicBezTo>
                    <a:pt x="577" y="748"/>
                    <a:pt x="555" y="755"/>
                    <a:pt x="555" y="755"/>
                  </a:cubicBezTo>
                  <a:cubicBezTo>
                    <a:pt x="518" y="751"/>
                    <a:pt x="481" y="750"/>
                    <a:pt x="444" y="744"/>
                  </a:cubicBezTo>
                  <a:cubicBezTo>
                    <a:pt x="361" y="731"/>
                    <a:pt x="280" y="642"/>
                    <a:pt x="255" y="566"/>
                  </a:cubicBezTo>
                  <a:cubicBezTo>
                    <a:pt x="266" y="533"/>
                    <a:pt x="265" y="528"/>
                    <a:pt x="288" y="499"/>
                  </a:cubicBezTo>
                  <a:cubicBezTo>
                    <a:pt x="295" y="491"/>
                    <a:pt x="319" y="485"/>
                    <a:pt x="311" y="477"/>
                  </a:cubicBezTo>
                  <a:cubicBezTo>
                    <a:pt x="303" y="469"/>
                    <a:pt x="288" y="484"/>
                    <a:pt x="277" y="488"/>
                  </a:cubicBezTo>
                  <a:cubicBezTo>
                    <a:pt x="220" y="480"/>
                    <a:pt x="176" y="469"/>
                    <a:pt x="122" y="455"/>
                  </a:cubicBezTo>
                  <a:cubicBezTo>
                    <a:pt x="12" y="383"/>
                    <a:pt x="78" y="446"/>
                    <a:pt x="44" y="377"/>
                  </a:cubicBezTo>
                  <a:cubicBezTo>
                    <a:pt x="0" y="288"/>
                    <a:pt x="40" y="397"/>
                    <a:pt x="11" y="311"/>
                  </a:cubicBezTo>
                  <a:cubicBezTo>
                    <a:pt x="18" y="236"/>
                    <a:pt x="9" y="145"/>
                    <a:pt x="77" y="100"/>
                  </a:cubicBezTo>
                  <a:cubicBezTo>
                    <a:pt x="146" y="109"/>
                    <a:pt x="201" y="122"/>
                    <a:pt x="266" y="144"/>
                  </a:cubicBezTo>
                  <a:cubicBezTo>
                    <a:pt x="301" y="156"/>
                    <a:pt x="333" y="148"/>
                    <a:pt x="333" y="188"/>
                  </a:cubicBezTo>
                  <a:close/>
                </a:path>
              </a:pathLst>
            </a:custGeom>
            <a:solidFill>
              <a:srgbClr val="008000"/>
            </a:solidFill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cxnSp>
          <p:nvCxnSpPr>
            <p:cNvPr id="55319" name="AutoShape 9"/>
            <p:cNvCxnSpPr>
              <a:cxnSpLocks noChangeShapeType="1"/>
            </p:cNvCxnSpPr>
            <p:nvPr/>
          </p:nvCxnSpPr>
          <p:spPr bwMode="auto">
            <a:xfrm rot="5400000" flipH="1">
              <a:off x="1248" y="1632"/>
              <a:ext cx="2016" cy="672"/>
            </a:xfrm>
            <a:prstGeom prst="curvedConnector3">
              <a:avLst>
                <a:gd name="adj1" fmla="val 50000"/>
              </a:avLst>
            </a:prstGeom>
            <a:noFill/>
            <a:ln w="444500">
              <a:solidFill>
                <a:srgbClr val="783300"/>
              </a:solidFill>
              <a:round/>
              <a:headEnd/>
              <a:tailEnd/>
            </a:ln>
          </p:spPr>
        </p:cxnSp>
        <p:sp>
          <p:nvSpPr>
            <p:cNvPr id="55320" name="Freeform 10"/>
            <p:cNvSpPr>
              <a:spLocks/>
            </p:cNvSpPr>
            <p:nvPr/>
          </p:nvSpPr>
          <p:spPr bwMode="auto">
            <a:xfrm>
              <a:off x="1200" y="528"/>
              <a:ext cx="1344" cy="766"/>
            </a:xfrm>
            <a:custGeom>
              <a:avLst/>
              <a:gdLst>
                <a:gd name="T0" fmla="*/ 30 w 1755"/>
                <a:gd name="T1" fmla="*/ 188 h 766"/>
                <a:gd name="T2" fmla="*/ 38 w 1755"/>
                <a:gd name="T3" fmla="*/ 111 h 766"/>
                <a:gd name="T4" fmla="*/ 51 w 1755"/>
                <a:gd name="T5" fmla="*/ 22 h 766"/>
                <a:gd name="T6" fmla="*/ 54 w 1755"/>
                <a:gd name="T7" fmla="*/ 11 h 766"/>
                <a:gd name="T8" fmla="*/ 57 w 1755"/>
                <a:gd name="T9" fmla="*/ 0 h 766"/>
                <a:gd name="T10" fmla="*/ 76 w 1755"/>
                <a:gd name="T11" fmla="*/ 77 h 766"/>
                <a:gd name="T12" fmla="*/ 80 w 1755"/>
                <a:gd name="T13" fmla="*/ 133 h 766"/>
                <a:gd name="T14" fmla="*/ 83 w 1755"/>
                <a:gd name="T15" fmla="*/ 155 h 766"/>
                <a:gd name="T16" fmla="*/ 89 w 1755"/>
                <a:gd name="T17" fmla="*/ 88 h 766"/>
                <a:gd name="T18" fmla="*/ 99 w 1755"/>
                <a:gd name="T19" fmla="*/ 33 h 766"/>
                <a:gd name="T20" fmla="*/ 112 w 1755"/>
                <a:gd name="T21" fmla="*/ 44 h 766"/>
                <a:gd name="T22" fmla="*/ 119 w 1755"/>
                <a:gd name="T23" fmla="*/ 66 h 766"/>
                <a:gd name="T24" fmla="*/ 127 w 1755"/>
                <a:gd name="T25" fmla="*/ 144 h 766"/>
                <a:gd name="T26" fmla="*/ 128 w 1755"/>
                <a:gd name="T27" fmla="*/ 200 h 766"/>
                <a:gd name="T28" fmla="*/ 132 w 1755"/>
                <a:gd name="T29" fmla="*/ 188 h 766"/>
                <a:gd name="T30" fmla="*/ 137 w 1755"/>
                <a:gd name="T31" fmla="*/ 155 h 766"/>
                <a:gd name="T32" fmla="*/ 150 w 1755"/>
                <a:gd name="T33" fmla="*/ 200 h 766"/>
                <a:gd name="T34" fmla="*/ 155 w 1755"/>
                <a:gd name="T35" fmla="*/ 266 h 766"/>
                <a:gd name="T36" fmla="*/ 156 w 1755"/>
                <a:gd name="T37" fmla="*/ 311 h 766"/>
                <a:gd name="T38" fmla="*/ 159 w 1755"/>
                <a:gd name="T39" fmla="*/ 344 h 766"/>
                <a:gd name="T40" fmla="*/ 159 w 1755"/>
                <a:gd name="T41" fmla="*/ 377 h 766"/>
                <a:gd name="T42" fmla="*/ 159 w 1755"/>
                <a:gd name="T43" fmla="*/ 511 h 766"/>
                <a:gd name="T44" fmla="*/ 136 w 1755"/>
                <a:gd name="T45" fmla="*/ 611 h 766"/>
                <a:gd name="T46" fmla="*/ 125 w 1755"/>
                <a:gd name="T47" fmla="*/ 588 h 766"/>
                <a:gd name="T48" fmla="*/ 119 w 1755"/>
                <a:gd name="T49" fmla="*/ 688 h 766"/>
                <a:gd name="T50" fmla="*/ 110 w 1755"/>
                <a:gd name="T51" fmla="*/ 766 h 766"/>
                <a:gd name="T52" fmla="*/ 89 w 1755"/>
                <a:gd name="T53" fmla="*/ 711 h 766"/>
                <a:gd name="T54" fmla="*/ 83 w 1755"/>
                <a:gd name="T55" fmla="*/ 688 h 766"/>
                <a:gd name="T56" fmla="*/ 77 w 1755"/>
                <a:gd name="T57" fmla="*/ 644 h 766"/>
                <a:gd name="T58" fmla="*/ 73 w 1755"/>
                <a:gd name="T59" fmla="*/ 588 h 766"/>
                <a:gd name="T60" fmla="*/ 70 w 1755"/>
                <a:gd name="T61" fmla="*/ 611 h 766"/>
                <a:gd name="T62" fmla="*/ 59 w 1755"/>
                <a:gd name="T63" fmla="*/ 722 h 766"/>
                <a:gd name="T64" fmla="*/ 54 w 1755"/>
                <a:gd name="T65" fmla="*/ 744 h 766"/>
                <a:gd name="T66" fmla="*/ 51 w 1755"/>
                <a:gd name="T67" fmla="*/ 755 h 766"/>
                <a:gd name="T68" fmla="*/ 40 w 1755"/>
                <a:gd name="T69" fmla="*/ 744 h 766"/>
                <a:gd name="T70" fmla="*/ 23 w 1755"/>
                <a:gd name="T71" fmla="*/ 566 h 766"/>
                <a:gd name="T72" fmla="*/ 26 w 1755"/>
                <a:gd name="T73" fmla="*/ 499 h 766"/>
                <a:gd name="T74" fmla="*/ 28 w 1755"/>
                <a:gd name="T75" fmla="*/ 477 h 766"/>
                <a:gd name="T76" fmla="*/ 25 w 1755"/>
                <a:gd name="T77" fmla="*/ 488 h 766"/>
                <a:gd name="T78" fmla="*/ 11 w 1755"/>
                <a:gd name="T79" fmla="*/ 455 h 766"/>
                <a:gd name="T80" fmla="*/ 4 w 1755"/>
                <a:gd name="T81" fmla="*/ 377 h 766"/>
                <a:gd name="T82" fmla="*/ 2 w 1755"/>
                <a:gd name="T83" fmla="*/ 311 h 766"/>
                <a:gd name="T84" fmla="*/ 6 w 1755"/>
                <a:gd name="T85" fmla="*/ 100 h 766"/>
                <a:gd name="T86" fmla="*/ 24 w 1755"/>
                <a:gd name="T87" fmla="*/ 144 h 766"/>
                <a:gd name="T88" fmla="*/ 30 w 1755"/>
                <a:gd name="T89" fmla="*/ 188 h 76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5"/>
                <a:gd name="T136" fmla="*/ 0 h 766"/>
                <a:gd name="T137" fmla="*/ 1755 w 1755"/>
                <a:gd name="T138" fmla="*/ 766 h 76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5" h="766">
                  <a:moveTo>
                    <a:pt x="333" y="188"/>
                  </a:moveTo>
                  <a:cubicBezTo>
                    <a:pt x="359" y="149"/>
                    <a:pt x="377" y="126"/>
                    <a:pt x="422" y="111"/>
                  </a:cubicBezTo>
                  <a:cubicBezTo>
                    <a:pt x="469" y="63"/>
                    <a:pt x="501" y="43"/>
                    <a:pt x="566" y="22"/>
                  </a:cubicBezTo>
                  <a:cubicBezTo>
                    <a:pt x="577" y="18"/>
                    <a:pt x="589" y="15"/>
                    <a:pt x="600" y="11"/>
                  </a:cubicBezTo>
                  <a:cubicBezTo>
                    <a:pt x="611" y="7"/>
                    <a:pt x="633" y="0"/>
                    <a:pt x="633" y="0"/>
                  </a:cubicBezTo>
                  <a:cubicBezTo>
                    <a:pt x="700" y="17"/>
                    <a:pt x="780" y="30"/>
                    <a:pt x="833" y="77"/>
                  </a:cubicBezTo>
                  <a:cubicBezTo>
                    <a:pt x="853" y="94"/>
                    <a:pt x="869" y="114"/>
                    <a:pt x="888" y="133"/>
                  </a:cubicBezTo>
                  <a:cubicBezTo>
                    <a:pt x="896" y="141"/>
                    <a:pt x="911" y="155"/>
                    <a:pt x="911" y="155"/>
                  </a:cubicBezTo>
                  <a:cubicBezTo>
                    <a:pt x="991" y="102"/>
                    <a:pt x="892" y="173"/>
                    <a:pt x="977" y="88"/>
                  </a:cubicBezTo>
                  <a:cubicBezTo>
                    <a:pt x="1009" y="56"/>
                    <a:pt x="1059" y="43"/>
                    <a:pt x="1100" y="33"/>
                  </a:cubicBezTo>
                  <a:cubicBezTo>
                    <a:pt x="1144" y="37"/>
                    <a:pt x="1189" y="37"/>
                    <a:pt x="1233" y="44"/>
                  </a:cubicBezTo>
                  <a:cubicBezTo>
                    <a:pt x="1263" y="48"/>
                    <a:pt x="1322" y="66"/>
                    <a:pt x="1322" y="66"/>
                  </a:cubicBezTo>
                  <a:cubicBezTo>
                    <a:pt x="1358" y="90"/>
                    <a:pt x="1375" y="109"/>
                    <a:pt x="1400" y="144"/>
                  </a:cubicBezTo>
                  <a:cubicBezTo>
                    <a:pt x="1404" y="163"/>
                    <a:pt x="1398" y="187"/>
                    <a:pt x="1411" y="200"/>
                  </a:cubicBezTo>
                  <a:cubicBezTo>
                    <a:pt x="1419" y="208"/>
                    <a:pt x="1434" y="193"/>
                    <a:pt x="1444" y="188"/>
                  </a:cubicBezTo>
                  <a:cubicBezTo>
                    <a:pt x="1521" y="148"/>
                    <a:pt x="1434" y="180"/>
                    <a:pt x="1511" y="155"/>
                  </a:cubicBezTo>
                  <a:cubicBezTo>
                    <a:pt x="1576" y="164"/>
                    <a:pt x="1604" y="165"/>
                    <a:pt x="1655" y="200"/>
                  </a:cubicBezTo>
                  <a:cubicBezTo>
                    <a:pt x="1671" y="224"/>
                    <a:pt x="1697" y="241"/>
                    <a:pt x="1711" y="266"/>
                  </a:cubicBezTo>
                  <a:cubicBezTo>
                    <a:pt x="1719" y="279"/>
                    <a:pt x="1716" y="297"/>
                    <a:pt x="1722" y="311"/>
                  </a:cubicBezTo>
                  <a:cubicBezTo>
                    <a:pt x="1727" y="323"/>
                    <a:pt x="1738" y="332"/>
                    <a:pt x="1744" y="344"/>
                  </a:cubicBezTo>
                  <a:cubicBezTo>
                    <a:pt x="1749" y="354"/>
                    <a:pt x="1751" y="366"/>
                    <a:pt x="1755" y="377"/>
                  </a:cubicBezTo>
                  <a:cubicBezTo>
                    <a:pt x="1751" y="422"/>
                    <a:pt x="1753" y="467"/>
                    <a:pt x="1744" y="511"/>
                  </a:cubicBezTo>
                  <a:cubicBezTo>
                    <a:pt x="1726" y="605"/>
                    <a:pt x="1557" y="605"/>
                    <a:pt x="1500" y="611"/>
                  </a:cubicBezTo>
                  <a:cubicBezTo>
                    <a:pt x="1459" y="603"/>
                    <a:pt x="1418" y="596"/>
                    <a:pt x="1377" y="588"/>
                  </a:cubicBezTo>
                  <a:cubicBezTo>
                    <a:pt x="1338" y="581"/>
                    <a:pt x="1337" y="666"/>
                    <a:pt x="1322" y="688"/>
                  </a:cubicBezTo>
                  <a:cubicBezTo>
                    <a:pt x="1296" y="727"/>
                    <a:pt x="1248" y="741"/>
                    <a:pt x="1211" y="766"/>
                  </a:cubicBezTo>
                  <a:cubicBezTo>
                    <a:pt x="1133" y="753"/>
                    <a:pt x="1052" y="736"/>
                    <a:pt x="977" y="711"/>
                  </a:cubicBezTo>
                  <a:cubicBezTo>
                    <a:pt x="955" y="704"/>
                    <a:pt x="933" y="696"/>
                    <a:pt x="911" y="688"/>
                  </a:cubicBezTo>
                  <a:cubicBezTo>
                    <a:pt x="886" y="679"/>
                    <a:pt x="844" y="644"/>
                    <a:pt x="844" y="644"/>
                  </a:cubicBezTo>
                  <a:cubicBezTo>
                    <a:pt x="843" y="643"/>
                    <a:pt x="809" y="588"/>
                    <a:pt x="800" y="588"/>
                  </a:cubicBezTo>
                  <a:cubicBezTo>
                    <a:pt x="789" y="588"/>
                    <a:pt x="784" y="603"/>
                    <a:pt x="777" y="611"/>
                  </a:cubicBezTo>
                  <a:cubicBezTo>
                    <a:pt x="736" y="662"/>
                    <a:pt x="712" y="683"/>
                    <a:pt x="655" y="722"/>
                  </a:cubicBezTo>
                  <a:cubicBezTo>
                    <a:pt x="635" y="735"/>
                    <a:pt x="610" y="737"/>
                    <a:pt x="588" y="744"/>
                  </a:cubicBezTo>
                  <a:cubicBezTo>
                    <a:pt x="577" y="748"/>
                    <a:pt x="555" y="755"/>
                    <a:pt x="555" y="755"/>
                  </a:cubicBezTo>
                  <a:cubicBezTo>
                    <a:pt x="518" y="751"/>
                    <a:pt x="481" y="750"/>
                    <a:pt x="444" y="744"/>
                  </a:cubicBezTo>
                  <a:cubicBezTo>
                    <a:pt x="361" y="731"/>
                    <a:pt x="280" y="642"/>
                    <a:pt x="255" y="566"/>
                  </a:cubicBezTo>
                  <a:cubicBezTo>
                    <a:pt x="266" y="533"/>
                    <a:pt x="265" y="528"/>
                    <a:pt x="288" y="499"/>
                  </a:cubicBezTo>
                  <a:cubicBezTo>
                    <a:pt x="295" y="491"/>
                    <a:pt x="319" y="485"/>
                    <a:pt x="311" y="477"/>
                  </a:cubicBezTo>
                  <a:cubicBezTo>
                    <a:pt x="303" y="469"/>
                    <a:pt x="288" y="484"/>
                    <a:pt x="277" y="488"/>
                  </a:cubicBezTo>
                  <a:cubicBezTo>
                    <a:pt x="220" y="480"/>
                    <a:pt x="176" y="469"/>
                    <a:pt x="122" y="455"/>
                  </a:cubicBezTo>
                  <a:cubicBezTo>
                    <a:pt x="12" y="383"/>
                    <a:pt x="78" y="446"/>
                    <a:pt x="44" y="377"/>
                  </a:cubicBezTo>
                  <a:cubicBezTo>
                    <a:pt x="0" y="288"/>
                    <a:pt x="40" y="397"/>
                    <a:pt x="11" y="311"/>
                  </a:cubicBezTo>
                  <a:cubicBezTo>
                    <a:pt x="18" y="236"/>
                    <a:pt x="9" y="145"/>
                    <a:pt x="77" y="100"/>
                  </a:cubicBezTo>
                  <a:cubicBezTo>
                    <a:pt x="146" y="109"/>
                    <a:pt x="201" y="122"/>
                    <a:pt x="266" y="144"/>
                  </a:cubicBezTo>
                  <a:cubicBezTo>
                    <a:pt x="301" y="156"/>
                    <a:pt x="333" y="148"/>
                    <a:pt x="333" y="18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cxnSp>
          <p:nvCxnSpPr>
            <p:cNvPr id="55321" name="AutoShape 12"/>
            <p:cNvCxnSpPr>
              <a:cxnSpLocks noChangeShapeType="1"/>
            </p:cNvCxnSpPr>
            <p:nvPr/>
          </p:nvCxnSpPr>
          <p:spPr bwMode="auto">
            <a:xfrm rot="-5400000">
              <a:off x="2266" y="1642"/>
              <a:ext cx="2092" cy="672"/>
            </a:xfrm>
            <a:prstGeom prst="curvedConnector3">
              <a:avLst>
                <a:gd name="adj1" fmla="val 50000"/>
              </a:avLst>
            </a:prstGeom>
            <a:noFill/>
            <a:ln w="444500">
              <a:solidFill>
                <a:srgbClr val="783300"/>
              </a:solidFill>
              <a:round/>
              <a:headEnd/>
              <a:tailEnd/>
            </a:ln>
          </p:spPr>
        </p:cxnSp>
        <p:sp>
          <p:nvSpPr>
            <p:cNvPr id="55322" name="Freeform 13"/>
            <p:cNvSpPr>
              <a:spLocks/>
            </p:cNvSpPr>
            <p:nvPr/>
          </p:nvSpPr>
          <p:spPr bwMode="auto">
            <a:xfrm>
              <a:off x="2976" y="212"/>
              <a:ext cx="1536" cy="910"/>
            </a:xfrm>
            <a:custGeom>
              <a:avLst/>
              <a:gdLst>
                <a:gd name="T0" fmla="*/ 101 w 1755"/>
                <a:gd name="T1" fmla="*/ 884 h 766"/>
                <a:gd name="T2" fmla="*/ 127 w 1755"/>
                <a:gd name="T3" fmla="*/ 526 h 766"/>
                <a:gd name="T4" fmla="*/ 171 w 1755"/>
                <a:gd name="T5" fmla="*/ 105 h 766"/>
                <a:gd name="T6" fmla="*/ 181 w 1755"/>
                <a:gd name="T7" fmla="*/ 51 h 766"/>
                <a:gd name="T8" fmla="*/ 191 w 1755"/>
                <a:gd name="T9" fmla="*/ 0 h 766"/>
                <a:gd name="T10" fmla="*/ 250 w 1755"/>
                <a:gd name="T11" fmla="*/ 360 h 766"/>
                <a:gd name="T12" fmla="*/ 267 w 1755"/>
                <a:gd name="T13" fmla="*/ 626 h 766"/>
                <a:gd name="T14" fmla="*/ 275 w 1755"/>
                <a:gd name="T15" fmla="*/ 731 h 766"/>
                <a:gd name="T16" fmla="*/ 293 w 1755"/>
                <a:gd name="T17" fmla="*/ 416 h 766"/>
                <a:gd name="T18" fmla="*/ 331 w 1755"/>
                <a:gd name="T19" fmla="*/ 152 h 766"/>
                <a:gd name="T20" fmla="*/ 371 w 1755"/>
                <a:gd name="T21" fmla="*/ 209 h 766"/>
                <a:gd name="T22" fmla="*/ 398 w 1755"/>
                <a:gd name="T23" fmla="*/ 310 h 766"/>
                <a:gd name="T24" fmla="*/ 422 w 1755"/>
                <a:gd name="T25" fmla="*/ 677 h 766"/>
                <a:gd name="T26" fmla="*/ 426 w 1755"/>
                <a:gd name="T27" fmla="*/ 944 h 766"/>
                <a:gd name="T28" fmla="*/ 435 w 1755"/>
                <a:gd name="T29" fmla="*/ 884 h 766"/>
                <a:gd name="T30" fmla="*/ 455 w 1755"/>
                <a:gd name="T31" fmla="*/ 731 h 766"/>
                <a:gd name="T32" fmla="*/ 499 w 1755"/>
                <a:gd name="T33" fmla="*/ 944 h 766"/>
                <a:gd name="T34" fmla="*/ 516 w 1755"/>
                <a:gd name="T35" fmla="*/ 1251 h 766"/>
                <a:gd name="T36" fmla="*/ 519 w 1755"/>
                <a:gd name="T37" fmla="*/ 1462 h 766"/>
                <a:gd name="T38" fmla="*/ 525 w 1755"/>
                <a:gd name="T39" fmla="*/ 1622 h 766"/>
                <a:gd name="T40" fmla="*/ 530 w 1755"/>
                <a:gd name="T41" fmla="*/ 1777 h 766"/>
                <a:gd name="T42" fmla="*/ 525 w 1755"/>
                <a:gd name="T43" fmla="*/ 2408 h 766"/>
                <a:gd name="T44" fmla="*/ 452 w 1755"/>
                <a:gd name="T45" fmla="*/ 2881 h 766"/>
                <a:gd name="T46" fmla="*/ 415 w 1755"/>
                <a:gd name="T47" fmla="*/ 2770 h 766"/>
                <a:gd name="T48" fmla="*/ 398 w 1755"/>
                <a:gd name="T49" fmla="*/ 3244 h 766"/>
                <a:gd name="T50" fmla="*/ 365 w 1755"/>
                <a:gd name="T51" fmla="*/ 3610 h 766"/>
                <a:gd name="T52" fmla="*/ 293 w 1755"/>
                <a:gd name="T53" fmla="*/ 3351 h 766"/>
                <a:gd name="T54" fmla="*/ 275 w 1755"/>
                <a:gd name="T55" fmla="*/ 3244 h 766"/>
                <a:gd name="T56" fmla="*/ 255 w 1755"/>
                <a:gd name="T57" fmla="*/ 3034 h 766"/>
                <a:gd name="T58" fmla="*/ 242 w 1755"/>
                <a:gd name="T59" fmla="*/ 2770 h 766"/>
                <a:gd name="T60" fmla="*/ 234 w 1755"/>
                <a:gd name="T61" fmla="*/ 2881 h 766"/>
                <a:gd name="T62" fmla="*/ 196 w 1755"/>
                <a:gd name="T63" fmla="*/ 3406 h 766"/>
                <a:gd name="T64" fmla="*/ 178 w 1755"/>
                <a:gd name="T65" fmla="*/ 3505 h 766"/>
                <a:gd name="T66" fmla="*/ 167 w 1755"/>
                <a:gd name="T67" fmla="*/ 3559 h 766"/>
                <a:gd name="T68" fmla="*/ 134 w 1755"/>
                <a:gd name="T69" fmla="*/ 3505 h 766"/>
                <a:gd name="T70" fmla="*/ 77 w 1755"/>
                <a:gd name="T71" fmla="*/ 2666 h 766"/>
                <a:gd name="T72" fmla="*/ 88 w 1755"/>
                <a:gd name="T73" fmla="*/ 2351 h 766"/>
                <a:gd name="T74" fmla="*/ 94 w 1755"/>
                <a:gd name="T75" fmla="*/ 2254 h 766"/>
                <a:gd name="T76" fmla="*/ 83 w 1755"/>
                <a:gd name="T77" fmla="*/ 2302 h 766"/>
                <a:gd name="T78" fmla="*/ 37 w 1755"/>
                <a:gd name="T79" fmla="*/ 2149 h 766"/>
                <a:gd name="T80" fmla="*/ 14 w 1755"/>
                <a:gd name="T81" fmla="*/ 1777 h 766"/>
                <a:gd name="T82" fmla="*/ 4 w 1755"/>
                <a:gd name="T83" fmla="*/ 1462 h 766"/>
                <a:gd name="T84" fmla="*/ 24 w 1755"/>
                <a:gd name="T85" fmla="*/ 474 h 766"/>
                <a:gd name="T86" fmla="*/ 81 w 1755"/>
                <a:gd name="T87" fmla="*/ 677 h 766"/>
                <a:gd name="T88" fmla="*/ 101 w 1755"/>
                <a:gd name="T89" fmla="*/ 884 h 76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5"/>
                <a:gd name="T136" fmla="*/ 0 h 766"/>
                <a:gd name="T137" fmla="*/ 1755 w 1755"/>
                <a:gd name="T138" fmla="*/ 766 h 76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5" h="766">
                  <a:moveTo>
                    <a:pt x="333" y="188"/>
                  </a:moveTo>
                  <a:cubicBezTo>
                    <a:pt x="359" y="149"/>
                    <a:pt x="377" y="126"/>
                    <a:pt x="422" y="111"/>
                  </a:cubicBezTo>
                  <a:cubicBezTo>
                    <a:pt x="469" y="63"/>
                    <a:pt x="501" y="43"/>
                    <a:pt x="566" y="22"/>
                  </a:cubicBezTo>
                  <a:cubicBezTo>
                    <a:pt x="577" y="18"/>
                    <a:pt x="589" y="15"/>
                    <a:pt x="600" y="11"/>
                  </a:cubicBezTo>
                  <a:cubicBezTo>
                    <a:pt x="611" y="7"/>
                    <a:pt x="633" y="0"/>
                    <a:pt x="633" y="0"/>
                  </a:cubicBezTo>
                  <a:cubicBezTo>
                    <a:pt x="700" y="17"/>
                    <a:pt x="780" y="30"/>
                    <a:pt x="833" y="77"/>
                  </a:cubicBezTo>
                  <a:cubicBezTo>
                    <a:pt x="853" y="94"/>
                    <a:pt x="869" y="114"/>
                    <a:pt x="888" y="133"/>
                  </a:cubicBezTo>
                  <a:cubicBezTo>
                    <a:pt x="896" y="141"/>
                    <a:pt x="911" y="155"/>
                    <a:pt x="911" y="155"/>
                  </a:cubicBezTo>
                  <a:cubicBezTo>
                    <a:pt x="991" y="102"/>
                    <a:pt x="892" y="173"/>
                    <a:pt x="977" y="88"/>
                  </a:cubicBezTo>
                  <a:cubicBezTo>
                    <a:pt x="1009" y="56"/>
                    <a:pt x="1059" y="43"/>
                    <a:pt x="1100" y="33"/>
                  </a:cubicBezTo>
                  <a:cubicBezTo>
                    <a:pt x="1144" y="37"/>
                    <a:pt x="1189" y="37"/>
                    <a:pt x="1233" y="44"/>
                  </a:cubicBezTo>
                  <a:cubicBezTo>
                    <a:pt x="1263" y="48"/>
                    <a:pt x="1322" y="66"/>
                    <a:pt x="1322" y="66"/>
                  </a:cubicBezTo>
                  <a:cubicBezTo>
                    <a:pt x="1358" y="90"/>
                    <a:pt x="1375" y="109"/>
                    <a:pt x="1400" y="144"/>
                  </a:cubicBezTo>
                  <a:cubicBezTo>
                    <a:pt x="1404" y="163"/>
                    <a:pt x="1398" y="187"/>
                    <a:pt x="1411" y="200"/>
                  </a:cubicBezTo>
                  <a:cubicBezTo>
                    <a:pt x="1419" y="208"/>
                    <a:pt x="1434" y="193"/>
                    <a:pt x="1444" y="188"/>
                  </a:cubicBezTo>
                  <a:cubicBezTo>
                    <a:pt x="1521" y="148"/>
                    <a:pt x="1434" y="180"/>
                    <a:pt x="1511" y="155"/>
                  </a:cubicBezTo>
                  <a:cubicBezTo>
                    <a:pt x="1576" y="164"/>
                    <a:pt x="1604" y="165"/>
                    <a:pt x="1655" y="200"/>
                  </a:cubicBezTo>
                  <a:cubicBezTo>
                    <a:pt x="1671" y="224"/>
                    <a:pt x="1697" y="241"/>
                    <a:pt x="1711" y="266"/>
                  </a:cubicBezTo>
                  <a:cubicBezTo>
                    <a:pt x="1719" y="279"/>
                    <a:pt x="1716" y="297"/>
                    <a:pt x="1722" y="311"/>
                  </a:cubicBezTo>
                  <a:cubicBezTo>
                    <a:pt x="1727" y="323"/>
                    <a:pt x="1738" y="332"/>
                    <a:pt x="1744" y="344"/>
                  </a:cubicBezTo>
                  <a:cubicBezTo>
                    <a:pt x="1749" y="354"/>
                    <a:pt x="1751" y="366"/>
                    <a:pt x="1755" y="377"/>
                  </a:cubicBezTo>
                  <a:cubicBezTo>
                    <a:pt x="1751" y="422"/>
                    <a:pt x="1753" y="467"/>
                    <a:pt x="1744" y="511"/>
                  </a:cubicBezTo>
                  <a:cubicBezTo>
                    <a:pt x="1726" y="605"/>
                    <a:pt x="1557" y="605"/>
                    <a:pt x="1500" y="611"/>
                  </a:cubicBezTo>
                  <a:cubicBezTo>
                    <a:pt x="1459" y="603"/>
                    <a:pt x="1418" y="596"/>
                    <a:pt x="1377" y="588"/>
                  </a:cubicBezTo>
                  <a:cubicBezTo>
                    <a:pt x="1338" y="581"/>
                    <a:pt x="1337" y="666"/>
                    <a:pt x="1322" y="688"/>
                  </a:cubicBezTo>
                  <a:cubicBezTo>
                    <a:pt x="1296" y="727"/>
                    <a:pt x="1248" y="741"/>
                    <a:pt x="1211" y="766"/>
                  </a:cubicBezTo>
                  <a:cubicBezTo>
                    <a:pt x="1133" y="753"/>
                    <a:pt x="1052" y="736"/>
                    <a:pt x="977" y="711"/>
                  </a:cubicBezTo>
                  <a:cubicBezTo>
                    <a:pt x="955" y="704"/>
                    <a:pt x="933" y="696"/>
                    <a:pt x="911" y="688"/>
                  </a:cubicBezTo>
                  <a:cubicBezTo>
                    <a:pt x="886" y="679"/>
                    <a:pt x="844" y="644"/>
                    <a:pt x="844" y="644"/>
                  </a:cubicBezTo>
                  <a:cubicBezTo>
                    <a:pt x="843" y="643"/>
                    <a:pt x="809" y="588"/>
                    <a:pt x="800" y="588"/>
                  </a:cubicBezTo>
                  <a:cubicBezTo>
                    <a:pt x="789" y="588"/>
                    <a:pt x="784" y="603"/>
                    <a:pt x="777" y="611"/>
                  </a:cubicBezTo>
                  <a:cubicBezTo>
                    <a:pt x="736" y="662"/>
                    <a:pt x="712" y="683"/>
                    <a:pt x="655" y="722"/>
                  </a:cubicBezTo>
                  <a:cubicBezTo>
                    <a:pt x="635" y="735"/>
                    <a:pt x="610" y="737"/>
                    <a:pt x="588" y="744"/>
                  </a:cubicBezTo>
                  <a:cubicBezTo>
                    <a:pt x="577" y="748"/>
                    <a:pt x="555" y="755"/>
                    <a:pt x="555" y="755"/>
                  </a:cubicBezTo>
                  <a:cubicBezTo>
                    <a:pt x="518" y="751"/>
                    <a:pt x="481" y="750"/>
                    <a:pt x="444" y="744"/>
                  </a:cubicBezTo>
                  <a:cubicBezTo>
                    <a:pt x="361" y="731"/>
                    <a:pt x="280" y="642"/>
                    <a:pt x="255" y="566"/>
                  </a:cubicBezTo>
                  <a:cubicBezTo>
                    <a:pt x="266" y="533"/>
                    <a:pt x="265" y="528"/>
                    <a:pt x="288" y="499"/>
                  </a:cubicBezTo>
                  <a:cubicBezTo>
                    <a:pt x="295" y="491"/>
                    <a:pt x="319" y="485"/>
                    <a:pt x="311" y="477"/>
                  </a:cubicBezTo>
                  <a:cubicBezTo>
                    <a:pt x="303" y="469"/>
                    <a:pt x="288" y="484"/>
                    <a:pt x="277" y="488"/>
                  </a:cubicBezTo>
                  <a:cubicBezTo>
                    <a:pt x="220" y="480"/>
                    <a:pt x="176" y="469"/>
                    <a:pt x="122" y="455"/>
                  </a:cubicBezTo>
                  <a:cubicBezTo>
                    <a:pt x="12" y="383"/>
                    <a:pt x="78" y="446"/>
                    <a:pt x="44" y="377"/>
                  </a:cubicBezTo>
                  <a:cubicBezTo>
                    <a:pt x="0" y="288"/>
                    <a:pt x="40" y="397"/>
                    <a:pt x="11" y="311"/>
                  </a:cubicBezTo>
                  <a:cubicBezTo>
                    <a:pt x="18" y="236"/>
                    <a:pt x="9" y="145"/>
                    <a:pt x="77" y="100"/>
                  </a:cubicBezTo>
                  <a:cubicBezTo>
                    <a:pt x="146" y="109"/>
                    <a:pt x="201" y="122"/>
                    <a:pt x="266" y="144"/>
                  </a:cubicBezTo>
                  <a:cubicBezTo>
                    <a:pt x="301" y="156"/>
                    <a:pt x="333" y="148"/>
                    <a:pt x="333" y="188"/>
                  </a:cubicBezTo>
                  <a:close/>
                </a:path>
              </a:pathLst>
            </a:custGeom>
            <a:solidFill>
              <a:srgbClr val="008000"/>
            </a:solidFill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cxnSp>
          <p:nvCxnSpPr>
            <p:cNvPr id="55323" name="AutoShape 15"/>
            <p:cNvCxnSpPr>
              <a:cxnSpLocks noChangeShapeType="1"/>
            </p:cNvCxnSpPr>
            <p:nvPr/>
          </p:nvCxnSpPr>
          <p:spPr bwMode="auto">
            <a:xfrm rot="5400000">
              <a:off x="2256" y="3456"/>
              <a:ext cx="960" cy="95"/>
            </a:xfrm>
            <a:prstGeom prst="curvedConnector3">
              <a:avLst>
                <a:gd name="adj1" fmla="val 50000"/>
              </a:avLst>
            </a:prstGeom>
            <a:noFill/>
            <a:ln w="1524000">
              <a:solidFill>
                <a:srgbClr val="783300"/>
              </a:solidFill>
              <a:round/>
              <a:headEnd/>
              <a:tailEnd/>
            </a:ln>
          </p:spPr>
        </p:cxnSp>
        <p:sp>
          <p:nvSpPr>
            <p:cNvPr id="55324" name="Freeform 4"/>
            <p:cNvSpPr>
              <a:spLocks/>
            </p:cNvSpPr>
            <p:nvPr/>
          </p:nvSpPr>
          <p:spPr bwMode="auto">
            <a:xfrm>
              <a:off x="1920" y="1248"/>
              <a:ext cx="1776" cy="1152"/>
            </a:xfrm>
            <a:custGeom>
              <a:avLst/>
              <a:gdLst>
                <a:gd name="T0" fmla="*/ 369 w 1755"/>
                <a:gd name="T1" fmla="*/ 7419 h 766"/>
                <a:gd name="T2" fmla="*/ 468 w 1755"/>
                <a:gd name="T3" fmla="*/ 4366 h 766"/>
                <a:gd name="T4" fmla="*/ 629 w 1755"/>
                <a:gd name="T5" fmla="*/ 871 h 766"/>
                <a:gd name="T6" fmla="*/ 668 w 1755"/>
                <a:gd name="T7" fmla="*/ 457 h 766"/>
                <a:gd name="T8" fmla="*/ 705 w 1755"/>
                <a:gd name="T9" fmla="*/ 0 h 766"/>
                <a:gd name="T10" fmla="*/ 927 w 1755"/>
                <a:gd name="T11" fmla="*/ 3033 h 766"/>
                <a:gd name="T12" fmla="*/ 989 w 1755"/>
                <a:gd name="T13" fmla="*/ 5238 h 766"/>
                <a:gd name="T14" fmla="*/ 1014 w 1755"/>
                <a:gd name="T15" fmla="*/ 6089 h 766"/>
                <a:gd name="T16" fmla="*/ 1088 w 1755"/>
                <a:gd name="T17" fmla="*/ 3462 h 766"/>
                <a:gd name="T18" fmla="*/ 1223 w 1755"/>
                <a:gd name="T19" fmla="*/ 1310 h 766"/>
                <a:gd name="T20" fmla="*/ 1372 w 1755"/>
                <a:gd name="T21" fmla="*/ 1723 h 766"/>
                <a:gd name="T22" fmla="*/ 1471 w 1755"/>
                <a:gd name="T23" fmla="*/ 2591 h 766"/>
                <a:gd name="T24" fmla="*/ 1558 w 1755"/>
                <a:gd name="T25" fmla="*/ 5668 h 766"/>
                <a:gd name="T26" fmla="*/ 1570 w 1755"/>
                <a:gd name="T27" fmla="*/ 7878 h 766"/>
                <a:gd name="T28" fmla="*/ 1607 w 1755"/>
                <a:gd name="T29" fmla="*/ 7419 h 766"/>
                <a:gd name="T30" fmla="*/ 1682 w 1755"/>
                <a:gd name="T31" fmla="*/ 6089 h 766"/>
                <a:gd name="T32" fmla="*/ 1843 w 1755"/>
                <a:gd name="T33" fmla="*/ 7878 h 766"/>
                <a:gd name="T34" fmla="*/ 1904 w 1755"/>
                <a:gd name="T35" fmla="*/ 10475 h 766"/>
                <a:gd name="T36" fmla="*/ 1917 w 1755"/>
                <a:gd name="T37" fmla="*/ 12257 h 766"/>
                <a:gd name="T38" fmla="*/ 1941 w 1755"/>
                <a:gd name="T39" fmla="*/ 13541 h 766"/>
                <a:gd name="T40" fmla="*/ 1954 w 1755"/>
                <a:gd name="T41" fmla="*/ 14851 h 766"/>
                <a:gd name="T42" fmla="*/ 1941 w 1755"/>
                <a:gd name="T43" fmla="*/ 20134 h 766"/>
                <a:gd name="T44" fmla="*/ 1670 w 1755"/>
                <a:gd name="T45" fmla="*/ 24043 h 766"/>
                <a:gd name="T46" fmla="*/ 1532 w 1755"/>
                <a:gd name="T47" fmla="*/ 23127 h 766"/>
                <a:gd name="T48" fmla="*/ 1471 w 1755"/>
                <a:gd name="T49" fmla="*/ 27096 h 766"/>
                <a:gd name="T50" fmla="*/ 1348 w 1755"/>
                <a:gd name="T51" fmla="*/ 30152 h 766"/>
                <a:gd name="T52" fmla="*/ 1088 w 1755"/>
                <a:gd name="T53" fmla="*/ 27971 h 766"/>
                <a:gd name="T54" fmla="*/ 1014 w 1755"/>
                <a:gd name="T55" fmla="*/ 27096 h 766"/>
                <a:gd name="T56" fmla="*/ 939 w 1755"/>
                <a:gd name="T57" fmla="*/ 25347 h 766"/>
                <a:gd name="T58" fmla="*/ 891 w 1755"/>
                <a:gd name="T59" fmla="*/ 23127 h 766"/>
                <a:gd name="T60" fmla="*/ 865 w 1755"/>
                <a:gd name="T61" fmla="*/ 24043 h 766"/>
                <a:gd name="T62" fmla="*/ 729 w 1755"/>
                <a:gd name="T63" fmla="*/ 28417 h 766"/>
                <a:gd name="T64" fmla="*/ 654 w 1755"/>
                <a:gd name="T65" fmla="*/ 29281 h 766"/>
                <a:gd name="T66" fmla="*/ 618 w 1755"/>
                <a:gd name="T67" fmla="*/ 29705 h 766"/>
                <a:gd name="T68" fmla="*/ 494 w 1755"/>
                <a:gd name="T69" fmla="*/ 29281 h 766"/>
                <a:gd name="T70" fmla="*/ 282 w 1755"/>
                <a:gd name="T71" fmla="*/ 22275 h 766"/>
                <a:gd name="T72" fmla="*/ 322 w 1755"/>
                <a:gd name="T73" fmla="*/ 19623 h 766"/>
                <a:gd name="T74" fmla="*/ 347 w 1755"/>
                <a:gd name="T75" fmla="*/ 18758 h 766"/>
                <a:gd name="T76" fmla="*/ 307 w 1755"/>
                <a:gd name="T77" fmla="*/ 19210 h 766"/>
                <a:gd name="T78" fmla="*/ 136 w 1755"/>
                <a:gd name="T79" fmla="*/ 17909 h 766"/>
                <a:gd name="T80" fmla="*/ 53 w 1755"/>
                <a:gd name="T81" fmla="*/ 14851 h 766"/>
                <a:gd name="T82" fmla="*/ 11 w 1755"/>
                <a:gd name="T83" fmla="*/ 12257 h 766"/>
                <a:gd name="T84" fmla="*/ 86 w 1755"/>
                <a:gd name="T85" fmla="*/ 3936 h 766"/>
                <a:gd name="T86" fmla="*/ 293 w 1755"/>
                <a:gd name="T87" fmla="*/ 5668 h 766"/>
                <a:gd name="T88" fmla="*/ 369 w 1755"/>
                <a:gd name="T89" fmla="*/ 7419 h 76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5"/>
                <a:gd name="T136" fmla="*/ 0 h 766"/>
                <a:gd name="T137" fmla="*/ 1755 w 1755"/>
                <a:gd name="T138" fmla="*/ 766 h 76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5" h="766">
                  <a:moveTo>
                    <a:pt x="333" y="188"/>
                  </a:moveTo>
                  <a:cubicBezTo>
                    <a:pt x="359" y="149"/>
                    <a:pt x="377" y="126"/>
                    <a:pt x="422" y="111"/>
                  </a:cubicBezTo>
                  <a:cubicBezTo>
                    <a:pt x="469" y="63"/>
                    <a:pt x="501" y="43"/>
                    <a:pt x="566" y="22"/>
                  </a:cubicBezTo>
                  <a:cubicBezTo>
                    <a:pt x="577" y="18"/>
                    <a:pt x="589" y="15"/>
                    <a:pt x="600" y="11"/>
                  </a:cubicBezTo>
                  <a:cubicBezTo>
                    <a:pt x="611" y="7"/>
                    <a:pt x="633" y="0"/>
                    <a:pt x="633" y="0"/>
                  </a:cubicBezTo>
                  <a:cubicBezTo>
                    <a:pt x="700" y="17"/>
                    <a:pt x="780" y="30"/>
                    <a:pt x="833" y="77"/>
                  </a:cubicBezTo>
                  <a:cubicBezTo>
                    <a:pt x="853" y="94"/>
                    <a:pt x="869" y="114"/>
                    <a:pt x="888" y="133"/>
                  </a:cubicBezTo>
                  <a:cubicBezTo>
                    <a:pt x="896" y="141"/>
                    <a:pt x="911" y="155"/>
                    <a:pt x="911" y="155"/>
                  </a:cubicBezTo>
                  <a:cubicBezTo>
                    <a:pt x="991" y="102"/>
                    <a:pt x="892" y="173"/>
                    <a:pt x="977" y="88"/>
                  </a:cubicBezTo>
                  <a:cubicBezTo>
                    <a:pt x="1009" y="56"/>
                    <a:pt x="1059" y="43"/>
                    <a:pt x="1100" y="33"/>
                  </a:cubicBezTo>
                  <a:cubicBezTo>
                    <a:pt x="1144" y="37"/>
                    <a:pt x="1189" y="37"/>
                    <a:pt x="1233" y="44"/>
                  </a:cubicBezTo>
                  <a:cubicBezTo>
                    <a:pt x="1263" y="48"/>
                    <a:pt x="1322" y="66"/>
                    <a:pt x="1322" y="66"/>
                  </a:cubicBezTo>
                  <a:cubicBezTo>
                    <a:pt x="1358" y="90"/>
                    <a:pt x="1375" y="109"/>
                    <a:pt x="1400" y="144"/>
                  </a:cubicBezTo>
                  <a:cubicBezTo>
                    <a:pt x="1404" y="163"/>
                    <a:pt x="1398" y="187"/>
                    <a:pt x="1411" y="200"/>
                  </a:cubicBezTo>
                  <a:cubicBezTo>
                    <a:pt x="1419" y="208"/>
                    <a:pt x="1434" y="193"/>
                    <a:pt x="1444" y="188"/>
                  </a:cubicBezTo>
                  <a:cubicBezTo>
                    <a:pt x="1521" y="148"/>
                    <a:pt x="1434" y="180"/>
                    <a:pt x="1511" y="155"/>
                  </a:cubicBezTo>
                  <a:cubicBezTo>
                    <a:pt x="1576" y="164"/>
                    <a:pt x="1604" y="165"/>
                    <a:pt x="1655" y="200"/>
                  </a:cubicBezTo>
                  <a:cubicBezTo>
                    <a:pt x="1671" y="224"/>
                    <a:pt x="1697" y="241"/>
                    <a:pt x="1711" y="266"/>
                  </a:cubicBezTo>
                  <a:cubicBezTo>
                    <a:pt x="1719" y="279"/>
                    <a:pt x="1716" y="297"/>
                    <a:pt x="1722" y="311"/>
                  </a:cubicBezTo>
                  <a:cubicBezTo>
                    <a:pt x="1727" y="323"/>
                    <a:pt x="1738" y="332"/>
                    <a:pt x="1744" y="344"/>
                  </a:cubicBezTo>
                  <a:cubicBezTo>
                    <a:pt x="1749" y="354"/>
                    <a:pt x="1751" y="366"/>
                    <a:pt x="1755" y="377"/>
                  </a:cubicBezTo>
                  <a:cubicBezTo>
                    <a:pt x="1751" y="422"/>
                    <a:pt x="1753" y="467"/>
                    <a:pt x="1744" y="511"/>
                  </a:cubicBezTo>
                  <a:cubicBezTo>
                    <a:pt x="1726" y="605"/>
                    <a:pt x="1557" y="605"/>
                    <a:pt x="1500" y="611"/>
                  </a:cubicBezTo>
                  <a:cubicBezTo>
                    <a:pt x="1459" y="603"/>
                    <a:pt x="1418" y="596"/>
                    <a:pt x="1377" y="588"/>
                  </a:cubicBezTo>
                  <a:cubicBezTo>
                    <a:pt x="1338" y="581"/>
                    <a:pt x="1337" y="666"/>
                    <a:pt x="1322" y="688"/>
                  </a:cubicBezTo>
                  <a:cubicBezTo>
                    <a:pt x="1296" y="727"/>
                    <a:pt x="1248" y="741"/>
                    <a:pt x="1211" y="766"/>
                  </a:cubicBezTo>
                  <a:cubicBezTo>
                    <a:pt x="1133" y="753"/>
                    <a:pt x="1052" y="736"/>
                    <a:pt x="977" y="711"/>
                  </a:cubicBezTo>
                  <a:cubicBezTo>
                    <a:pt x="955" y="704"/>
                    <a:pt x="933" y="696"/>
                    <a:pt x="911" y="688"/>
                  </a:cubicBezTo>
                  <a:cubicBezTo>
                    <a:pt x="886" y="679"/>
                    <a:pt x="844" y="644"/>
                    <a:pt x="844" y="644"/>
                  </a:cubicBezTo>
                  <a:cubicBezTo>
                    <a:pt x="843" y="643"/>
                    <a:pt x="809" y="588"/>
                    <a:pt x="800" y="588"/>
                  </a:cubicBezTo>
                  <a:cubicBezTo>
                    <a:pt x="789" y="588"/>
                    <a:pt x="784" y="603"/>
                    <a:pt x="777" y="611"/>
                  </a:cubicBezTo>
                  <a:cubicBezTo>
                    <a:pt x="736" y="662"/>
                    <a:pt x="712" y="683"/>
                    <a:pt x="655" y="722"/>
                  </a:cubicBezTo>
                  <a:cubicBezTo>
                    <a:pt x="635" y="735"/>
                    <a:pt x="610" y="737"/>
                    <a:pt x="588" y="744"/>
                  </a:cubicBezTo>
                  <a:cubicBezTo>
                    <a:pt x="577" y="748"/>
                    <a:pt x="555" y="755"/>
                    <a:pt x="555" y="755"/>
                  </a:cubicBezTo>
                  <a:cubicBezTo>
                    <a:pt x="518" y="751"/>
                    <a:pt x="481" y="750"/>
                    <a:pt x="444" y="744"/>
                  </a:cubicBezTo>
                  <a:cubicBezTo>
                    <a:pt x="361" y="731"/>
                    <a:pt x="280" y="642"/>
                    <a:pt x="255" y="566"/>
                  </a:cubicBezTo>
                  <a:cubicBezTo>
                    <a:pt x="266" y="533"/>
                    <a:pt x="265" y="528"/>
                    <a:pt x="288" y="499"/>
                  </a:cubicBezTo>
                  <a:cubicBezTo>
                    <a:pt x="295" y="491"/>
                    <a:pt x="319" y="485"/>
                    <a:pt x="311" y="477"/>
                  </a:cubicBezTo>
                  <a:cubicBezTo>
                    <a:pt x="303" y="469"/>
                    <a:pt x="288" y="484"/>
                    <a:pt x="277" y="488"/>
                  </a:cubicBezTo>
                  <a:cubicBezTo>
                    <a:pt x="220" y="480"/>
                    <a:pt x="176" y="469"/>
                    <a:pt x="122" y="455"/>
                  </a:cubicBezTo>
                  <a:cubicBezTo>
                    <a:pt x="12" y="383"/>
                    <a:pt x="78" y="446"/>
                    <a:pt x="44" y="377"/>
                  </a:cubicBezTo>
                  <a:cubicBezTo>
                    <a:pt x="0" y="288"/>
                    <a:pt x="40" y="397"/>
                    <a:pt x="11" y="311"/>
                  </a:cubicBezTo>
                  <a:cubicBezTo>
                    <a:pt x="18" y="236"/>
                    <a:pt x="9" y="145"/>
                    <a:pt x="77" y="100"/>
                  </a:cubicBezTo>
                  <a:cubicBezTo>
                    <a:pt x="146" y="109"/>
                    <a:pt x="201" y="122"/>
                    <a:pt x="266" y="144"/>
                  </a:cubicBezTo>
                  <a:cubicBezTo>
                    <a:pt x="301" y="156"/>
                    <a:pt x="333" y="148"/>
                    <a:pt x="333" y="188"/>
                  </a:cubicBezTo>
                  <a:close/>
                </a:path>
              </a:pathLst>
            </a:custGeom>
            <a:solidFill>
              <a:srgbClr val="70B549"/>
            </a:solidFill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55325" name="Group 45"/>
            <p:cNvGrpSpPr>
              <a:grpSpLocks/>
            </p:cNvGrpSpPr>
            <p:nvPr/>
          </p:nvGrpSpPr>
          <p:grpSpPr bwMode="auto">
            <a:xfrm>
              <a:off x="1872" y="3552"/>
              <a:ext cx="2212" cy="633"/>
              <a:chOff x="1200" y="3696"/>
              <a:chExt cx="2256" cy="633"/>
            </a:xfrm>
          </p:grpSpPr>
          <p:sp>
            <p:nvSpPr>
              <p:cNvPr id="55326" name="Freeform 46"/>
              <p:cNvSpPr>
                <a:spLocks/>
              </p:cNvSpPr>
              <p:nvPr/>
            </p:nvSpPr>
            <p:spPr bwMode="auto">
              <a:xfrm>
                <a:off x="1584" y="3744"/>
                <a:ext cx="624" cy="584"/>
              </a:xfrm>
              <a:custGeom>
                <a:avLst/>
                <a:gdLst>
                  <a:gd name="T0" fmla="*/ 0 w 624"/>
                  <a:gd name="T1" fmla="*/ 584 h 584"/>
                  <a:gd name="T2" fmla="*/ 96 w 624"/>
                  <a:gd name="T3" fmla="*/ 8 h 584"/>
                  <a:gd name="T4" fmla="*/ 144 w 624"/>
                  <a:gd name="T5" fmla="*/ 536 h 584"/>
                  <a:gd name="T6" fmla="*/ 480 w 624"/>
                  <a:gd name="T7" fmla="*/ 56 h 584"/>
                  <a:gd name="T8" fmla="*/ 336 w 624"/>
                  <a:gd name="T9" fmla="*/ 536 h 584"/>
                  <a:gd name="T10" fmla="*/ 624 w 624"/>
                  <a:gd name="T11" fmla="*/ 152 h 5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584"/>
                  <a:gd name="T20" fmla="*/ 624 w 624"/>
                  <a:gd name="T21" fmla="*/ 584 h 5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584">
                    <a:moveTo>
                      <a:pt x="0" y="584"/>
                    </a:moveTo>
                    <a:cubicBezTo>
                      <a:pt x="36" y="300"/>
                      <a:pt x="72" y="16"/>
                      <a:pt x="96" y="8"/>
                    </a:cubicBezTo>
                    <a:cubicBezTo>
                      <a:pt x="120" y="0"/>
                      <a:pt x="80" y="528"/>
                      <a:pt x="144" y="536"/>
                    </a:cubicBezTo>
                    <a:cubicBezTo>
                      <a:pt x="208" y="544"/>
                      <a:pt x="448" y="56"/>
                      <a:pt x="480" y="56"/>
                    </a:cubicBezTo>
                    <a:cubicBezTo>
                      <a:pt x="512" y="56"/>
                      <a:pt x="312" y="520"/>
                      <a:pt x="336" y="536"/>
                    </a:cubicBezTo>
                    <a:cubicBezTo>
                      <a:pt x="360" y="552"/>
                      <a:pt x="584" y="136"/>
                      <a:pt x="624" y="152"/>
                    </a:cubicBez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5327" name="Freeform 47"/>
              <p:cNvSpPr>
                <a:spLocks/>
              </p:cNvSpPr>
              <p:nvPr/>
            </p:nvSpPr>
            <p:spPr bwMode="auto">
              <a:xfrm>
                <a:off x="1200" y="3745"/>
                <a:ext cx="624" cy="584"/>
              </a:xfrm>
              <a:custGeom>
                <a:avLst/>
                <a:gdLst>
                  <a:gd name="T0" fmla="*/ 0 w 624"/>
                  <a:gd name="T1" fmla="*/ 584 h 584"/>
                  <a:gd name="T2" fmla="*/ 96 w 624"/>
                  <a:gd name="T3" fmla="*/ 8 h 584"/>
                  <a:gd name="T4" fmla="*/ 144 w 624"/>
                  <a:gd name="T5" fmla="*/ 536 h 584"/>
                  <a:gd name="T6" fmla="*/ 480 w 624"/>
                  <a:gd name="T7" fmla="*/ 56 h 584"/>
                  <a:gd name="T8" fmla="*/ 336 w 624"/>
                  <a:gd name="T9" fmla="*/ 536 h 584"/>
                  <a:gd name="T10" fmla="*/ 624 w 624"/>
                  <a:gd name="T11" fmla="*/ 152 h 5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584"/>
                  <a:gd name="T20" fmla="*/ 624 w 624"/>
                  <a:gd name="T21" fmla="*/ 584 h 5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584">
                    <a:moveTo>
                      <a:pt x="0" y="584"/>
                    </a:moveTo>
                    <a:cubicBezTo>
                      <a:pt x="36" y="300"/>
                      <a:pt x="72" y="16"/>
                      <a:pt x="96" y="8"/>
                    </a:cubicBezTo>
                    <a:cubicBezTo>
                      <a:pt x="120" y="0"/>
                      <a:pt x="80" y="528"/>
                      <a:pt x="144" y="536"/>
                    </a:cubicBezTo>
                    <a:cubicBezTo>
                      <a:pt x="208" y="544"/>
                      <a:pt x="448" y="56"/>
                      <a:pt x="480" y="56"/>
                    </a:cubicBezTo>
                    <a:cubicBezTo>
                      <a:pt x="512" y="56"/>
                      <a:pt x="312" y="520"/>
                      <a:pt x="336" y="536"/>
                    </a:cubicBezTo>
                    <a:cubicBezTo>
                      <a:pt x="360" y="552"/>
                      <a:pt x="584" y="136"/>
                      <a:pt x="624" y="152"/>
                    </a:cubicBez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5328" name="Freeform 48"/>
              <p:cNvSpPr>
                <a:spLocks/>
              </p:cNvSpPr>
              <p:nvPr/>
            </p:nvSpPr>
            <p:spPr bwMode="auto">
              <a:xfrm>
                <a:off x="1968" y="3696"/>
                <a:ext cx="624" cy="584"/>
              </a:xfrm>
              <a:custGeom>
                <a:avLst/>
                <a:gdLst>
                  <a:gd name="T0" fmla="*/ 0 w 624"/>
                  <a:gd name="T1" fmla="*/ 584 h 584"/>
                  <a:gd name="T2" fmla="*/ 96 w 624"/>
                  <a:gd name="T3" fmla="*/ 8 h 584"/>
                  <a:gd name="T4" fmla="*/ 144 w 624"/>
                  <a:gd name="T5" fmla="*/ 536 h 584"/>
                  <a:gd name="T6" fmla="*/ 480 w 624"/>
                  <a:gd name="T7" fmla="*/ 56 h 584"/>
                  <a:gd name="T8" fmla="*/ 336 w 624"/>
                  <a:gd name="T9" fmla="*/ 536 h 584"/>
                  <a:gd name="T10" fmla="*/ 624 w 624"/>
                  <a:gd name="T11" fmla="*/ 152 h 5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584"/>
                  <a:gd name="T20" fmla="*/ 624 w 624"/>
                  <a:gd name="T21" fmla="*/ 584 h 5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584">
                    <a:moveTo>
                      <a:pt x="0" y="584"/>
                    </a:moveTo>
                    <a:cubicBezTo>
                      <a:pt x="36" y="300"/>
                      <a:pt x="72" y="16"/>
                      <a:pt x="96" y="8"/>
                    </a:cubicBezTo>
                    <a:cubicBezTo>
                      <a:pt x="120" y="0"/>
                      <a:pt x="80" y="528"/>
                      <a:pt x="144" y="536"/>
                    </a:cubicBezTo>
                    <a:cubicBezTo>
                      <a:pt x="208" y="544"/>
                      <a:pt x="448" y="56"/>
                      <a:pt x="480" y="56"/>
                    </a:cubicBezTo>
                    <a:cubicBezTo>
                      <a:pt x="512" y="56"/>
                      <a:pt x="312" y="520"/>
                      <a:pt x="336" y="536"/>
                    </a:cubicBezTo>
                    <a:cubicBezTo>
                      <a:pt x="360" y="552"/>
                      <a:pt x="584" y="136"/>
                      <a:pt x="624" y="152"/>
                    </a:cubicBez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5329" name="Freeform 49"/>
              <p:cNvSpPr>
                <a:spLocks/>
              </p:cNvSpPr>
              <p:nvPr/>
            </p:nvSpPr>
            <p:spPr bwMode="auto">
              <a:xfrm>
                <a:off x="2832" y="3696"/>
                <a:ext cx="624" cy="584"/>
              </a:xfrm>
              <a:custGeom>
                <a:avLst/>
                <a:gdLst>
                  <a:gd name="T0" fmla="*/ 0 w 624"/>
                  <a:gd name="T1" fmla="*/ 584 h 584"/>
                  <a:gd name="T2" fmla="*/ 96 w 624"/>
                  <a:gd name="T3" fmla="*/ 8 h 584"/>
                  <a:gd name="T4" fmla="*/ 144 w 624"/>
                  <a:gd name="T5" fmla="*/ 536 h 584"/>
                  <a:gd name="T6" fmla="*/ 480 w 624"/>
                  <a:gd name="T7" fmla="*/ 56 h 584"/>
                  <a:gd name="T8" fmla="*/ 336 w 624"/>
                  <a:gd name="T9" fmla="*/ 536 h 584"/>
                  <a:gd name="T10" fmla="*/ 624 w 624"/>
                  <a:gd name="T11" fmla="*/ 152 h 5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584"/>
                  <a:gd name="T20" fmla="*/ 624 w 624"/>
                  <a:gd name="T21" fmla="*/ 584 h 5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584">
                    <a:moveTo>
                      <a:pt x="0" y="584"/>
                    </a:moveTo>
                    <a:cubicBezTo>
                      <a:pt x="36" y="300"/>
                      <a:pt x="72" y="16"/>
                      <a:pt x="96" y="8"/>
                    </a:cubicBezTo>
                    <a:cubicBezTo>
                      <a:pt x="120" y="0"/>
                      <a:pt x="80" y="528"/>
                      <a:pt x="144" y="536"/>
                    </a:cubicBezTo>
                    <a:cubicBezTo>
                      <a:pt x="208" y="544"/>
                      <a:pt x="448" y="56"/>
                      <a:pt x="480" y="56"/>
                    </a:cubicBezTo>
                    <a:cubicBezTo>
                      <a:pt x="512" y="56"/>
                      <a:pt x="312" y="520"/>
                      <a:pt x="336" y="536"/>
                    </a:cubicBezTo>
                    <a:cubicBezTo>
                      <a:pt x="360" y="552"/>
                      <a:pt x="584" y="136"/>
                      <a:pt x="624" y="152"/>
                    </a:cubicBez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5330" name="Freeform 50"/>
              <p:cNvSpPr>
                <a:spLocks/>
              </p:cNvSpPr>
              <p:nvPr/>
            </p:nvSpPr>
            <p:spPr bwMode="auto">
              <a:xfrm>
                <a:off x="1200" y="3745"/>
                <a:ext cx="624" cy="584"/>
              </a:xfrm>
              <a:custGeom>
                <a:avLst/>
                <a:gdLst>
                  <a:gd name="T0" fmla="*/ 0 w 624"/>
                  <a:gd name="T1" fmla="*/ 584 h 584"/>
                  <a:gd name="T2" fmla="*/ 96 w 624"/>
                  <a:gd name="T3" fmla="*/ 8 h 584"/>
                  <a:gd name="T4" fmla="*/ 144 w 624"/>
                  <a:gd name="T5" fmla="*/ 536 h 584"/>
                  <a:gd name="T6" fmla="*/ 480 w 624"/>
                  <a:gd name="T7" fmla="*/ 56 h 584"/>
                  <a:gd name="T8" fmla="*/ 336 w 624"/>
                  <a:gd name="T9" fmla="*/ 536 h 584"/>
                  <a:gd name="T10" fmla="*/ 624 w 624"/>
                  <a:gd name="T11" fmla="*/ 152 h 5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584"/>
                  <a:gd name="T20" fmla="*/ 624 w 624"/>
                  <a:gd name="T21" fmla="*/ 584 h 5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584">
                    <a:moveTo>
                      <a:pt x="0" y="584"/>
                    </a:moveTo>
                    <a:cubicBezTo>
                      <a:pt x="36" y="300"/>
                      <a:pt x="72" y="16"/>
                      <a:pt x="96" y="8"/>
                    </a:cubicBezTo>
                    <a:cubicBezTo>
                      <a:pt x="120" y="0"/>
                      <a:pt x="80" y="528"/>
                      <a:pt x="144" y="536"/>
                    </a:cubicBezTo>
                    <a:cubicBezTo>
                      <a:pt x="208" y="544"/>
                      <a:pt x="448" y="56"/>
                      <a:pt x="480" y="56"/>
                    </a:cubicBezTo>
                    <a:cubicBezTo>
                      <a:pt x="512" y="56"/>
                      <a:pt x="312" y="520"/>
                      <a:pt x="336" y="536"/>
                    </a:cubicBezTo>
                    <a:cubicBezTo>
                      <a:pt x="360" y="552"/>
                      <a:pt x="584" y="136"/>
                      <a:pt x="624" y="152"/>
                    </a:cubicBez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5331" name="Freeform 51"/>
              <p:cNvSpPr>
                <a:spLocks/>
              </p:cNvSpPr>
              <p:nvPr/>
            </p:nvSpPr>
            <p:spPr bwMode="auto">
              <a:xfrm>
                <a:off x="2688" y="3736"/>
                <a:ext cx="624" cy="584"/>
              </a:xfrm>
              <a:custGeom>
                <a:avLst/>
                <a:gdLst>
                  <a:gd name="T0" fmla="*/ 0 w 624"/>
                  <a:gd name="T1" fmla="*/ 584 h 584"/>
                  <a:gd name="T2" fmla="*/ 96 w 624"/>
                  <a:gd name="T3" fmla="*/ 8 h 584"/>
                  <a:gd name="T4" fmla="*/ 144 w 624"/>
                  <a:gd name="T5" fmla="*/ 536 h 584"/>
                  <a:gd name="T6" fmla="*/ 480 w 624"/>
                  <a:gd name="T7" fmla="*/ 56 h 584"/>
                  <a:gd name="T8" fmla="*/ 336 w 624"/>
                  <a:gd name="T9" fmla="*/ 536 h 584"/>
                  <a:gd name="T10" fmla="*/ 624 w 624"/>
                  <a:gd name="T11" fmla="*/ 152 h 5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584"/>
                  <a:gd name="T20" fmla="*/ 624 w 624"/>
                  <a:gd name="T21" fmla="*/ 584 h 5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584">
                    <a:moveTo>
                      <a:pt x="0" y="584"/>
                    </a:moveTo>
                    <a:cubicBezTo>
                      <a:pt x="36" y="300"/>
                      <a:pt x="72" y="16"/>
                      <a:pt x="96" y="8"/>
                    </a:cubicBezTo>
                    <a:cubicBezTo>
                      <a:pt x="120" y="0"/>
                      <a:pt x="80" y="528"/>
                      <a:pt x="144" y="536"/>
                    </a:cubicBezTo>
                    <a:cubicBezTo>
                      <a:pt x="208" y="544"/>
                      <a:pt x="448" y="56"/>
                      <a:pt x="480" y="56"/>
                    </a:cubicBezTo>
                    <a:cubicBezTo>
                      <a:pt x="512" y="56"/>
                      <a:pt x="312" y="520"/>
                      <a:pt x="336" y="536"/>
                    </a:cubicBezTo>
                    <a:cubicBezTo>
                      <a:pt x="360" y="552"/>
                      <a:pt x="584" y="136"/>
                      <a:pt x="624" y="152"/>
                    </a:cubicBez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5332" name="AutoShape 52"/>
              <p:cNvSpPr>
                <a:spLocks noChangeArrowheads="1"/>
              </p:cNvSpPr>
              <p:nvPr/>
            </p:nvSpPr>
            <p:spPr bwMode="auto">
              <a:xfrm>
                <a:off x="2160" y="4094"/>
                <a:ext cx="96" cy="226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>
                  <a:latin typeface="Calibri" pitchFamily="34" charset="0"/>
                </a:endParaRPr>
              </a:p>
            </p:txBody>
          </p:sp>
          <p:sp>
            <p:nvSpPr>
              <p:cNvPr id="55333" name="AutoShape 53"/>
              <p:cNvSpPr>
                <a:spLocks noChangeArrowheads="1"/>
              </p:cNvSpPr>
              <p:nvPr/>
            </p:nvSpPr>
            <p:spPr bwMode="auto">
              <a:xfrm>
                <a:off x="2256" y="4103"/>
                <a:ext cx="96" cy="226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>
                  <a:latin typeface="Calibri" pitchFamily="34" charset="0"/>
                </a:endParaRPr>
              </a:p>
            </p:txBody>
          </p:sp>
          <p:sp>
            <p:nvSpPr>
              <p:cNvPr id="55334" name="AutoShape 54"/>
              <p:cNvSpPr>
                <a:spLocks noChangeArrowheads="1"/>
              </p:cNvSpPr>
              <p:nvPr/>
            </p:nvSpPr>
            <p:spPr bwMode="auto">
              <a:xfrm>
                <a:off x="2544" y="4094"/>
                <a:ext cx="96" cy="226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>
                  <a:latin typeface="Calibri" pitchFamily="34" charset="0"/>
                </a:endParaRPr>
              </a:p>
            </p:txBody>
          </p:sp>
        </p:grpSp>
      </p:grpSp>
      <p:grpSp>
        <p:nvGrpSpPr>
          <p:cNvPr id="55298" name="Group 16"/>
          <p:cNvGrpSpPr>
            <a:grpSpLocks/>
          </p:cNvGrpSpPr>
          <p:nvPr/>
        </p:nvGrpSpPr>
        <p:grpSpPr bwMode="auto">
          <a:xfrm>
            <a:off x="2667000" y="5853113"/>
            <a:ext cx="3511550" cy="1004887"/>
            <a:chOff x="1200" y="3696"/>
            <a:chExt cx="2256" cy="633"/>
          </a:xfrm>
        </p:grpSpPr>
        <p:sp>
          <p:nvSpPr>
            <p:cNvPr id="55305" name="Freeform 17"/>
            <p:cNvSpPr>
              <a:spLocks/>
            </p:cNvSpPr>
            <p:nvPr/>
          </p:nvSpPr>
          <p:spPr bwMode="auto">
            <a:xfrm>
              <a:off x="1584" y="3744"/>
              <a:ext cx="624" cy="584"/>
            </a:xfrm>
            <a:custGeom>
              <a:avLst/>
              <a:gdLst>
                <a:gd name="T0" fmla="*/ 0 w 624"/>
                <a:gd name="T1" fmla="*/ 584 h 584"/>
                <a:gd name="T2" fmla="*/ 96 w 624"/>
                <a:gd name="T3" fmla="*/ 8 h 584"/>
                <a:gd name="T4" fmla="*/ 144 w 624"/>
                <a:gd name="T5" fmla="*/ 536 h 584"/>
                <a:gd name="T6" fmla="*/ 480 w 624"/>
                <a:gd name="T7" fmla="*/ 56 h 584"/>
                <a:gd name="T8" fmla="*/ 336 w 624"/>
                <a:gd name="T9" fmla="*/ 536 h 584"/>
                <a:gd name="T10" fmla="*/ 624 w 624"/>
                <a:gd name="T11" fmla="*/ 152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584"/>
                <a:gd name="T20" fmla="*/ 624 w 624"/>
                <a:gd name="T21" fmla="*/ 584 h 5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584">
                  <a:moveTo>
                    <a:pt x="0" y="584"/>
                  </a:moveTo>
                  <a:cubicBezTo>
                    <a:pt x="36" y="300"/>
                    <a:pt x="72" y="16"/>
                    <a:pt x="96" y="8"/>
                  </a:cubicBezTo>
                  <a:cubicBezTo>
                    <a:pt x="120" y="0"/>
                    <a:pt x="80" y="528"/>
                    <a:pt x="144" y="536"/>
                  </a:cubicBezTo>
                  <a:cubicBezTo>
                    <a:pt x="208" y="544"/>
                    <a:pt x="448" y="56"/>
                    <a:pt x="480" y="56"/>
                  </a:cubicBezTo>
                  <a:cubicBezTo>
                    <a:pt x="512" y="56"/>
                    <a:pt x="312" y="520"/>
                    <a:pt x="336" y="536"/>
                  </a:cubicBezTo>
                  <a:cubicBezTo>
                    <a:pt x="360" y="552"/>
                    <a:pt x="584" y="136"/>
                    <a:pt x="624" y="152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5306" name="Freeform 18"/>
            <p:cNvSpPr>
              <a:spLocks/>
            </p:cNvSpPr>
            <p:nvPr/>
          </p:nvSpPr>
          <p:spPr bwMode="auto">
            <a:xfrm>
              <a:off x="1200" y="3745"/>
              <a:ext cx="624" cy="584"/>
            </a:xfrm>
            <a:custGeom>
              <a:avLst/>
              <a:gdLst>
                <a:gd name="T0" fmla="*/ 0 w 624"/>
                <a:gd name="T1" fmla="*/ 584 h 584"/>
                <a:gd name="T2" fmla="*/ 96 w 624"/>
                <a:gd name="T3" fmla="*/ 8 h 584"/>
                <a:gd name="T4" fmla="*/ 144 w 624"/>
                <a:gd name="T5" fmla="*/ 536 h 584"/>
                <a:gd name="T6" fmla="*/ 480 w 624"/>
                <a:gd name="T7" fmla="*/ 56 h 584"/>
                <a:gd name="T8" fmla="*/ 336 w 624"/>
                <a:gd name="T9" fmla="*/ 536 h 584"/>
                <a:gd name="T10" fmla="*/ 624 w 624"/>
                <a:gd name="T11" fmla="*/ 152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584"/>
                <a:gd name="T20" fmla="*/ 624 w 624"/>
                <a:gd name="T21" fmla="*/ 584 h 5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584">
                  <a:moveTo>
                    <a:pt x="0" y="584"/>
                  </a:moveTo>
                  <a:cubicBezTo>
                    <a:pt x="36" y="300"/>
                    <a:pt x="72" y="16"/>
                    <a:pt x="96" y="8"/>
                  </a:cubicBezTo>
                  <a:cubicBezTo>
                    <a:pt x="120" y="0"/>
                    <a:pt x="80" y="528"/>
                    <a:pt x="144" y="536"/>
                  </a:cubicBezTo>
                  <a:cubicBezTo>
                    <a:pt x="208" y="544"/>
                    <a:pt x="448" y="56"/>
                    <a:pt x="480" y="56"/>
                  </a:cubicBezTo>
                  <a:cubicBezTo>
                    <a:pt x="512" y="56"/>
                    <a:pt x="312" y="520"/>
                    <a:pt x="336" y="536"/>
                  </a:cubicBezTo>
                  <a:cubicBezTo>
                    <a:pt x="360" y="552"/>
                    <a:pt x="584" y="136"/>
                    <a:pt x="624" y="152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5307" name="Freeform 19"/>
            <p:cNvSpPr>
              <a:spLocks/>
            </p:cNvSpPr>
            <p:nvPr/>
          </p:nvSpPr>
          <p:spPr bwMode="auto">
            <a:xfrm>
              <a:off x="1968" y="3696"/>
              <a:ext cx="624" cy="584"/>
            </a:xfrm>
            <a:custGeom>
              <a:avLst/>
              <a:gdLst>
                <a:gd name="T0" fmla="*/ 0 w 624"/>
                <a:gd name="T1" fmla="*/ 584 h 584"/>
                <a:gd name="T2" fmla="*/ 96 w 624"/>
                <a:gd name="T3" fmla="*/ 8 h 584"/>
                <a:gd name="T4" fmla="*/ 144 w 624"/>
                <a:gd name="T5" fmla="*/ 536 h 584"/>
                <a:gd name="T6" fmla="*/ 480 w 624"/>
                <a:gd name="T7" fmla="*/ 56 h 584"/>
                <a:gd name="T8" fmla="*/ 336 w 624"/>
                <a:gd name="T9" fmla="*/ 536 h 584"/>
                <a:gd name="T10" fmla="*/ 624 w 624"/>
                <a:gd name="T11" fmla="*/ 152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584"/>
                <a:gd name="T20" fmla="*/ 624 w 624"/>
                <a:gd name="T21" fmla="*/ 584 h 5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584">
                  <a:moveTo>
                    <a:pt x="0" y="584"/>
                  </a:moveTo>
                  <a:cubicBezTo>
                    <a:pt x="36" y="300"/>
                    <a:pt x="72" y="16"/>
                    <a:pt x="96" y="8"/>
                  </a:cubicBezTo>
                  <a:cubicBezTo>
                    <a:pt x="120" y="0"/>
                    <a:pt x="80" y="528"/>
                    <a:pt x="144" y="536"/>
                  </a:cubicBezTo>
                  <a:cubicBezTo>
                    <a:pt x="208" y="544"/>
                    <a:pt x="448" y="56"/>
                    <a:pt x="480" y="56"/>
                  </a:cubicBezTo>
                  <a:cubicBezTo>
                    <a:pt x="512" y="56"/>
                    <a:pt x="312" y="520"/>
                    <a:pt x="336" y="536"/>
                  </a:cubicBezTo>
                  <a:cubicBezTo>
                    <a:pt x="360" y="552"/>
                    <a:pt x="584" y="136"/>
                    <a:pt x="624" y="152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5308" name="Freeform 20"/>
            <p:cNvSpPr>
              <a:spLocks/>
            </p:cNvSpPr>
            <p:nvPr/>
          </p:nvSpPr>
          <p:spPr bwMode="auto">
            <a:xfrm>
              <a:off x="2832" y="3696"/>
              <a:ext cx="624" cy="584"/>
            </a:xfrm>
            <a:custGeom>
              <a:avLst/>
              <a:gdLst>
                <a:gd name="T0" fmla="*/ 0 w 624"/>
                <a:gd name="T1" fmla="*/ 584 h 584"/>
                <a:gd name="T2" fmla="*/ 96 w 624"/>
                <a:gd name="T3" fmla="*/ 8 h 584"/>
                <a:gd name="T4" fmla="*/ 144 w 624"/>
                <a:gd name="T5" fmla="*/ 536 h 584"/>
                <a:gd name="T6" fmla="*/ 480 w 624"/>
                <a:gd name="T7" fmla="*/ 56 h 584"/>
                <a:gd name="T8" fmla="*/ 336 w 624"/>
                <a:gd name="T9" fmla="*/ 536 h 584"/>
                <a:gd name="T10" fmla="*/ 624 w 624"/>
                <a:gd name="T11" fmla="*/ 152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584"/>
                <a:gd name="T20" fmla="*/ 624 w 624"/>
                <a:gd name="T21" fmla="*/ 584 h 5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584">
                  <a:moveTo>
                    <a:pt x="0" y="584"/>
                  </a:moveTo>
                  <a:cubicBezTo>
                    <a:pt x="36" y="300"/>
                    <a:pt x="72" y="16"/>
                    <a:pt x="96" y="8"/>
                  </a:cubicBezTo>
                  <a:cubicBezTo>
                    <a:pt x="120" y="0"/>
                    <a:pt x="80" y="528"/>
                    <a:pt x="144" y="536"/>
                  </a:cubicBezTo>
                  <a:cubicBezTo>
                    <a:pt x="208" y="544"/>
                    <a:pt x="448" y="56"/>
                    <a:pt x="480" y="56"/>
                  </a:cubicBezTo>
                  <a:cubicBezTo>
                    <a:pt x="512" y="56"/>
                    <a:pt x="312" y="520"/>
                    <a:pt x="336" y="536"/>
                  </a:cubicBezTo>
                  <a:cubicBezTo>
                    <a:pt x="360" y="552"/>
                    <a:pt x="584" y="136"/>
                    <a:pt x="624" y="152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5309" name="Freeform 21"/>
            <p:cNvSpPr>
              <a:spLocks/>
            </p:cNvSpPr>
            <p:nvPr/>
          </p:nvSpPr>
          <p:spPr bwMode="auto">
            <a:xfrm>
              <a:off x="1200" y="3745"/>
              <a:ext cx="624" cy="584"/>
            </a:xfrm>
            <a:custGeom>
              <a:avLst/>
              <a:gdLst>
                <a:gd name="T0" fmla="*/ 0 w 624"/>
                <a:gd name="T1" fmla="*/ 584 h 584"/>
                <a:gd name="T2" fmla="*/ 96 w 624"/>
                <a:gd name="T3" fmla="*/ 8 h 584"/>
                <a:gd name="T4" fmla="*/ 144 w 624"/>
                <a:gd name="T5" fmla="*/ 536 h 584"/>
                <a:gd name="T6" fmla="*/ 480 w 624"/>
                <a:gd name="T7" fmla="*/ 56 h 584"/>
                <a:gd name="T8" fmla="*/ 336 w 624"/>
                <a:gd name="T9" fmla="*/ 536 h 584"/>
                <a:gd name="T10" fmla="*/ 624 w 624"/>
                <a:gd name="T11" fmla="*/ 152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584"/>
                <a:gd name="T20" fmla="*/ 624 w 624"/>
                <a:gd name="T21" fmla="*/ 584 h 5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584">
                  <a:moveTo>
                    <a:pt x="0" y="584"/>
                  </a:moveTo>
                  <a:cubicBezTo>
                    <a:pt x="36" y="300"/>
                    <a:pt x="72" y="16"/>
                    <a:pt x="96" y="8"/>
                  </a:cubicBezTo>
                  <a:cubicBezTo>
                    <a:pt x="120" y="0"/>
                    <a:pt x="80" y="528"/>
                    <a:pt x="144" y="536"/>
                  </a:cubicBezTo>
                  <a:cubicBezTo>
                    <a:pt x="208" y="544"/>
                    <a:pt x="448" y="56"/>
                    <a:pt x="480" y="56"/>
                  </a:cubicBezTo>
                  <a:cubicBezTo>
                    <a:pt x="512" y="56"/>
                    <a:pt x="312" y="520"/>
                    <a:pt x="336" y="536"/>
                  </a:cubicBezTo>
                  <a:cubicBezTo>
                    <a:pt x="360" y="552"/>
                    <a:pt x="584" y="136"/>
                    <a:pt x="624" y="152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5310" name="Freeform 22"/>
            <p:cNvSpPr>
              <a:spLocks/>
            </p:cNvSpPr>
            <p:nvPr/>
          </p:nvSpPr>
          <p:spPr bwMode="auto">
            <a:xfrm>
              <a:off x="2688" y="3736"/>
              <a:ext cx="624" cy="584"/>
            </a:xfrm>
            <a:custGeom>
              <a:avLst/>
              <a:gdLst>
                <a:gd name="T0" fmla="*/ 0 w 624"/>
                <a:gd name="T1" fmla="*/ 584 h 584"/>
                <a:gd name="T2" fmla="*/ 96 w 624"/>
                <a:gd name="T3" fmla="*/ 8 h 584"/>
                <a:gd name="T4" fmla="*/ 144 w 624"/>
                <a:gd name="T5" fmla="*/ 536 h 584"/>
                <a:gd name="T6" fmla="*/ 480 w 624"/>
                <a:gd name="T7" fmla="*/ 56 h 584"/>
                <a:gd name="T8" fmla="*/ 336 w 624"/>
                <a:gd name="T9" fmla="*/ 536 h 584"/>
                <a:gd name="T10" fmla="*/ 624 w 624"/>
                <a:gd name="T11" fmla="*/ 152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584"/>
                <a:gd name="T20" fmla="*/ 624 w 624"/>
                <a:gd name="T21" fmla="*/ 584 h 5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584">
                  <a:moveTo>
                    <a:pt x="0" y="584"/>
                  </a:moveTo>
                  <a:cubicBezTo>
                    <a:pt x="36" y="300"/>
                    <a:pt x="72" y="16"/>
                    <a:pt x="96" y="8"/>
                  </a:cubicBezTo>
                  <a:cubicBezTo>
                    <a:pt x="120" y="0"/>
                    <a:pt x="80" y="528"/>
                    <a:pt x="144" y="536"/>
                  </a:cubicBezTo>
                  <a:cubicBezTo>
                    <a:pt x="208" y="544"/>
                    <a:pt x="448" y="56"/>
                    <a:pt x="480" y="56"/>
                  </a:cubicBezTo>
                  <a:cubicBezTo>
                    <a:pt x="512" y="56"/>
                    <a:pt x="312" y="520"/>
                    <a:pt x="336" y="536"/>
                  </a:cubicBezTo>
                  <a:cubicBezTo>
                    <a:pt x="360" y="552"/>
                    <a:pt x="584" y="136"/>
                    <a:pt x="624" y="152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5311" name="AutoShape 23"/>
            <p:cNvSpPr>
              <a:spLocks noChangeArrowheads="1"/>
            </p:cNvSpPr>
            <p:nvPr/>
          </p:nvSpPr>
          <p:spPr bwMode="auto">
            <a:xfrm>
              <a:off x="2160" y="4094"/>
              <a:ext cx="96" cy="22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5312" name="AutoShape 24"/>
            <p:cNvSpPr>
              <a:spLocks noChangeArrowheads="1"/>
            </p:cNvSpPr>
            <p:nvPr/>
          </p:nvSpPr>
          <p:spPr bwMode="auto">
            <a:xfrm>
              <a:off x="2256" y="4103"/>
              <a:ext cx="96" cy="22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5313" name="AutoShape 25"/>
            <p:cNvSpPr>
              <a:spLocks noChangeArrowheads="1"/>
            </p:cNvSpPr>
            <p:nvPr/>
          </p:nvSpPr>
          <p:spPr bwMode="auto">
            <a:xfrm>
              <a:off x="2544" y="4094"/>
              <a:ext cx="96" cy="22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</p:grpSp>
      <p:sp>
        <p:nvSpPr>
          <p:cNvPr id="18459" name="Text Box 2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solidFill>
                  <a:srgbClr val="FFFFCC"/>
                </a:solidFill>
                <a:latin typeface="Calibri" pitchFamily="34" charset="0"/>
              </a:rPr>
              <a:t>Associazionismo</a:t>
            </a:r>
          </a:p>
        </p:txBody>
      </p:sp>
      <p:sp>
        <p:nvSpPr>
          <p:cNvPr id="18460" name="Text Box 28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209800" y="1066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solidFill>
                  <a:srgbClr val="FFFFCC"/>
                </a:solidFill>
                <a:latin typeface="Calibri" pitchFamily="34" charset="0"/>
              </a:rPr>
              <a:t>Modello Del Campo</a:t>
            </a:r>
          </a:p>
        </p:txBody>
      </p:sp>
      <p:sp>
        <p:nvSpPr>
          <p:cNvPr id="18461" name="Text Box 2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105400" y="685800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solidFill>
                  <a:srgbClr val="FFFFCC"/>
                </a:solidFill>
                <a:latin typeface="Calibri" pitchFamily="34" charset="0"/>
              </a:rPr>
              <a:t>Modello della Scoperta</a:t>
            </a:r>
          </a:p>
        </p:txBody>
      </p:sp>
      <p:sp>
        <p:nvSpPr>
          <p:cNvPr id="18466" name="Text Box 34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6934200" y="20574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solidFill>
                  <a:schemeClr val="tx2"/>
                </a:solidFill>
                <a:latin typeface="Calibri" pitchFamily="34" charset="0"/>
              </a:rPr>
              <a:t>Cognitivismo</a:t>
            </a:r>
          </a:p>
        </p:txBody>
      </p:sp>
      <p:sp>
        <p:nvSpPr>
          <p:cNvPr id="18462" name="Text Box 30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3276600" y="27432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solidFill>
                  <a:srgbClr val="FFFFCC"/>
                </a:solidFill>
                <a:latin typeface="Calibri" pitchFamily="34" charset="0"/>
              </a:rPr>
              <a:t>COSTRUTTIVISMO</a:t>
            </a:r>
          </a:p>
        </p:txBody>
      </p:sp>
      <p:sp>
        <p:nvSpPr>
          <p:cNvPr id="55304" name="WordArt 26"/>
          <p:cNvSpPr>
            <a:spLocks noChangeArrowheads="1" noChangeShapeType="1" noTextEdit="1"/>
          </p:cNvSpPr>
          <p:nvPr/>
        </p:nvSpPr>
        <p:spPr bwMode="auto">
          <a:xfrm>
            <a:off x="2514600" y="4419600"/>
            <a:ext cx="3886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93933B"/>
                    </a:gs>
                  </a:gsLst>
                  <a:lin ang="5400000" scaled="1"/>
                </a:gradFill>
                <a:latin typeface="Arial Black"/>
              </a:rPr>
              <a:t>modelli di </a:t>
            </a:r>
          </a:p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93933B"/>
                    </a:gs>
                  </a:gsLst>
                  <a:lin ang="5400000" scaled="1"/>
                </a:gradFill>
                <a:latin typeface="Arial Black"/>
              </a:rPr>
              <a:t>apprendimento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9" grpId="0" autoUpdateAnimBg="0"/>
      <p:bldP spid="18460" grpId="0" autoUpdateAnimBg="0"/>
      <p:bldP spid="18461" grpId="0" autoUpdateAnimBg="0"/>
      <p:bldP spid="18466" grpId="0" autoUpdateAnimBg="0"/>
      <p:bldP spid="1846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ctrTitle"/>
          </p:nvPr>
        </p:nvSpPr>
        <p:spPr>
          <a:xfrm>
            <a:off x="827088" y="404813"/>
            <a:ext cx="7772400" cy="1470025"/>
          </a:xfrm>
        </p:spPr>
        <p:txBody>
          <a:bodyPr/>
          <a:lstStyle/>
          <a:p>
            <a:r>
              <a:rPr lang="it-IT" smtClean="0"/>
              <a:t>Finalità generali</a:t>
            </a: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395288" y="1844675"/>
            <a:ext cx="8497887" cy="453707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mtClean="0"/>
              <a:t>scuola, costituzione, Europa 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endParaRPr lang="it-IT" smtClean="0"/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mtClean="0"/>
              <a:t>profilo dello studente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mtClean="0"/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mtClean="0"/>
              <a:t>profilo delle competenze al termine del primo ciclo di istruzione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Il comportamentismo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>
                <a:latin typeface="Times New Roman" pitchFamily="18" charset="0"/>
                <a:cs typeface="Times New Roman" pitchFamily="18" charset="0"/>
              </a:rPr>
              <a:t>Le teorie comportamentiste  mettono in rilievo lo studio dei comportamenti accertati e la modificazione adattiva che si attua nella continua interazione stimolo – risposta (Pavlov)</a:t>
            </a:r>
          </a:p>
          <a:p>
            <a:endParaRPr lang="it-IT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mtClean="0">
                <a:latin typeface="Times New Roman" pitchFamily="18" charset="0"/>
                <a:cs typeface="Times New Roman" pitchFamily="18" charset="0"/>
              </a:rPr>
              <a:t>Importanza del rinforzo positivi (Skinner)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3200">
                <a:solidFill>
                  <a:srgbClr val="000066"/>
                </a:solidFill>
                <a:latin typeface="Calibri" pitchFamily="34" charset="0"/>
              </a:rPr>
              <a:t>associazionismo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457200" y="33528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solidFill>
                  <a:srgbClr val="000099"/>
                </a:solidFill>
                <a:latin typeface="Calibri" pitchFamily="34" charset="0"/>
              </a:rPr>
              <a:t>OBIETTIVO</a:t>
            </a:r>
            <a:r>
              <a:rPr lang="it-IT" sz="2000">
                <a:latin typeface="Calibri" pitchFamily="34" charset="0"/>
              </a:rPr>
              <a:t> connettere in successione tra loro i singoli contenuti informativi (in maniera lineare o sequenziale).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81000" y="914400"/>
            <a:ext cx="876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1"/>
              </a:buClr>
            </a:pPr>
            <a:r>
              <a:rPr lang="it-IT">
                <a:solidFill>
                  <a:srgbClr val="000099"/>
                </a:solidFill>
                <a:latin typeface="Calibri" pitchFamily="34" charset="0"/>
              </a:rPr>
              <a:t>CONOSCENZA</a:t>
            </a:r>
            <a:r>
              <a:rPr lang="it-IT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it-IT" sz="2000">
                <a:latin typeface="Calibri" pitchFamily="34" charset="0"/>
              </a:rPr>
              <a:t>attraverso l’acquisizione di un insieme di contenuti distinti collegati tra loro in modo lineare (Skinner) o gerarchico (Crowder)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57200" y="2057400"/>
            <a:ext cx="2895600" cy="533400"/>
            <a:chOff x="3744" y="2304"/>
            <a:chExt cx="1824" cy="336"/>
          </a:xfrm>
        </p:grpSpPr>
        <p:sp>
          <p:nvSpPr>
            <p:cNvPr id="57367" name="Rectangle 9"/>
            <p:cNvSpPr>
              <a:spLocks noChangeArrowheads="1"/>
            </p:cNvSpPr>
            <p:nvPr/>
          </p:nvSpPr>
          <p:spPr bwMode="auto">
            <a:xfrm>
              <a:off x="3744" y="2304"/>
              <a:ext cx="288" cy="24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68" name="Rectangle 10"/>
            <p:cNvSpPr>
              <a:spLocks noChangeArrowheads="1"/>
            </p:cNvSpPr>
            <p:nvPr/>
          </p:nvSpPr>
          <p:spPr bwMode="auto">
            <a:xfrm>
              <a:off x="4272" y="2304"/>
              <a:ext cx="288" cy="24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69" name="Rectangle 11"/>
            <p:cNvSpPr>
              <a:spLocks noChangeArrowheads="1"/>
            </p:cNvSpPr>
            <p:nvPr/>
          </p:nvSpPr>
          <p:spPr bwMode="auto">
            <a:xfrm>
              <a:off x="4704" y="2304"/>
              <a:ext cx="288" cy="24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70" name="Rectangle 12"/>
            <p:cNvSpPr>
              <a:spLocks noChangeArrowheads="1"/>
            </p:cNvSpPr>
            <p:nvPr/>
          </p:nvSpPr>
          <p:spPr bwMode="auto">
            <a:xfrm>
              <a:off x="5280" y="2304"/>
              <a:ext cx="288" cy="24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71" name="Line 13"/>
            <p:cNvSpPr>
              <a:spLocks noChangeShapeType="1"/>
            </p:cNvSpPr>
            <p:nvPr/>
          </p:nvSpPr>
          <p:spPr bwMode="auto">
            <a:xfrm>
              <a:off x="4032" y="244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72" name="Line 14"/>
            <p:cNvSpPr>
              <a:spLocks noChangeShapeType="1"/>
            </p:cNvSpPr>
            <p:nvPr/>
          </p:nvSpPr>
          <p:spPr bwMode="auto">
            <a:xfrm>
              <a:off x="4512" y="244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73" name="Line 15"/>
            <p:cNvSpPr>
              <a:spLocks noChangeShapeType="1"/>
            </p:cNvSpPr>
            <p:nvPr/>
          </p:nvSpPr>
          <p:spPr bwMode="auto">
            <a:xfrm>
              <a:off x="5040" y="244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74" name="Line 18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75" name="Line 19"/>
            <p:cNvSpPr>
              <a:spLocks noChangeShapeType="1"/>
            </p:cNvSpPr>
            <p:nvPr/>
          </p:nvSpPr>
          <p:spPr bwMode="auto">
            <a:xfrm flipH="1">
              <a:off x="4464" y="264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76" name="Line 21"/>
            <p:cNvSpPr>
              <a:spLocks noChangeShapeType="1"/>
            </p:cNvSpPr>
            <p:nvPr/>
          </p:nvSpPr>
          <p:spPr bwMode="auto">
            <a:xfrm flipV="1">
              <a:off x="4464" y="249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4724400" y="1905000"/>
            <a:ext cx="3048000" cy="1295400"/>
            <a:chOff x="3696" y="2880"/>
            <a:chExt cx="1920" cy="912"/>
          </a:xfrm>
        </p:grpSpPr>
        <p:sp>
          <p:nvSpPr>
            <p:cNvPr id="57353" name="Rectangle 24"/>
            <p:cNvSpPr>
              <a:spLocks noChangeArrowheads="1"/>
            </p:cNvSpPr>
            <p:nvPr/>
          </p:nvSpPr>
          <p:spPr bwMode="auto">
            <a:xfrm>
              <a:off x="3696" y="3168"/>
              <a:ext cx="288" cy="24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54" name="Rectangle 25"/>
            <p:cNvSpPr>
              <a:spLocks noChangeArrowheads="1"/>
            </p:cNvSpPr>
            <p:nvPr/>
          </p:nvSpPr>
          <p:spPr bwMode="auto">
            <a:xfrm>
              <a:off x="4176" y="2880"/>
              <a:ext cx="288" cy="24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55" name="Rectangle 26"/>
            <p:cNvSpPr>
              <a:spLocks noChangeArrowheads="1"/>
            </p:cNvSpPr>
            <p:nvPr/>
          </p:nvSpPr>
          <p:spPr bwMode="auto">
            <a:xfrm>
              <a:off x="4224" y="3552"/>
              <a:ext cx="288" cy="24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56" name="Rectangle 27"/>
            <p:cNvSpPr>
              <a:spLocks noChangeArrowheads="1"/>
            </p:cNvSpPr>
            <p:nvPr/>
          </p:nvSpPr>
          <p:spPr bwMode="auto">
            <a:xfrm>
              <a:off x="4848" y="2976"/>
              <a:ext cx="288" cy="24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57" name="Line 28"/>
            <p:cNvSpPr>
              <a:spLocks noChangeShapeType="1"/>
            </p:cNvSpPr>
            <p:nvPr/>
          </p:nvSpPr>
          <p:spPr bwMode="auto">
            <a:xfrm flipV="1">
              <a:off x="3984" y="3168"/>
              <a:ext cx="96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58" name="Line 29"/>
            <p:cNvSpPr>
              <a:spLocks noChangeShapeType="1"/>
            </p:cNvSpPr>
            <p:nvPr/>
          </p:nvSpPr>
          <p:spPr bwMode="auto">
            <a:xfrm>
              <a:off x="4464" y="3024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59" name="Line 30"/>
            <p:cNvSpPr>
              <a:spLocks noChangeShapeType="1"/>
            </p:cNvSpPr>
            <p:nvPr/>
          </p:nvSpPr>
          <p:spPr bwMode="auto">
            <a:xfrm>
              <a:off x="4944" y="321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60" name="Line 33"/>
            <p:cNvSpPr>
              <a:spLocks noChangeShapeType="1"/>
            </p:cNvSpPr>
            <p:nvPr/>
          </p:nvSpPr>
          <p:spPr bwMode="auto">
            <a:xfrm flipH="1" flipV="1">
              <a:off x="4368" y="312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61" name="Rectangle 34"/>
            <p:cNvSpPr>
              <a:spLocks noChangeArrowheads="1"/>
            </p:cNvSpPr>
            <p:nvPr/>
          </p:nvSpPr>
          <p:spPr bwMode="auto">
            <a:xfrm>
              <a:off x="5328" y="3024"/>
              <a:ext cx="288" cy="24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62" name="Rectangle 35"/>
            <p:cNvSpPr>
              <a:spLocks noChangeArrowheads="1"/>
            </p:cNvSpPr>
            <p:nvPr/>
          </p:nvSpPr>
          <p:spPr bwMode="auto">
            <a:xfrm>
              <a:off x="4992" y="3504"/>
              <a:ext cx="288" cy="24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>
                <a:latin typeface="Calibri" pitchFamily="34" charset="0"/>
              </a:endParaRPr>
            </a:p>
          </p:txBody>
        </p:sp>
        <p:sp>
          <p:nvSpPr>
            <p:cNvPr id="57363" name="Line 39"/>
            <p:cNvSpPr>
              <a:spLocks noChangeShapeType="1"/>
            </p:cNvSpPr>
            <p:nvPr/>
          </p:nvSpPr>
          <p:spPr bwMode="auto">
            <a:xfrm flipV="1">
              <a:off x="4512" y="364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64" name="Line 40"/>
            <p:cNvSpPr>
              <a:spLocks noChangeShapeType="1"/>
            </p:cNvSpPr>
            <p:nvPr/>
          </p:nvSpPr>
          <p:spPr bwMode="auto">
            <a:xfrm>
              <a:off x="3936" y="3360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65" name="Line 41"/>
            <p:cNvSpPr>
              <a:spLocks noChangeShapeType="1"/>
            </p:cNvSpPr>
            <p:nvPr/>
          </p:nvSpPr>
          <p:spPr bwMode="auto">
            <a:xfrm flipV="1">
              <a:off x="4512" y="3216"/>
              <a:ext cx="52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7366" name="Line 42"/>
            <p:cNvSpPr>
              <a:spLocks noChangeShapeType="1"/>
            </p:cNvSpPr>
            <p:nvPr/>
          </p:nvSpPr>
          <p:spPr bwMode="auto">
            <a:xfrm flipV="1">
              <a:off x="5280" y="3264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56364" name="Rectangle 44"/>
          <p:cNvSpPr>
            <a:spLocks noChangeArrowheads="1"/>
          </p:cNvSpPr>
          <p:nvPr/>
        </p:nvSpPr>
        <p:spPr bwMode="auto">
          <a:xfrm>
            <a:off x="457200" y="5029200"/>
            <a:ext cx="8229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it-IT">
                <a:solidFill>
                  <a:srgbClr val="000099"/>
                </a:solidFill>
                <a:latin typeface="Calibri" pitchFamily="34" charset="0"/>
              </a:rPr>
              <a:t>APPRENDIMENTO</a:t>
            </a:r>
            <a:r>
              <a:rPr lang="it-IT" sz="2000">
                <a:latin typeface="Calibri" pitchFamily="34" charset="0"/>
              </a:rPr>
              <a:t> visto come la creazione di una lunga catena di contenuti in cui ogni singolo anello di informazione si va ad aggiungere a quelli pre-esistenti per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concomitanza, contiguità, somiglianza</a:t>
            </a:r>
          </a:p>
        </p:txBody>
      </p:sp>
      <p:sp>
        <p:nvSpPr>
          <p:cNvPr id="57351" name="Rectangle 45"/>
          <p:cNvSpPr>
            <a:spLocks noChangeArrowheads="1"/>
          </p:cNvSpPr>
          <p:nvPr/>
        </p:nvSpPr>
        <p:spPr bwMode="auto">
          <a:xfrm>
            <a:off x="457200" y="6075363"/>
            <a:ext cx="822325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endParaRPr lang="it-IT">
              <a:solidFill>
                <a:srgbClr val="CC0000"/>
              </a:solidFill>
              <a:latin typeface="Calibri" pitchFamily="34" charset="0"/>
            </a:endParaRP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solidFill>
                  <a:srgbClr val="CC0000"/>
                </a:solidFill>
                <a:latin typeface="Calibri" pitchFamily="34" charset="0"/>
              </a:rPr>
              <a:t>Riferimenti teorici: Comportamentismo (Watson, Thorndike, Hull, Skinner)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endParaRPr lang="it-IT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6366" name="Rectangle 46"/>
          <p:cNvSpPr>
            <a:spLocks noChangeArrowheads="1"/>
          </p:cNvSpPr>
          <p:nvPr/>
        </p:nvSpPr>
        <p:spPr bwMode="auto">
          <a:xfrm>
            <a:off x="533400" y="41910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solidFill>
                  <a:srgbClr val="000099"/>
                </a:solidFill>
                <a:latin typeface="Calibri" pitchFamily="34" charset="0"/>
              </a:rPr>
              <a:t>PROCESSO</a:t>
            </a:r>
            <a:r>
              <a:rPr lang="it-IT" sz="200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it-IT" sz="2000">
                <a:latin typeface="Calibri" pitchFamily="34" charset="0"/>
              </a:rPr>
              <a:t>di rinforzo/punizione per cementare le catene associative (condizionamento)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 autoUpdateAnimBg="0"/>
      <p:bldP spid="56328" grpId="0" autoUpdateAnimBg="0"/>
      <p:bldP spid="56364" grpId="0" autoUpdateAnimBg="0"/>
      <p:bldP spid="5636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tx1"/>
              </a:buClr>
            </a:pPr>
            <a:r>
              <a:rPr lang="it-IT">
                <a:solidFill>
                  <a:srgbClr val="000099"/>
                </a:solidFill>
                <a:latin typeface="Calibri" pitchFamily="34" charset="0"/>
              </a:rPr>
              <a:t>CONOSCENZA</a:t>
            </a:r>
            <a:r>
              <a:rPr lang="it-IT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it-IT" sz="2000">
                <a:latin typeface="Calibri" pitchFamily="34" charset="0"/>
              </a:rPr>
              <a:t>quando, a partire dai dati forniti, si è in grado di verificare l’applicabilità del principio a casi analoghi. Rifiuto del nozionismo.</a:t>
            </a:r>
            <a:endParaRPr lang="it-IT">
              <a:solidFill>
                <a:srgbClr val="006600"/>
              </a:solidFill>
              <a:latin typeface="Calibri" pitchFamily="34" charset="0"/>
            </a:endParaRPr>
          </a:p>
        </p:txBody>
      </p:sp>
      <p:pic>
        <p:nvPicPr>
          <p:cNvPr id="58370" name="Picture 3" descr="C:\Andrea\CLIPART\APTITUDE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4070350"/>
            <a:ext cx="2819400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3276600"/>
            <a:ext cx="5943600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endParaRPr lang="it-IT">
              <a:solidFill>
                <a:srgbClr val="0000FF"/>
              </a:solidFill>
              <a:latin typeface="Calibri" pitchFamily="34" charset="0"/>
            </a:endParaRPr>
          </a:p>
          <a:p>
            <a:pPr algn="just" eaLnBrk="0" hangingPunct="0"/>
            <a:r>
              <a:rPr lang="it-IT">
                <a:latin typeface="Calibri" pitchFamily="34" charset="0"/>
              </a:rPr>
              <a:t>L</a:t>
            </a:r>
            <a:r>
              <a:rPr lang="it-IT">
                <a:solidFill>
                  <a:srgbClr val="0000FF"/>
                </a:solidFill>
                <a:latin typeface="Calibri" pitchFamily="34" charset="0"/>
              </a:rPr>
              <a:t>’</a:t>
            </a:r>
            <a:r>
              <a:rPr lang="it-IT">
                <a:solidFill>
                  <a:srgbClr val="000099"/>
                </a:solidFill>
                <a:latin typeface="Calibri" pitchFamily="34" charset="0"/>
              </a:rPr>
              <a:t>APPRENDIMENTO</a:t>
            </a:r>
            <a:r>
              <a:rPr lang="it-IT" sz="2000">
                <a:latin typeface="Calibri" pitchFamily="34" charset="0"/>
              </a:rPr>
              <a:t> è completamente incentrato sullo studente, al quale spetta il compito di ripercorre lo stesso cammino intrapreso dagli scienziati e dagli studiosi al fine di arrivare alle stesse conclusioni finali:partire da casi paradigmatici per estrapolare principi, costanze, regolarità.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dirty="0">
                <a:solidFill>
                  <a:srgbClr val="000066"/>
                </a:solidFill>
                <a:latin typeface="+mn-lt"/>
                <a:cs typeface="+mn-cs"/>
              </a:rPr>
              <a:t>modello della scoperta</a:t>
            </a:r>
          </a:p>
        </p:txBody>
      </p:sp>
      <p:sp>
        <p:nvSpPr>
          <p:cNvPr id="58373" name="Text Box 6"/>
          <p:cNvSpPr txBox="1">
            <a:spLocks noChangeArrowheads="1"/>
          </p:cNvSpPr>
          <p:nvPr/>
        </p:nvSpPr>
        <p:spPr bwMode="auto">
          <a:xfrm>
            <a:off x="381000" y="6308725"/>
            <a:ext cx="8534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 sz="2000">
                <a:solidFill>
                  <a:srgbClr val="990000"/>
                </a:solidFill>
                <a:latin typeface="Calibri" pitchFamily="34" charset="0"/>
              </a:rPr>
              <a:t>Riferimenti teorici: Attivismo Pedagogico 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 sz="2000">
                <a:solidFill>
                  <a:srgbClr val="990000"/>
                </a:solidFill>
                <a:latin typeface="Calibri" pitchFamily="34" charset="0"/>
              </a:rPr>
              <a:t>(Dewey, Popper) e Bruner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81000" y="563880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solidFill>
                  <a:srgbClr val="990000"/>
                </a:solidFill>
                <a:latin typeface="Calibri" pitchFamily="34" charset="0"/>
              </a:rPr>
              <a:t>Antieconomico,Adatto a livello preadolescenziale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57200" y="2667000"/>
            <a:ext cx="8323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rgbClr val="000099"/>
                </a:solidFill>
                <a:latin typeface="Calibri" pitchFamily="34" charset="0"/>
              </a:rPr>
              <a:t>PROCESSO</a:t>
            </a:r>
            <a:r>
              <a:rPr lang="it-IT" sz="2000">
                <a:latin typeface="Calibri" pitchFamily="34" charset="0"/>
              </a:rPr>
              <a:t> attivo di ricostruzione del sapere e di ricerca della soluzione.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57200" y="1752600"/>
            <a:ext cx="7720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rgbClr val="000099"/>
                </a:solidFill>
                <a:latin typeface="Calibri" pitchFamily="34" charset="0"/>
              </a:rPr>
              <a:t>OBIETTIVO</a:t>
            </a:r>
            <a:r>
              <a:rPr lang="it-IT" sz="2000">
                <a:latin typeface="Calibri" pitchFamily="34" charset="0"/>
              </a:rPr>
              <a:t> è sviluppare capacità di analisi a partire dal fatto particolare per arrivare alla norma generale.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2" grpId="0" autoUpdateAnimBg="0"/>
      <p:bldP spid="22535" grpId="0" autoUpdateAnimBg="0"/>
      <p:bldP spid="22536" grpId="0" autoUpdateAnimBg="0"/>
      <p:bldP spid="22537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3200">
                <a:solidFill>
                  <a:srgbClr val="000066"/>
                </a:solidFill>
                <a:latin typeface="Calibri" pitchFamily="34" charset="0"/>
              </a:rPr>
              <a:t>paradigma cognitivista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822960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Orientamento razionalistico-oggettivista: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conoscenza</a:t>
            </a:r>
            <a:r>
              <a:rPr lang="it-IT" sz="2000">
                <a:latin typeface="Calibri" pitchFamily="34" charset="0"/>
              </a:rPr>
              <a:t> come </a:t>
            </a:r>
          </a:p>
          <a:p>
            <a:pPr eaLnBrk="0" hangingPunct="0">
              <a:spcBef>
                <a:spcPct val="50000"/>
              </a:spcBef>
            </a:pPr>
            <a:endParaRPr lang="it-IT" sz="2000">
              <a:latin typeface="Calibri" pitchFamily="34" charset="0"/>
            </a:endParaRPr>
          </a:p>
          <a:p>
            <a:pPr eaLnBrk="0" hangingPunct="0">
              <a:lnSpc>
                <a:spcPct val="40000"/>
              </a:lnSpc>
              <a:spcBef>
                <a:spcPct val="50000"/>
              </a:spcBef>
              <a:buFontTx/>
              <a:buChar char="•"/>
            </a:pPr>
            <a:r>
              <a:rPr lang="it-IT" sz="2000">
                <a:latin typeface="Calibri" pitchFamily="34" charset="0"/>
              </a:rPr>
              <a:t>   rispecchiamento della realtà, 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it-IT" sz="2000">
                <a:latin typeface="Calibri" pitchFamily="34" charset="0"/>
              </a:rPr>
              <a:t>   acquisizione-elaborazione di informazioni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it-IT" sz="2000">
                <a:solidFill>
                  <a:schemeClr val="tx2"/>
                </a:solidFill>
                <a:latin typeface="Calibri" pitchFamily="34" charset="0"/>
              </a:rPr>
              <a:t>   è basato su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modelli mentali</a:t>
            </a:r>
            <a:r>
              <a:rPr lang="it-IT" sz="2000">
                <a:solidFill>
                  <a:schemeClr val="tx2"/>
                </a:solidFill>
                <a:latin typeface="Calibri" pitchFamily="34" charset="0"/>
              </a:rPr>
              <a:t> , ovvero microteorie utilizzate come cornici d’interpretazione della realtà, una sorta di paradigmi  validi fin quando non vengono smentiti. </a:t>
            </a:r>
            <a:br>
              <a:rPr lang="it-IT" sz="2000">
                <a:solidFill>
                  <a:schemeClr val="tx2"/>
                </a:solidFill>
                <a:latin typeface="Calibri" pitchFamily="34" charset="0"/>
              </a:rPr>
            </a:br>
            <a:endParaRPr lang="it-IT" sz="200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it-IT" sz="2000">
                <a:latin typeface="Calibri" pitchFamily="34" charset="0"/>
              </a:rPr>
              <a:t>  Il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processo</a:t>
            </a:r>
            <a:r>
              <a:rPr lang="it-IT" sz="2000">
                <a:latin typeface="Calibri" pitchFamily="34" charset="0"/>
              </a:rPr>
              <a:t> conoscitivo è formalizzabile, </a:t>
            </a:r>
          </a:p>
          <a:p>
            <a:pPr eaLnBrk="0" hangingPunct="0">
              <a:lnSpc>
                <a:spcPct val="30000"/>
              </a:lnSpc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quindi implementabile in un PC </a:t>
            </a:r>
          </a:p>
          <a:p>
            <a:pPr eaLnBrk="0" hangingPunct="0"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(correnti IA e Connessionismo)</a:t>
            </a:r>
            <a:endParaRPr lang="it-IT" sz="2000">
              <a:solidFill>
                <a:srgbClr val="000099"/>
              </a:solidFill>
              <a:latin typeface="Calibri" pitchFamily="34" charset="0"/>
            </a:endParaRP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 </a:t>
            </a:r>
          </a:p>
        </p:txBody>
      </p:sp>
      <p:sp>
        <p:nvSpPr>
          <p:cNvPr id="59395" name="Text Box 6"/>
          <p:cNvSpPr txBox="1">
            <a:spLocks noChangeArrowheads="1"/>
          </p:cNvSpPr>
          <p:nvPr/>
        </p:nvSpPr>
        <p:spPr bwMode="auto">
          <a:xfrm>
            <a:off x="304800" y="5943600"/>
            <a:ext cx="556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Riferimenti teorici: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  <a:cs typeface="Times New Roman" pitchFamily="18" charset="0"/>
              </a:rPr>
              <a:t>Johnson-Laird,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Fodor, Gardner, Schank </a:t>
            </a:r>
          </a:p>
        </p:txBody>
      </p:sp>
      <p:pic>
        <p:nvPicPr>
          <p:cNvPr id="59396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944938"/>
            <a:ext cx="3124200" cy="291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7" descr="D:\Iad SITO OFFICINA\grafica\Molecola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4419600"/>
            <a:ext cx="7620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-381000"/>
            <a:ext cx="7772400" cy="1431925"/>
          </a:xfrm>
        </p:spPr>
        <p:txBody>
          <a:bodyPr/>
          <a:lstStyle/>
          <a:p>
            <a:r>
              <a:rPr lang="it-IT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COGNITIVISMO</a:t>
            </a:r>
            <a:r>
              <a:rPr lang="it-IT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800" smtClean="0">
                <a:latin typeface="Times New Roman" pitchFamily="18" charset="0"/>
                <a:cs typeface="Times New Roman" pitchFamily="18" charset="0"/>
              </a:rPr>
            </a:br>
            <a:endParaRPr lang="it-IT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908050"/>
            <a:ext cx="7750175" cy="5378450"/>
          </a:xfrm>
        </p:spPr>
        <p:txBody>
          <a:bodyPr rtlCol="0">
            <a:normAutofit/>
          </a:bodyPr>
          <a:lstStyle/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Il Cognitivismo punta la sua attenzione:</a:t>
            </a:r>
          </a:p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sull’analisi dei processi conoscitivi;</a:t>
            </a:r>
          </a:p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 sullo studio delle possibili forme di rappresentazione delle conoscenze che la nostra mente opera in continuazione.</a:t>
            </a:r>
          </a:p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Rapporto che intercorre tra :</a:t>
            </a:r>
          </a:p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individuazione degli obiettivi didattici (disciplinari e trasversali);</a:t>
            </a:r>
          </a:p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scelta e organizzazione dei metodi;</a:t>
            </a:r>
          </a:p>
          <a:p>
            <a:pPr marL="609600" indent="-609600" algn="l" fontAlgn="auto">
              <a:spcBef>
                <a:spcPct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scelta e organizzazione dei contenuti</a:t>
            </a:r>
            <a:r>
              <a:rPr lang="it-IT" sz="24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0"/>
            <a:ext cx="6908800" cy="908050"/>
          </a:xfrm>
        </p:spPr>
        <p:txBody>
          <a:bodyPr/>
          <a:lstStyle/>
          <a:p>
            <a:r>
              <a:rPr lang="it-IT" sz="2000" smtClean="0"/>
              <a:t>Cognitivismo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819150"/>
            <a:ext cx="8532813" cy="63547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smtClean="0">
                <a:cs typeface="Times New Roman" pitchFamily="18" charset="0"/>
              </a:rPr>
              <a:t>Metodo significa: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corretto tipo di mediazione operato su dati di realtà,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scoperta di strumenti di rappresentazione simbolica,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di anticipazione, 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di riaggregazione di dati e informazioni, al fine di garantirne la significatività (il reale, interpretato dai saperi disciplinari si inserisce in strutture categorizzabili e interpretabili).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smtClean="0"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smtClean="0">
                <a:cs typeface="Times New Roman" pitchFamily="18" charset="0"/>
              </a:rPr>
              <a:t> 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Metodo significa: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 capacità di costruire cooperativamente le conoscenze sfruttando altre importanti tecniche: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 la modellizzazione, 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l’analisi sistemica dei dati, 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la proceduralità del problem solving.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smtClean="0"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3"/>
          <p:cNvSpPr txBox="1">
            <a:spLocks noChangeArrowheads="1"/>
          </p:cNvSpPr>
          <p:nvPr/>
        </p:nvSpPr>
        <p:spPr bwMode="auto">
          <a:xfrm>
            <a:off x="762000" y="106680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>
                <a:solidFill>
                  <a:srgbClr val="990000"/>
                </a:solidFill>
                <a:latin typeface="Calibri" pitchFamily="34" charset="0"/>
              </a:rPr>
              <a:t>Gli individui sviluppano precocemente teorie ingenue sulla realtà, che modificano a fatica (misconoscenze).</a:t>
            </a:r>
            <a:endParaRPr lang="it-IT" sz="2000">
              <a:latin typeface="Calibri" pitchFamily="34" charset="0"/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762000" y="3429000"/>
            <a:ext cx="8077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Utilizzo didattico di tutte le forme di rappresentazione che possono aiutare ad esplicitare la strutturazione della conoscenza personale:</a:t>
            </a:r>
            <a:br>
              <a:rPr lang="it-IT" sz="2000">
                <a:latin typeface="Calibri" pitchFamily="34" charset="0"/>
              </a:rPr>
            </a:br>
            <a:r>
              <a:rPr lang="it-IT" sz="2000">
                <a:latin typeface="Calibri" pitchFamily="34" charset="0"/>
              </a:rPr>
              <a:t>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- mappe concettuali</a:t>
            </a:r>
            <a:br>
              <a:rPr lang="it-IT" sz="2000">
                <a:solidFill>
                  <a:srgbClr val="000099"/>
                </a:solidFill>
                <a:latin typeface="Calibri" pitchFamily="34" charset="0"/>
              </a:rPr>
            </a:b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 - frame</a:t>
            </a:r>
            <a:br>
              <a:rPr lang="it-IT" sz="2000">
                <a:solidFill>
                  <a:srgbClr val="000099"/>
                </a:solidFill>
                <a:latin typeface="Calibri" pitchFamily="34" charset="0"/>
              </a:rPr>
            </a:b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 - script</a:t>
            </a:r>
            <a:br>
              <a:rPr lang="it-IT" sz="2000">
                <a:solidFill>
                  <a:srgbClr val="000099"/>
                </a:solidFill>
                <a:latin typeface="Calibri" pitchFamily="34" charset="0"/>
              </a:rPr>
            </a:b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 - …</a:t>
            </a:r>
          </a:p>
        </p:txBody>
      </p:sp>
      <p:pic>
        <p:nvPicPr>
          <p:cNvPr id="62467" name="Picture 5" descr="D:\PFiles\MSOffice\Clipart\standard\stddir1\BD07205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4495800"/>
            <a:ext cx="2438400" cy="20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838200" y="2057400"/>
            <a:ext cx="754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Apprendimento</a:t>
            </a:r>
            <a:r>
              <a:rPr lang="it-IT" sz="2000">
                <a:latin typeface="Calibri" pitchFamily="34" charset="0"/>
              </a:rPr>
              <a:t> processo di progressivo adeguamento delle strutture cognitive e degli  schemi rappresentativi  che si rivelano inadeguati alle nuove situazioni che si presentano.</a:t>
            </a:r>
          </a:p>
        </p:txBody>
      </p:sp>
      <p:sp>
        <p:nvSpPr>
          <p:cNvPr id="62469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it-IT" sz="3200">
              <a:solidFill>
                <a:srgbClr val="000066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build="p" autoUpdateAnimBg="0"/>
      <p:bldP spid="83974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304800"/>
            <a:ext cx="7772400" cy="1462088"/>
          </a:xfrm>
        </p:spPr>
        <p:txBody>
          <a:bodyPr/>
          <a:lstStyle/>
          <a:p>
            <a:r>
              <a:rPr lang="it-IT" sz="2400" b="1" i="1" smtClean="0"/>
              <a:t>L’intelligenza e l’approccio cognitivista</a:t>
            </a:r>
            <a:r>
              <a:rPr lang="it-IT" sz="2800" b="1" i="1" smtClean="0"/>
              <a:t/>
            </a:r>
            <a:br>
              <a:rPr lang="it-IT" sz="2800" b="1" i="1" smtClean="0"/>
            </a:br>
            <a:endParaRPr lang="it-IT" sz="2800" b="1" i="1" smtClean="0"/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33400"/>
            <a:ext cx="85344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800" smtClean="0"/>
              <a:t>Obiettivo: elaborare un modello esplicativo del funzionamento della mente, </a:t>
            </a:r>
            <a:r>
              <a:rPr lang="it-IT" sz="1800" i="1" smtClean="0"/>
              <a:t>modello computazionale</a:t>
            </a:r>
          </a:p>
          <a:p>
            <a:pPr>
              <a:lnSpc>
                <a:spcPct val="80000"/>
              </a:lnSpc>
            </a:pPr>
            <a:endParaRPr lang="it-IT" sz="1800" b="1" i="1" u="sng" smtClean="0"/>
          </a:p>
          <a:p>
            <a:pPr>
              <a:lnSpc>
                <a:spcPct val="80000"/>
              </a:lnSpc>
            </a:pPr>
            <a:r>
              <a:rPr lang="it-IT" sz="1800" b="1" i="1" u="sng" smtClean="0">
                <a:solidFill>
                  <a:srgbClr val="FF0000"/>
                </a:solidFill>
              </a:rPr>
              <a:t>Prima fase</a:t>
            </a:r>
            <a:endParaRPr lang="it-IT" sz="1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sz="1800" smtClean="0"/>
              <a:t>L’attenzione si concentra su:</a:t>
            </a:r>
          </a:p>
          <a:p>
            <a:pPr>
              <a:lnSpc>
                <a:spcPct val="80000"/>
              </a:lnSpc>
            </a:pPr>
            <a:r>
              <a:rPr lang="it-IT" sz="1800" smtClean="0">
                <a:solidFill>
                  <a:schemeClr val="tx2"/>
                </a:solidFill>
              </a:rPr>
              <a:t>studio dell’intelligenza come sistema chiuso di abilità</a:t>
            </a:r>
            <a:r>
              <a:rPr lang="it-IT" sz="1800" smtClean="0"/>
              <a:t> già acquisite, con scarso riferimento alle dimensioni contestuali e del cambiamento evolutivo, quindi alle dinamiche dell’apprendimento;</a:t>
            </a:r>
          </a:p>
          <a:p>
            <a:pPr>
              <a:lnSpc>
                <a:spcPct val="80000"/>
              </a:lnSpc>
            </a:pPr>
            <a:r>
              <a:rPr lang="it-IT" sz="1800" smtClean="0">
                <a:solidFill>
                  <a:schemeClr val="tx2"/>
                </a:solidFill>
              </a:rPr>
              <a:t>processi interni dell’intelligenza (fenomeni della percezione, dell’attenzione, della memoria, del linguaggio) analizzati nella loro autonomia strutturale</a:t>
            </a:r>
            <a:r>
              <a:rPr lang="it-IT" sz="1800" smtClean="0"/>
              <a:t> e nella reciprocità delle loro interconnessioni.</a:t>
            </a:r>
          </a:p>
          <a:p>
            <a:pPr>
              <a:lnSpc>
                <a:spcPct val="80000"/>
              </a:lnSpc>
            </a:pPr>
            <a:endParaRPr lang="it-IT" sz="1800" b="1" i="1" u="sng" smtClean="0"/>
          </a:p>
          <a:p>
            <a:pPr>
              <a:lnSpc>
                <a:spcPct val="80000"/>
              </a:lnSpc>
            </a:pPr>
            <a:r>
              <a:rPr lang="it-IT" sz="1800" b="1" i="1" u="sng" smtClean="0">
                <a:solidFill>
                  <a:srgbClr val="FF0000"/>
                </a:solidFill>
              </a:rPr>
              <a:t>Seconda fase</a:t>
            </a:r>
            <a:endParaRPr lang="it-IT" sz="1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sz="1800" smtClean="0"/>
              <a:t>Riconsiderazione del funzionamento del sistema cognitivo al’interno del più complessivo sistema di scambi col mondo esterno.</a:t>
            </a:r>
          </a:p>
          <a:p>
            <a:pPr>
              <a:lnSpc>
                <a:spcPct val="80000"/>
              </a:lnSpc>
            </a:pPr>
            <a:r>
              <a:rPr lang="it-IT" sz="1800" smtClean="0">
                <a:solidFill>
                  <a:schemeClr val="tx2"/>
                </a:solidFill>
              </a:rPr>
              <a:t>Bruner, Olson, Gardner: </a:t>
            </a:r>
          </a:p>
          <a:p>
            <a:pPr>
              <a:lnSpc>
                <a:spcPct val="80000"/>
              </a:lnSpc>
            </a:pPr>
            <a:r>
              <a:rPr lang="it-IT" sz="1800" smtClean="0">
                <a:solidFill>
                  <a:schemeClr val="tx2"/>
                </a:solidFill>
              </a:rPr>
              <a:t>evidenziano la centralità dei processi del cambiamento e l’influenza dell’ambiente fisico-sociale-culturale</a:t>
            </a:r>
            <a:r>
              <a:rPr lang="it-IT" sz="1800" smtClean="0"/>
              <a:t>, </a:t>
            </a:r>
          </a:p>
          <a:p>
            <a:pPr>
              <a:lnSpc>
                <a:spcPct val="80000"/>
              </a:lnSpc>
            </a:pPr>
            <a:r>
              <a:rPr lang="it-IT" sz="1800" smtClean="0">
                <a:solidFill>
                  <a:srgbClr val="FF0000"/>
                </a:solidFill>
              </a:rPr>
              <a:t>contribuiscono all’approfondimento e al riesame delle </a:t>
            </a:r>
            <a:r>
              <a:rPr lang="it-IT" sz="1800" i="1" smtClean="0">
                <a:solidFill>
                  <a:srgbClr val="FF0000"/>
                </a:solidFill>
              </a:rPr>
              <a:t>relazioni </a:t>
            </a:r>
            <a:r>
              <a:rPr lang="it-IT" sz="1800" smtClean="0">
                <a:solidFill>
                  <a:srgbClr val="FF0000"/>
                </a:solidFill>
              </a:rPr>
              <a:t>che legano lo</a:t>
            </a:r>
            <a:r>
              <a:rPr lang="it-IT" sz="1800" i="1" smtClean="0">
                <a:solidFill>
                  <a:srgbClr val="FF0000"/>
                </a:solidFill>
              </a:rPr>
              <a:t> sviluppo </a:t>
            </a:r>
            <a:r>
              <a:rPr lang="it-IT" sz="1800" smtClean="0">
                <a:solidFill>
                  <a:srgbClr val="FF0000"/>
                </a:solidFill>
              </a:rPr>
              <a:t>all</a:t>
            </a:r>
            <a:r>
              <a:rPr lang="it-IT" sz="1800" i="1" smtClean="0">
                <a:solidFill>
                  <a:srgbClr val="FF0000"/>
                </a:solidFill>
              </a:rPr>
              <a:t>’apprendimento </a:t>
            </a:r>
            <a:r>
              <a:rPr lang="it-IT" sz="1800" smtClean="0">
                <a:solidFill>
                  <a:srgbClr val="FF0000"/>
                </a:solidFill>
              </a:rPr>
              <a:t>e alla</a:t>
            </a:r>
            <a:r>
              <a:rPr lang="it-IT" sz="1800" i="1" smtClean="0">
                <a:solidFill>
                  <a:srgbClr val="FF0000"/>
                </a:solidFill>
              </a:rPr>
              <a:t> cultura,</a:t>
            </a:r>
            <a:endParaRPr lang="it-IT" sz="1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sz="1800" smtClean="0">
                <a:solidFill>
                  <a:schemeClr val="tx2"/>
                </a:solidFill>
              </a:rPr>
              <a:t>reinterpretano lo specifico ruolo</a:t>
            </a:r>
            <a:r>
              <a:rPr lang="it-IT" sz="1800" i="1" smtClean="0">
                <a:solidFill>
                  <a:schemeClr val="tx2"/>
                </a:solidFill>
              </a:rPr>
              <a:t> </a:t>
            </a:r>
            <a:r>
              <a:rPr lang="it-IT" sz="1800" smtClean="0">
                <a:solidFill>
                  <a:schemeClr val="tx2"/>
                </a:solidFill>
              </a:rPr>
              <a:t>de</a:t>
            </a:r>
            <a:r>
              <a:rPr lang="it-IT" sz="1800" i="1" smtClean="0">
                <a:solidFill>
                  <a:schemeClr val="tx2"/>
                </a:solidFill>
              </a:rPr>
              <a:t>ll’istruzione </a:t>
            </a:r>
            <a:r>
              <a:rPr lang="it-IT" sz="1800" smtClean="0">
                <a:solidFill>
                  <a:schemeClr val="tx2"/>
                </a:solidFill>
              </a:rPr>
              <a:t>e dell’</a:t>
            </a:r>
            <a:r>
              <a:rPr lang="it-IT" sz="1800" i="1" smtClean="0">
                <a:solidFill>
                  <a:schemeClr val="tx2"/>
                </a:solidFill>
              </a:rPr>
              <a:t>educazione</a:t>
            </a:r>
          </a:p>
          <a:p>
            <a:pPr>
              <a:lnSpc>
                <a:spcPct val="80000"/>
              </a:lnSpc>
            </a:pPr>
            <a:endParaRPr lang="it-IT" sz="1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it-IT" sz="2400" b="1" i="1" smtClean="0"/>
              <a:t>Mente, apprendimento, cultura</a:t>
            </a:r>
            <a:r>
              <a:rPr lang="it-IT" sz="4000" b="1" smtClean="0"/>
              <a:t/>
            </a:r>
            <a:br>
              <a:rPr lang="it-IT" sz="4000" b="1" smtClean="0"/>
            </a:br>
            <a:endParaRPr lang="it-IT" sz="4000" b="1" smtClean="0"/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763000" cy="6096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it-IT" sz="2000" b="1" smtClean="0">
                <a:solidFill>
                  <a:srgbClr val="FF0000"/>
                </a:solidFill>
              </a:rPr>
              <a:t>Bruner: prima degli anni ’80</a:t>
            </a:r>
            <a:r>
              <a:rPr lang="it-IT" sz="2000" b="1" smtClean="0"/>
              <a:t>, rifacendosi a </a:t>
            </a:r>
            <a:r>
              <a:rPr lang="it-IT" sz="2000" smtClean="0"/>
              <a:t>Vygotskij</a:t>
            </a:r>
          </a:p>
          <a:p>
            <a:pPr>
              <a:lnSpc>
                <a:spcPct val="80000"/>
              </a:lnSpc>
            </a:pPr>
            <a:r>
              <a:rPr lang="it-IT" sz="2000" smtClean="0">
                <a:solidFill>
                  <a:srgbClr val="FF0000"/>
                </a:solidFill>
              </a:rPr>
              <a:t>Le prime, elementari, fondamentali competenze</a:t>
            </a:r>
            <a:r>
              <a:rPr lang="it-IT" sz="2000" smtClean="0">
                <a:solidFill>
                  <a:schemeClr val="hlink"/>
                </a:solidFill>
              </a:rPr>
              <a:t> </a:t>
            </a:r>
            <a:r>
              <a:rPr lang="it-IT" sz="2000" smtClean="0"/>
              <a:t>(che successivamente vengono interiorizzate nelle forme del ragionamento) si sperimentano e </a:t>
            </a:r>
            <a:r>
              <a:rPr lang="it-IT" sz="2000" smtClean="0">
                <a:solidFill>
                  <a:srgbClr val="FF0000"/>
                </a:solidFill>
              </a:rPr>
              <a:t>si costruiscono nello spazio interpsichico</a:t>
            </a:r>
          </a:p>
          <a:p>
            <a:pPr>
              <a:lnSpc>
                <a:spcPct val="80000"/>
              </a:lnSpc>
            </a:pPr>
            <a:endParaRPr lang="it-IT" sz="200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it-IT" sz="2000" smtClean="0"/>
              <a:t>Tale processo si realizza attraverso la mediazione di strumenti culturali denominati </a:t>
            </a:r>
            <a:r>
              <a:rPr lang="it-IT" sz="2000" i="1" smtClean="0">
                <a:solidFill>
                  <a:srgbClr val="FF0000"/>
                </a:solidFill>
              </a:rPr>
              <a:t>amplificatori culturali:</a:t>
            </a:r>
            <a:r>
              <a:rPr lang="it-IT" sz="2000" smtClean="0"/>
              <a:t> strumenti</a:t>
            </a:r>
            <a:r>
              <a:rPr lang="it-IT" sz="2000" i="1" smtClean="0"/>
              <a:t> simbolici </a:t>
            </a:r>
            <a:r>
              <a:rPr lang="it-IT" sz="2000" smtClean="0"/>
              <a:t>e</a:t>
            </a:r>
            <a:r>
              <a:rPr lang="it-IT" sz="2000" i="1" smtClean="0"/>
              <a:t> tecnologici </a:t>
            </a:r>
            <a:r>
              <a:rPr lang="it-IT" sz="2000" smtClean="0"/>
              <a:t>costruiti nel corso della storia (ruota, cannocchiale, linguaggio).</a:t>
            </a:r>
          </a:p>
          <a:p>
            <a:pPr>
              <a:lnSpc>
                <a:spcPct val="80000"/>
              </a:lnSpc>
            </a:pPr>
            <a:endParaRPr lang="it-IT" sz="2000" smtClean="0"/>
          </a:p>
          <a:p>
            <a:pPr>
              <a:lnSpc>
                <a:spcPct val="80000"/>
              </a:lnSpc>
            </a:pPr>
            <a:r>
              <a:rPr lang="it-IT" sz="2000" smtClean="0"/>
              <a:t>Società attuale: ambiente  culturale caratterizzato da un sistema altamente formalizzato, che richiede capacità cognitive sempre più specializzate in senso simbolico.</a:t>
            </a:r>
          </a:p>
          <a:p>
            <a:pPr>
              <a:lnSpc>
                <a:spcPct val="80000"/>
              </a:lnSpc>
            </a:pPr>
            <a:endParaRPr lang="it-IT" sz="2000" smtClean="0"/>
          </a:p>
          <a:p>
            <a:pPr>
              <a:lnSpc>
                <a:spcPct val="80000"/>
              </a:lnSpc>
            </a:pPr>
            <a:r>
              <a:rPr lang="it-IT" sz="2000" smtClean="0"/>
              <a:t>Capacità di interpretare e rappresentare il mondo dei simboli (linguaggio orale, scritto, iconico, matematico, informatico) = viatico per cittadinanza attiva.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r>
              <a:rPr lang="it-IT" sz="2400" b="1" smtClean="0">
                <a:solidFill>
                  <a:srgbClr val="FF0000"/>
                </a:solidFill>
              </a:rPr>
              <a:t>Bruner: dopo gli anni ‘80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smtClean="0"/>
              <a:t>Propone e approfondisce la tesi dell’esistenza di due tipi di funzionamento cognitivo:</a:t>
            </a:r>
          </a:p>
          <a:p>
            <a:pPr lvl="1">
              <a:lnSpc>
                <a:spcPct val="80000"/>
              </a:lnSpc>
              <a:buFont typeface="Tahoma" pitchFamily="34" charset="0"/>
              <a:buChar char="–"/>
            </a:pPr>
            <a:r>
              <a:rPr lang="it-IT" sz="2000" smtClean="0"/>
              <a:t>il </a:t>
            </a:r>
            <a:r>
              <a:rPr lang="it-IT" sz="2000" i="1" smtClean="0"/>
              <a:t>pensiero paradigmatico</a:t>
            </a:r>
            <a:r>
              <a:rPr lang="it-IT" sz="2000" smtClean="0"/>
              <a:t> o </a:t>
            </a:r>
            <a:r>
              <a:rPr lang="it-IT" sz="2000" i="1" smtClean="0"/>
              <a:t>logico scientifico;</a:t>
            </a:r>
          </a:p>
          <a:p>
            <a:pPr lvl="1">
              <a:lnSpc>
                <a:spcPct val="80000"/>
              </a:lnSpc>
              <a:buFont typeface="Tahoma" pitchFamily="34" charset="0"/>
              <a:buChar char="–"/>
            </a:pPr>
            <a:r>
              <a:rPr lang="it-IT" sz="2000" i="1" smtClean="0"/>
              <a:t>il pensiero narrativo.</a:t>
            </a:r>
            <a:endParaRPr lang="it-IT" sz="2000" smtClean="0"/>
          </a:p>
          <a:p>
            <a:pPr>
              <a:lnSpc>
                <a:spcPct val="80000"/>
              </a:lnSpc>
            </a:pPr>
            <a:r>
              <a:rPr lang="it-IT" sz="2400" smtClean="0"/>
              <a:t>Due diversi modi di pensare caratterizzati ciascuno da uno specifico </a:t>
            </a:r>
            <a:r>
              <a:rPr lang="it-IT" sz="2400" i="1" smtClean="0"/>
              <a:t>ordinamento dell’esperienza</a:t>
            </a:r>
            <a:r>
              <a:rPr lang="it-IT" sz="2400" smtClean="0"/>
              <a:t> e di </a:t>
            </a:r>
            <a:r>
              <a:rPr lang="it-IT" sz="2400" i="1" smtClean="0"/>
              <a:t>costruzione della realtà.</a:t>
            </a:r>
            <a:endParaRPr lang="it-IT" sz="2400" smtClean="0"/>
          </a:p>
          <a:p>
            <a:pPr>
              <a:lnSpc>
                <a:spcPct val="80000"/>
              </a:lnSpc>
            </a:pPr>
            <a:r>
              <a:rPr lang="it-IT" sz="2400" smtClean="0"/>
              <a:t>Il  </a:t>
            </a:r>
            <a:r>
              <a:rPr lang="it-IT" sz="2400" i="1" smtClean="0">
                <a:solidFill>
                  <a:srgbClr val="FF0000"/>
                </a:solidFill>
              </a:rPr>
              <a:t>pensiero paradigmatico</a:t>
            </a:r>
            <a:r>
              <a:rPr lang="it-IT" sz="2400" smtClean="0">
                <a:solidFill>
                  <a:srgbClr val="FF0000"/>
                </a:solidFill>
              </a:rPr>
              <a:t> o </a:t>
            </a:r>
            <a:r>
              <a:rPr lang="it-IT" sz="2400" i="1" smtClean="0">
                <a:solidFill>
                  <a:srgbClr val="FF0000"/>
                </a:solidFill>
              </a:rPr>
              <a:t>logico scientifico</a:t>
            </a:r>
            <a:r>
              <a:rPr lang="it-IT" sz="2400" i="1" smtClean="0"/>
              <a:t> </a:t>
            </a:r>
            <a:r>
              <a:rPr lang="it-IT" sz="2400" smtClean="0"/>
              <a:t>consente di </a:t>
            </a:r>
            <a:r>
              <a:rPr lang="it-IT" sz="2400" i="1" smtClean="0"/>
              <a:t>spiegare</a:t>
            </a:r>
            <a:r>
              <a:rPr lang="it-IT" sz="2400" smtClean="0"/>
              <a:t> li eventi sulla base delle proposizioni oggettive e generalizzabili della scienza.</a:t>
            </a:r>
          </a:p>
          <a:p>
            <a:pPr>
              <a:lnSpc>
                <a:spcPct val="80000"/>
              </a:lnSpc>
            </a:pPr>
            <a:r>
              <a:rPr lang="it-IT" sz="2400" smtClean="0"/>
              <a:t>Il </a:t>
            </a:r>
            <a:r>
              <a:rPr lang="it-IT" sz="2400" i="1" smtClean="0">
                <a:solidFill>
                  <a:srgbClr val="FF0000"/>
                </a:solidFill>
              </a:rPr>
              <a:t>pensiero narrativo</a:t>
            </a:r>
            <a:r>
              <a:rPr lang="it-IT" sz="2400" i="1" smtClean="0"/>
              <a:t> </a:t>
            </a:r>
            <a:r>
              <a:rPr lang="it-IT" sz="2400" smtClean="0"/>
              <a:t>consente di</a:t>
            </a:r>
            <a:r>
              <a:rPr lang="it-IT" sz="2400" i="1" smtClean="0"/>
              <a:t> interpretare </a:t>
            </a:r>
            <a:r>
              <a:rPr lang="it-IT" sz="2400" smtClean="0"/>
              <a:t>gli eventi sulla base del punto di vista particolare, contingente e variabile del singolo soggetto</a:t>
            </a:r>
          </a:p>
          <a:p>
            <a:pPr>
              <a:lnSpc>
                <a:spcPct val="80000"/>
              </a:lnSpc>
            </a:pPr>
            <a:r>
              <a:rPr lang="it-IT" sz="2400" smtClean="0"/>
              <a:t>La ricchezza del pensiero umano: </a:t>
            </a:r>
            <a:endParaRPr lang="it-IT" sz="2400" i="1" smtClean="0"/>
          </a:p>
          <a:p>
            <a:pPr>
              <a:lnSpc>
                <a:spcPct val="80000"/>
              </a:lnSpc>
            </a:pPr>
            <a:r>
              <a:rPr lang="it-IT" sz="2400" i="1" smtClean="0">
                <a:solidFill>
                  <a:srgbClr val="FF0000"/>
                </a:solidFill>
              </a:rPr>
              <a:t>complementarietà, irriducibilità</a:t>
            </a:r>
            <a:r>
              <a:rPr lang="it-IT" sz="2400" smtClean="0">
                <a:solidFill>
                  <a:srgbClr val="FF0000"/>
                </a:solidFill>
              </a:rPr>
              <a:t> dei due pensieri l’uno all’altro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▪ Dalle Indicazioni al curricolo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395288" y="1052513"/>
            <a:ext cx="8497887" cy="53292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it-IT" dirty="0" smtClean="0"/>
              <a:t>▪ Aree disciplinari e discipline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▪ continuità ed unitarietà del curricolo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▪ competenze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▪ obiettivi di </a:t>
            </a:r>
            <a:r>
              <a:rPr lang="it-IT" dirty="0" err="1" smtClean="0"/>
              <a:t>apprendimentobilità</a:t>
            </a:r>
            <a:r>
              <a:rPr lang="it-IT" dirty="0" smtClean="0"/>
              <a:t> e conoscenze) (a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▪ valutazione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▪ certificazione delle competenze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▪ nuova scuola di tutti e di ciascuno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▪ comunità educativa – comunità professionale, cittadinanza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462088"/>
          </a:xfrm>
        </p:spPr>
        <p:txBody>
          <a:bodyPr/>
          <a:lstStyle/>
          <a:p>
            <a:r>
              <a:rPr lang="it-IT" sz="2400" b="1" i="1" smtClean="0"/>
              <a:t>La formazione tra sviluppo e apprendimento</a:t>
            </a:r>
            <a:r>
              <a:rPr lang="it-IT" sz="2400" smtClean="0"/>
              <a:t/>
            </a:r>
            <a:br>
              <a:rPr lang="it-IT" sz="2400" smtClean="0"/>
            </a:br>
            <a:endParaRPr lang="it-IT" sz="2400" smtClean="0"/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915400" cy="6324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800" smtClean="0"/>
              <a:t>La progettazione e la realizzazione di interventi educativi mirati a orientare la disponibilità genetica all’apprendimento in </a:t>
            </a:r>
            <a:r>
              <a:rPr lang="it-IT" sz="1800" i="1" smtClean="0"/>
              <a:t>funzione costruttiva</a:t>
            </a:r>
            <a:r>
              <a:rPr lang="it-IT" sz="1800" smtClean="0"/>
              <a:t>, mediante l’organizzazione del contesto ecologico e l’tilizzazione degli strumenti culturali, simbolici, tecnologici rimandano alle ricerche di Piaget e Vygotskij</a:t>
            </a:r>
          </a:p>
          <a:p>
            <a:pPr>
              <a:lnSpc>
                <a:spcPct val="80000"/>
              </a:lnSpc>
            </a:pPr>
            <a:endParaRPr lang="it-IT" sz="1800" b="1" smtClean="0"/>
          </a:p>
          <a:p>
            <a:pPr>
              <a:lnSpc>
                <a:spcPct val="80000"/>
              </a:lnSpc>
            </a:pPr>
            <a:r>
              <a:rPr lang="it-IT" sz="1800" b="1" smtClean="0"/>
              <a:t>Lo </a:t>
            </a:r>
            <a:r>
              <a:rPr lang="it-IT" sz="1800" b="1" i="1" smtClean="0"/>
              <a:t>strutturalismo genetico</a:t>
            </a:r>
            <a:r>
              <a:rPr lang="it-IT" sz="1800" b="1" smtClean="0"/>
              <a:t> di Piaget</a:t>
            </a:r>
            <a:endParaRPr lang="it-IT" sz="1800" smtClean="0"/>
          </a:p>
          <a:p>
            <a:pPr>
              <a:lnSpc>
                <a:spcPct val="80000"/>
              </a:lnSpc>
            </a:pPr>
            <a:r>
              <a:rPr lang="it-IT" sz="1800" smtClean="0"/>
              <a:t>Lo </a:t>
            </a:r>
            <a:r>
              <a:rPr lang="it-IT" sz="1800" i="1" smtClean="0"/>
              <a:t>strutturalismo genetico</a:t>
            </a:r>
            <a:r>
              <a:rPr lang="it-IT" sz="1800" smtClean="0"/>
              <a:t> di Piaget come </a:t>
            </a:r>
            <a:r>
              <a:rPr lang="it-IT" sz="1800" i="1" smtClean="0"/>
              <a:t>prima teoria costruttivistica</a:t>
            </a:r>
            <a:r>
              <a:rPr lang="it-IT" sz="1800" smtClean="0"/>
              <a:t> del pensiero presenta i seguenti caratteri: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teorizzazione dello sviluppo evolutivo dell’intelligenza attraverso la dialettica </a:t>
            </a:r>
            <a:r>
              <a:rPr lang="it-IT" sz="1800" i="1" u="sng" smtClean="0"/>
              <a:t>assimilazione – accomodamento</a:t>
            </a:r>
            <a:r>
              <a:rPr lang="it-IT" sz="1800" smtClean="0"/>
              <a:t>;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l’analisi delle tappe di sviluppo delle capacità cognitive nel corso dell’ontogenesi;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la considerazione del ruolo centrale dell’attività di manipolazione di oggetti e simboli nella costruzione delle strutture cognitive e delle conoscenze;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l’individuazione e il potenziamento del ruolo attivo dell’intelligenza attraverso esercizi funzionali;</a:t>
            </a:r>
          </a:p>
          <a:p>
            <a:pPr>
              <a:lnSpc>
                <a:spcPct val="80000"/>
              </a:lnSpc>
            </a:pPr>
            <a:r>
              <a:rPr lang="it-IT" sz="1800" smtClean="0"/>
              <a:t>il rispetto della continuità evolutiva dell’intelligenza che procede, da uno stadio all’altro attraverso cambiamenti e ristrutturazioni.</a:t>
            </a:r>
          </a:p>
          <a:p>
            <a:pPr>
              <a:lnSpc>
                <a:spcPct val="80000"/>
              </a:lnSpc>
            </a:pPr>
            <a:endParaRPr lang="it-IT" sz="1800" smtClean="0"/>
          </a:p>
          <a:p>
            <a:pPr>
              <a:lnSpc>
                <a:spcPct val="80000"/>
              </a:lnSpc>
            </a:pPr>
            <a:r>
              <a:rPr lang="it-IT" sz="1800" smtClean="0">
                <a:solidFill>
                  <a:schemeClr val="tx2"/>
                </a:solidFill>
              </a:rPr>
              <a:t>L’educazione in questa prospettiva esprime il diritto del soggetto alla costruzione delle proprie strutture mentali e dei propri principii etici.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462088"/>
          </a:xfrm>
        </p:spPr>
        <p:txBody>
          <a:bodyPr/>
          <a:lstStyle/>
          <a:p>
            <a:r>
              <a:rPr lang="it-IT" sz="2400" b="1" i="1" smtClean="0"/>
              <a:t>Il costruttivismo interpersonale di Vygotskij</a:t>
            </a:r>
            <a:r>
              <a:rPr lang="it-IT" sz="2400" smtClean="0"/>
              <a:t/>
            </a:r>
            <a:br>
              <a:rPr lang="it-IT" sz="2400" smtClean="0"/>
            </a:br>
            <a:endParaRPr lang="it-IT" sz="2400" smtClean="0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868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b="1" i="1" smtClean="0">
                <a:solidFill>
                  <a:srgbClr val="FF0000"/>
                </a:solidFill>
              </a:rPr>
              <a:t>Vygotskij</a:t>
            </a:r>
            <a:r>
              <a:rPr lang="it-IT" smtClean="0">
                <a:solidFill>
                  <a:srgbClr val="FF0000"/>
                </a:solidFill>
              </a:rPr>
              <a:t/>
            </a:r>
            <a:br>
              <a:rPr lang="it-IT" smtClean="0">
                <a:solidFill>
                  <a:srgbClr val="FF0000"/>
                </a:solidFill>
              </a:rPr>
            </a:br>
            <a:r>
              <a:rPr lang="it-IT" sz="2400" smtClean="0"/>
              <a:t> interpreta la costruzione delle strutture mentali quale esito di processi personali di interiorizzazione dei modi sociali di coordinare le azioni e di categorizzare esperienze e conoscenze propri dei diversi sistemi simbolico – culturali.</a:t>
            </a:r>
          </a:p>
          <a:p>
            <a:pPr>
              <a:lnSpc>
                <a:spcPct val="80000"/>
              </a:lnSpc>
            </a:pPr>
            <a:endParaRPr lang="it-IT" sz="2400" smtClean="0"/>
          </a:p>
          <a:p>
            <a:pPr>
              <a:lnSpc>
                <a:spcPct val="80000"/>
              </a:lnSpc>
            </a:pPr>
            <a:r>
              <a:rPr lang="it-IT" sz="2400" smtClean="0"/>
              <a:t>La strutturazione cognitiva varia da soggetto a soggetto  e da cultura a cultura a seconda dei campi d’esperienza-conoscenza in cui viene esercitata.</a:t>
            </a:r>
          </a:p>
          <a:p>
            <a:pPr>
              <a:lnSpc>
                <a:spcPct val="80000"/>
              </a:lnSpc>
            </a:pPr>
            <a:endParaRPr lang="it-IT" sz="2400" smtClean="0"/>
          </a:p>
          <a:p>
            <a:pPr>
              <a:lnSpc>
                <a:spcPct val="80000"/>
              </a:lnSpc>
            </a:pPr>
            <a:r>
              <a:rPr lang="it-IT" sz="2400" smtClean="0">
                <a:solidFill>
                  <a:srgbClr val="FF0000"/>
                </a:solidFill>
              </a:rPr>
              <a:t>L’apprendimento scolastico</a:t>
            </a:r>
            <a:r>
              <a:rPr lang="it-IT" sz="2400" smtClean="0"/>
              <a:t> si caratterizza come il processo attraverso cui viene operato il passaggio dai modi di rappresentazione della realtà costruiti sulla base di </a:t>
            </a:r>
            <a:r>
              <a:rPr lang="it-IT" sz="2400" i="1" smtClean="0">
                <a:solidFill>
                  <a:srgbClr val="FF0000"/>
                </a:solidFill>
              </a:rPr>
              <a:t>categorizzazioni informali</a:t>
            </a:r>
            <a:r>
              <a:rPr lang="it-IT" sz="2400" smtClean="0"/>
              <a:t> ai modi di rappresentazione della realtà costruiti sulla base di </a:t>
            </a:r>
            <a:r>
              <a:rPr lang="it-IT" sz="2400" i="1" smtClean="0">
                <a:solidFill>
                  <a:srgbClr val="FF0000"/>
                </a:solidFill>
              </a:rPr>
              <a:t>categorizzazioni formali</a:t>
            </a:r>
            <a:r>
              <a:rPr lang="it-IT" sz="240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i="1" smtClean="0">
                <a:solidFill>
                  <a:srgbClr val="FF0000"/>
                </a:solidFill>
              </a:rPr>
              <a:t>Il costruttivismo interpersonale di Vygotskij</a:t>
            </a:r>
            <a:r>
              <a:rPr lang="it-IT" sz="2800" smtClean="0">
                <a:solidFill>
                  <a:srgbClr val="FF0000"/>
                </a:solidFill>
              </a:rPr>
              <a:t/>
            </a:r>
            <a:br>
              <a:rPr lang="it-IT" sz="2800" smtClean="0">
                <a:solidFill>
                  <a:srgbClr val="FF0000"/>
                </a:solidFill>
              </a:rPr>
            </a:br>
            <a:endParaRPr lang="it-IT" sz="2800" smtClean="0">
              <a:solidFill>
                <a:srgbClr val="FF0000"/>
              </a:solidFill>
            </a:endParaRP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000" smtClean="0"/>
              <a:t>Compito della scuola attivare nel soggetto i processi di categorizzazione necessari per:</a:t>
            </a:r>
          </a:p>
          <a:p>
            <a:pPr>
              <a:lnSpc>
                <a:spcPct val="80000"/>
              </a:lnSpc>
            </a:pPr>
            <a:r>
              <a:rPr lang="it-IT" sz="2000" smtClean="0"/>
              <a:t>organizzare il flusso delle informazioni esterne,</a:t>
            </a:r>
          </a:p>
          <a:p>
            <a:pPr>
              <a:lnSpc>
                <a:spcPct val="80000"/>
              </a:lnSpc>
            </a:pPr>
            <a:r>
              <a:rPr lang="it-IT" sz="2000" smtClean="0"/>
              <a:t>arrivare a cogliere le strutture fondamentali delle varie discipline (intese come sistemi di sapere organizzati),</a:t>
            </a:r>
          </a:p>
          <a:p>
            <a:pPr>
              <a:lnSpc>
                <a:spcPct val="80000"/>
              </a:lnSpc>
            </a:pPr>
            <a:r>
              <a:rPr lang="it-IT" sz="2000" smtClean="0">
                <a:solidFill>
                  <a:srgbClr val="FF0000"/>
                </a:solidFill>
              </a:rPr>
              <a:t>promuovere il passaggio da ciò che</a:t>
            </a:r>
            <a:r>
              <a:rPr lang="it-IT" sz="2000" smtClean="0"/>
              <a:t> </a:t>
            </a:r>
            <a:r>
              <a:rPr lang="it-IT" sz="2000" i="1" smtClean="0">
                <a:solidFill>
                  <a:srgbClr val="FF0000"/>
                </a:solidFill>
              </a:rPr>
              <a:t>l’allievo sa e sa fare</a:t>
            </a:r>
            <a:r>
              <a:rPr lang="it-IT" sz="2000" smtClean="0">
                <a:solidFill>
                  <a:srgbClr val="FF0000"/>
                </a:solidFill>
              </a:rPr>
              <a:t> a ciò che </a:t>
            </a:r>
            <a:r>
              <a:rPr lang="it-IT" sz="2000" i="1" smtClean="0">
                <a:solidFill>
                  <a:srgbClr val="FF0000"/>
                </a:solidFill>
              </a:rPr>
              <a:t>può far</a:t>
            </a:r>
            <a:r>
              <a:rPr lang="it-IT" sz="2000" smtClean="0">
                <a:solidFill>
                  <a:srgbClr val="FF0000"/>
                </a:solidFill>
              </a:rPr>
              <a:t>e,</a:t>
            </a:r>
          </a:p>
          <a:p>
            <a:pPr>
              <a:lnSpc>
                <a:spcPct val="80000"/>
              </a:lnSpc>
            </a:pPr>
            <a:r>
              <a:rPr lang="it-IT" sz="2000" smtClean="0">
                <a:solidFill>
                  <a:srgbClr val="FF0000"/>
                </a:solidFill>
              </a:rPr>
              <a:t>operare nella </a:t>
            </a:r>
            <a:r>
              <a:rPr lang="it-IT" sz="2000" i="1" smtClean="0">
                <a:solidFill>
                  <a:srgbClr val="FF0000"/>
                </a:solidFill>
              </a:rPr>
              <a:t>zona di sviluppo potenziale</a:t>
            </a:r>
            <a:endParaRPr lang="it-IT" sz="20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it-IT" sz="20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it-IT" sz="2000" smtClean="0">
                <a:solidFill>
                  <a:srgbClr val="FF0000"/>
                </a:solidFill>
              </a:rPr>
              <a:t>I processi di formazione svolgono un ruolo di traino dei processi biologici dello sviluppo – maturazione, in quanto non si limitano a seguirne il naturale svolgimento ma ne anticipano l’attivazione e la successiva evoluzione</a:t>
            </a:r>
          </a:p>
          <a:p>
            <a:pPr>
              <a:lnSpc>
                <a:spcPct val="80000"/>
              </a:lnSpc>
            </a:pPr>
            <a:endParaRPr lang="it-IT" sz="2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1431925"/>
          </a:xfrm>
        </p:spPr>
        <p:txBody>
          <a:bodyPr/>
          <a:lstStyle/>
          <a:p>
            <a:r>
              <a:rPr lang="it-IT" sz="2400" b="1" smtClean="0">
                <a:solidFill>
                  <a:schemeClr val="hlink"/>
                </a:solidFill>
                <a:cs typeface="Times New Roman" pitchFamily="18" charset="0"/>
              </a:rPr>
              <a:t>Costruttivismo interazionista (Piaget, Ausubel)</a:t>
            </a:r>
            <a:r>
              <a:rPr lang="it-IT" sz="2000" b="1" smtClean="0">
                <a:solidFill>
                  <a:schemeClr val="hlink"/>
                </a:solidFill>
                <a:cs typeface="Times New Roman" pitchFamily="18" charset="0"/>
              </a:rPr>
              <a:t/>
            </a:r>
            <a:br>
              <a:rPr lang="it-IT" sz="2000" b="1" smtClean="0">
                <a:solidFill>
                  <a:schemeClr val="hlink"/>
                </a:solidFill>
                <a:cs typeface="Times New Roman" pitchFamily="18" charset="0"/>
              </a:rPr>
            </a:br>
            <a:endParaRPr lang="it-IT" sz="2000" b="1" smtClean="0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96975"/>
            <a:ext cx="8569325" cy="5472113"/>
          </a:xfrm>
        </p:spPr>
        <p:txBody>
          <a:bodyPr rtlCol="0">
            <a:normAutofit/>
          </a:bodyPr>
          <a:lstStyle/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cs typeface="Times New Roman" pitchFamily="18" charset="0"/>
              </a:rPr>
              <a:t>Natura attiva dei processi cognitivi attraverso la costruzione di relazioni significative tra le strutture preesistenti e le nuove informazioni esterne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smtClean="0"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smtClean="0">
                <a:solidFill>
                  <a:schemeClr val="hlink"/>
                </a:solidFill>
                <a:cs typeface="Times New Roman" pitchFamily="18" charset="0"/>
              </a:rPr>
              <a:t>Costruttivismo sociale (Leont’ev e Vygotsckij)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cs typeface="Times New Roman" pitchFamily="18" charset="0"/>
              </a:rPr>
              <a:t>Concetti base :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solidFill>
                  <a:srgbClr val="FF0000"/>
                </a:solidFill>
                <a:cs typeface="Times New Roman" pitchFamily="18" charset="0"/>
              </a:rPr>
              <a:t> a) la mediazione culturale e sociale: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cs typeface="Times New Roman" pitchFamily="18" charset="0"/>
              </a:rPr>
              <a:t>la relazione  tra soggetto e ambiente è sempre mediata dalla cultura e dai suoi sistemi simbolici;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smtClean="0">
              <a:cs typeface="Times New Roman" pitchFamily="18" charset="0"/>
            </a:endParaRP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solidFill>
                  <a:srgbClr val="FF0000"/>
                </a:solidFill>
                <a:cs typeface="Times New Roman" pitchFamily="18" charset="0"/>
              </a:rPr>
              <a:t> b) la zona di sviluppo prossimale.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Tx/>
              <a:buChar char="•"/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t-IT" sz="2400" smtClean="0">
                <a:cs typeface="Times New Roman" pitchFamily="18" charset="0"/>
              </a:rPr>
              <a:t>distanza tra il livello attuale di sviluppo del problem solving sulla base di esperienze autonome e il livello di sviluppo potenziale come viene determinato attraverso il problem solving guidato da un adulto o in cooperazione tra pari.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smtClean="0">
                <a:cs typeface="Times New Roman" pitchFamily="18" charset="0"/>
              </a:rPr>
              <a:t> 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-171450"/>
            <a:ext cx="7772400" cy="1431925"/>
          </a:xfrm>
        </p:spPr>
        <p:txBody>
          <a:bodyPr/>
          <a:lstStyle/>
          <a:p>
            <a:r>
              <a:rPr lang="it-IT" sz="2800" b="1" smtClean="0">
                <a:solidFill>
                  <a:schemeClr val="hlink"/>
                </a:solidFill>
                <a:cs typeface="Times New Roman" pitchFamily="18" charset="0"/>
              </a:rPr>
              <a:t>Costruttivismo situazionista (Cole, Eckert)</a:t>
            </a:r>
            <a:r>
              <a:rPr lang="it-IT" sz="2800" smtClean="0">
                <a:cs typeface="Times New Roman" pitchFamily="18" charset="0"/>
              </a:rPr>
              <a:t/>
            </a:r>
            <a:br>
              <a:rPr lang="it-IT" sz="2800" smtClean="0">
                <a:cs typeface="Times New Roman" pitchFamily="18" charset="0"/>
              </a:rPr>
            </a:br>
            <a:endParaRPr lang="it-IT" sz="2800" smtClean="0">
              <a:cs typeface="Times New Roman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765175"/>
            <a:ext cx="8280400" cy="5903913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smtClean="0">
                <a:cs typeface="Times New Roman" pitchFamily="18" charset="0"/>
              </a:rPr>
              <a:t>L’apprendimento è pratica fondamentalmente sociale, è un atto di appartenenza alla comunità, è dato dal coinvolgimento nelle sue pratiche 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smtClean="0"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b="1" smtClean="0">
                <a:solidFill>
                  <a:schemeClr val="hlink"/>
                </a:solidFill>
                <a:cs typeface="Times New Roman" pitchFamily="18" charset="0"/>
              </a:rPr>
              <a:t>Importanza dell’ambiente di apprendimento 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smtClean="0">
                <a:cs typeface="Times New Roman" pitchFamily="18" charset="0"/>
              </a:rPr>
              <a:t>Sintesi degli elementi che compongono un ambiente di apprendimento: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ambiente fisico (spazi, sistemazione funzionale degli spazi);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set di strumenti o artefatti, oggetto do osservazione, lettura, argomentazione, manipolazione;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insieme di attori che agiscono al suo interno e delle relazioni che determinano il clima relazionale e operativo;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set di comportamenti concordati, regole,e vincoli ;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aspettative;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assunzione del ruolo di studente;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sforzo mentale profuso;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compiti e attività;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it-IT" sz="1800" smtClean="0">
                <a:cs typeface="Times New Roman" pitchFamily="18" charset="0"/>
              </a:rPr>
              <a:t>tempi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smtClean="0"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it-IT" sz="2400" b="1" smtClean="0"/>
              <a:t>Costruttivismo di Bruner: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5344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it-IT" sz="2800" smtClean="0"/>
          </a:p>
          <a:p>
            <a:pPr>
              <a:lnSpc>
                <a:spcPct val="80000"/>
              </a:lnSpc>
            </a:pPr>
            <a:r>
              <a:rPr lang="it-IT" sz="2800" smtClean="0"/>
              <a:t>Noi costruiamo la realtà nel corso delle interpretazioni  - cioè delle attribuzioni di significato – che ciascuno dà alla propria esperienza del mondo: </a:t>
            </a:r>
          </a:p>
          <a:p>
            <a:pPr>
              <a:lnSpc>
                <a:spcPct val="80000"/>
              </a:lnSpc>
            </a:pPr>
            <a:r>
              <a:rPr lang="it-IT" sz="2800" b="1" i="1" smtClean="0">
                <a:solidFill>
                  <a:srgbClr val="FF0000"/>
                </a:solidFill>
              </a:rPr>
              <a:t>l’esperienza dei sensi</a:t>
            </a:r>
            <a:r>
              <a:rPr lang="it-IT" sz="2800" smtClean="0">
                <a:solidFill>
                  <a:srgbClr val="FF0000"/>
                </a:solidFill>
              </a:rPr>
              <a:t>, </a:t>
            </a:r>
          </a:p>
          <a:p>
            <a:pPr>
              <a:lnSpc>
                <a:spcPct val="80000"/>
              </a:lnSpc>
            </a:pPr>
            <a:r>
              <a:rPr lang="it-IT" sz="2800" b="1" i="1" smtClean="0">
                <a:solidFill>
                  <a:srgbClr val="FF0000"/>
                </a:solidFill>
              </a:rPr>
              <a:t>l’esperienza mediata da simboli/segni, </a:t>
            </a:r>
          </a:p>
          <a:p>
            <a:pPr>
              <a:lnSpc>
                <a:spcPct val="80000"/>
              </a:lnSpc>
            </a:pPr>
            <a:r>
              <a:rPr lang="it-IT" sz="2800" b="1" i="1" smtClean="0">
                <a:solidFill>
                  <a:srgbClr val="FF0000"/>
                </a:solidFill>
              </a:rPr>
              <a:t>esperienza indiretta mediante la lettura di un testo letterario.</a:t>
            </a:r>
          </a:p>
          <a:p>
            <a:pPr>
              <a:lnSpc>
                <a:spcPct val="80000"/>
              </a:lnSpc>
            </a:pPr>
            <a:endParaRPr lang="it-IT" sz="2800" smtClean="0"/>
          </a:p>
          <a:p>
            <a:pPr>
              <a:lnSpc>
                <a:spcPct val="80000"/>
              </a:lnSpc>
            </a:pPr>
            <a:r>
              <a:rPr lang="it-IT" sz="2800" smtClean="0"/>
              <a:t>Il processo interpretativo è condizionato dai significati che pervadono la versione del mondo che adottiamo come punto di riferimento (uno stile letterario, artistico, una teoria scientifica…) e che </a:t>
            </a:r>
            <a:r>
              <a:rPr lang="it-IT" sz="2800" i="1" smtClean="0"/>
              <a:t>trasformiamo</a:t>
            </a:r>
            <a:r>
              <a:rPr lang="it-IT" sz="2800" smtClean="0"/>
              <a:t> nell’atto di integrarli nel nostro mondo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462088"/>
          </a:xfrm>
        </p:spPr>
        <p:txBody>
          <a:bodyPr/>
          <a:lstStyle/>
          <a:p>
            <a:r>
              <a:rPr lang="it-IT" sz="2400" b="1" i="1" smtClean="0"/>
              <a:t>Intelligenza distribuita e </a:t>
            </a:r>
            <a:br>
              <a:rPr lang="it-IT" sz="2400" b="1" i="1" smtClean="0"/>
            </a:br>
            <a:r>
              <a:rPr lang="it-IT" sz="2400" b="1" i="1" smtClean="0"/>
              <a:t>apprendimento collaborativ</a:t>
            </a:r>
            <a:r>
              <a:rPr lang="it-IT" sz="2400" smtClean="0"/>
              <a:t>o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9154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000" b="1" smtClean="0">
                <a:solidFill>
                  <a:srgbClr val="FF0000"/>
                </a:solidFill>
              </a:rPr>
              <a:t>Bruner</a:t>
            </a:r>
            <a:r>
              <a:rPr lang="it-IT" sz="2000" smtClean="0"/>
              <a:t>: l’intera attività mentale è resa possibile dalla </a:t>
            </a:r>
            <a:r>
              <a:rPr lang="it-IT" sz="2000" i="1" smtClean="0"/>
              <a:t>partecipazione</a:t>
            </a:r>
            <a:r>
              <a:rPr lang="it-IT" sz="2000" smtClean="0"/>
              <a:t> a una cultura</a:t>
            </a:r>
          </a:p>
          <a:p>
            <a:pPr>
              <a:lnSpc>
                <a:spcPct val="80000"/>
              </a:lnSpc>
            </a:pPr>
            <a:r>
              <a:rPr lang="it-IT" sz="2000" smtClean="0"/>
              <a:t>La </a:t>
            </a:r>
            <a:r>
              <a:rPr lang="it-IT" sz="2000" i="1" smtClean="0">
                <a:solidFill>
                  <a:srgbClr val="FF0000"/>
                </a:solidFill>
              </a:rPr>
              <a:t>cultura plasma la mente</a:t>
            </a:r>
            <a:r>
              <a:rPr lang="it-IT" sz="2000" smtClean="0">
                <a:solidFill>
                  <a:srgbClr val="FF0000"/>
                </a:solidFill>
              </a:rPr>
              <a:t> e fornisce la </a:t>
            </a:r>
            <a:r>
              <a:rPr lang="it-IT" sz="2000" i="1" smtClean="0">
                <a:solidFill>
                  <a:srgbClr val="FF0000"/>
                </a:solidFill>
              </a:rPr>
              <a:t>cassetta degli attrezzi</a:t>
            </a:r>
            <a:r>
              <a:rPr lang="it-IT" sz="2000" i="1" smtClean="0"/>
              <a:t> </a:t>
            </a:r>
            <a:r>
              <a:rPr lang="it-IT" sz="2000" smtClean="0"/>
              <a:t>mediante i quali costruiamo le conoscenze e le abilità e mediante i quali collochiamo le attività conoscitive e i rapporti con la realtà in contesti significativi.</a:t>
            </a:r>
          </a:p>
          <a:p>
            <a:pPr>
              <a:lnSpc>
                <a:spcPct val="80000"/>
              </a:lnSpc>
            </a:pPr>
            <a:endParaRPr lang="it-IT" sz="2000" smtClean="0"/>
          </a:p>
          <a:p>
            <a:pPr>
              <a:lnSpc>
                <a:spcPct val="80000"/>
              </a:lnSpc>
            </a:pPr>
            <a:r>
              <a:rPr lang="it-IT" sz="2000" smtClean="0"/>
              <a:t>Il pensiero e i </a:t>
            </a:r>
            <a:r>
              <a:rPr lang="it-IT" sz="2000" smtClean="0">
                <a:solidFill>
                  <a:srgbClr val="FF0000"/>
                </a:solidFill>
              </a:rPr>
              <a:t>processi dell’apprendimento sono sempre </a:t>
            </a:r>
            <a:r>
              <a:rPr lang="it-IT" sz="2000" i="1" smtClean="0">
                <a:solidFill>
                  <a:srgbClr val="FF0000"/>
                </a:solidFill>
              </a:rPr>
              <a:t>situati</a:t>
            </a:r>
            <a:r>
              <a:rPr lang="it-IT" sz="2000" smtClean="0"/>
              <a:t> in un preciso contesto storico e sociale e</a:t>
            </a:r>
            <a:r>
              <a:rPr lang="it-IT" sz="2000" smtClean="0">
                <a:solidFill>
                  <a:srgbClr val="FF0000"/>
                </a:solidFill>
              </a:rPr>
              <a:t> </a:t>
            </a:r>
            <a:r>
              <a:rPr lang="it-IT" sz="2000" i="1" smtClean="0">
                <a:solidFill>
                  <a:srgbClr val="FF0000"/>
                </a:solidFill>
              </a:rPr>
              <a:t>distribuiti</a:t>
            </a:r>
            <a:r>
              <a:rPr lang="it-IT" sz="2000" smtClean="0">
                <a:solidFill>
                  <a:srgbClr val="FF0000"/>
                </a:solidFill>
              </a:rPr>
              <a:t> </a:t>
            </a:r>
            <a:r>
              <a:rPr lang="it-IT" sz="2000" smtClean="0"/>
              <a:t>nelle risorse culturali e umane messe a disposizione da quel contesto.</a:t>
            </a:r>
          </a:p>
          <a:p>
            <a:pPr>
              <a:lnSpc>
                <a:spcPct val="80000"/>
              </a:lnSpc>
            </a:pPr>
            <a:endParaRPr lang="it-IT" sz="2000" smtClean="0"/>
          </a:p>
          <a:p>
            <a:pPr>
              <a:lnSpc>
                <a:spcPct val="80000"/>
              </a:lnSpc>
            </a:pPr>
            <a:r>
              <a:rPr lang="it-IT" sz="2000" smtClean="0">
                <a:solidFill>
                  <a:srgbClr val="FF0000"/>
                </a:solidFill>
              </a:rPr>
              <a:t>L’intelligenza</a:t>
            </a:r>
            <a:r>
              <a:rPr lang="it-IT" sz="2000" smtClean="0"/>
              <a:t> non si trova semplicemente nella testa , ma è </a:t>
            </a:r>
            <a:r>
              <a:rPr lang="it-IT" sz="2000" i="1" smtClean="0">
                <a:solidFill>
                  <a:srgbClr val="FF0000"/>
                </a:solidFill>
              </a:rPr>
              <a:t>distribuita</a:t>
            </a:r>
            <a:r>
              <a:rPr lang="it-IT" sz="2000" smtClean="0"/>
              <a:t> nel mondo della persona, che comprende l’attrezzatura costituita dagli strumenti di calcolo, dai manuali, dagli appunti, dai soft ware, dalla rete di scambi con i pari, con docenti ai quali appoggiarsi per ricevere conferme, aiuto, consiglio.</a:t>
            </a:r>
          </a:p>
          <a:p>
            <a:pPr>
              <a:lnSpc>
                <a:spcPct val="80000"/>
              </a:lnSpc>
            </a:pPr>
            <a:endParaRPr lang="it-IT" sz="2000" smtClean="0"/>
          </a:p>
          <a:p>
            <a:pPr>
              <a:lnSpc>
                <a:spcPct val="80000"/>
              </a:lnSpc>
            </a:pPr>
            <a:r>
              <a:rPr lang="it-IT" sz="2000" smtClean="0">
                <a:solidFill>
                  <a:srgbClr val="FF0000"/>
                </a:solidFill>
              </a:rPr>
              <a:t>L’intelligenza è </a:t>
            </a:r>
            <a:r>
              <a:rPr lang="it-IT" sz="2000" i="1" smtClean="0">
                <a:solidFill>
                  <a:srgbClr val="FF0000"/>
                </a:solidFill>
              </a:rPr>
              <a:t>collaborativa</a:t>
            </a:r>
            <a:r>
              <a:rPr lang="it-IT" sz="2000" smtClean="0"/>
              <a:t>: la mente formula ipotesi, opera selezioni, prende decisioni, adotta strategie euristiche nell’ambito di processi di scambio e di collaborazione.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3200">
                <a:solidFill>
                  <a:srgbClr val="FFFF00"/>
                </a:solidFill>
                <a:latin typeface="Calibri" pitchFamily="34" charset="0"/>
              </a:rPr>
              <a:t>Le correnti: </a:t>
            </a:r>
            <a:r>
              <a:rPr lang="it-IT">
                <a:solidFill>
                  <a:srgbClr val="FFFF00"/>
                </a:solidFill>
                <a:latin typeface="Calibri" pitchFamily="34" charset="0"/>
              </a:rPr>
              <a:t>Il costruttivismo sociale </a:t>
            </a:r>
          </a:p>
        </p:txBody>
      </p:sp>
      <p:sp>
        <p:nvSpPr>
          <p:cNvPr id="73730" name="Text Box 4"/>
          <p:cNvSpPr txBox="1">
            <a:spLocks noChangeArrowheads="1"/>
          </p:cNvSpPr>
          <p:nvPr/>
        </p:nvSpPr>
        <p:spPr bwMode="auto">
          <a:xfrm>
            <a:off x="609600" y="914400"/>
            <a:ext cx="7620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>
                <a:solidFill>
                  <a:srgbClr val="800000"/>
                </a:solidFill>
                <a:latin typeface="Calibri" pitchFamily="34" charset="0"/>
              </a:rPr>
              <a:t>E’ il tentativo di evitare i rischi dell’individualismo, </a:t>
            </a:r>
          </a:p>
          <a:p>
            <a:pPr algn="ctr">
              <a:spcBef>
                <a:spcPct val="50000"/>
              </a:spcBef>
            </a:pPr>
            <a:r>
              <a:rPr lang="it-IT">
                <a:solidFill>
                  <a:srgbClr val="800000"/>
                </a:solidFill>
                <a:latin typeface="Calibri" pitchFamily="34" charset="0"/>
              </a:rPr>
              <a:t>integrando la prospettiva endogenica </a:t>
            </a:r>
          </a:p>
          <a:p>
            <a:pPr algn="ctr">
              <a:spcBef>
                <a:spcPct val="50000"/>
              </a:spcBef>
            </a:pPr>
            <a:r>
              <a:rPr lang="it-IT">
                <a:solidFill>
                  <a:srgbClr val="800000"/>
                </a:solidFill>
                <a:latin typeface="Calibri" pitchFamily="34" charset="0"/>
              </a:rPr>
              <a:t>con quella exogenica.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85800" y="2667000"/>
            <a:ext cx="7848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L’unità di analisi sono le relazioni cognitive che intercorrono tra il soggetto e il contesto socioculturale che, inevitabilmente gli offre categorie cognitive socialmente condivise come mediatori di realtà.</a:t>
            </a:r>
          </a:p>
        </p:txBody>
      </p:sp>
      <p:sp>
        <p:nvSpPr>
          <p:cNvPr id="73732" name="Text Box 6"/>
          <p:cNvSpPr txBox="1">
            <a:spLocks noChangeArrowheads="1"/>
          </p:cNvSpPr>
          <p:nvPr/>
        </p:nvSpPr>
        <p:spPr bwMode="auto">
          <a:xfrm>
            <a:off x="4800600" y="609600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Wygotskij ,Leont’ev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914400" y="45720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i="1">
                <a:latin typeface="Calibri" pitchFamily="34" charset="0"/>
              </a:rPr>
              <a:t>“la relazione tra soggetto e ambiente è sempre mediata </a:t>
            </a:r>
          </a:p>
          <a:p>
            <a:pPr algn="ctr"/>
            <a:r>
              <a:rPr lang="it-IT" sz="2000" i="1">
                <a:latin typeface="Calibri" pitchFamily="34" charset="0"/>
              </a:rPr>
              <a:t>dalla cultura e dai suoi sistemi simbolici”</a:t>
            </a:r>
            <a:r>
              <a:rPr lang="it-IT" sz="2000">
                <a:latin typeface="Calibri" pitchFamily="34" charset="0"/>
              </a:rPr>
              <a:t> (Varisco 2002).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utoUpdateAnimBg="0"/>
      <p:bldP spid="29703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8600" y="949325"/>
            <a:ext cx="8534400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28613" indent="-328613" algn="just" eaLnBrk="0" hangingPunct="0">
              <a:buFont typeface="Wingdings" pitchFamily="2" charset="2"/>
              <a:buNone/>
            </a:pPr>
            <a:r>
              <a:rPr lang="it-IT" sz="2000">
                <a:latin typeface="Calibri" pitchFamily="34" charset="0"/>
              </a:rPr>
              <a:t>l’apprendimento è una pratica fondamentalmente sociale;</a:t>
            </a:r>
          </a:p>
          <a:p>
            <a:pPr marL="328613" indent="-328613" algn="just" eaLnBrk="0" hangingPunct="0">
              <a:buFont typeface="Wingdings" pitchFamily="2" charset="2"/>
              <a:buNone/>
            </a:pPr>
            <a:endParaRPr lang="it-IT" sz="2000">
              <a:latin typeface="Calibri" pitchFamily="34" charset="0"/>
              <a:cs typeface="Times New Roman" pitchFamily="18" charset="0"/>
            </a:endParaRPr>
          </a:p>
          <a:p>
            <a:pPr marL="328613" indent="-328613" algn="just" eaLnBrk="0" hangingPunct="0">
              <a:lnSpc>
                <a:spcPct val="70000"/>
              </a:lnSpc>
              <a:buFont typeface="Wingdings" pitchFamily="2" charset="2"/>
              <a:buNone/>
            </a:pPr>
            <a:r>
              <a:rPr lang="it-IT" sz="2000">
                <a:latin typeface="Calibri" pitchFamily="34" charset="0"/>
              </a:rPr>
              <a:t>la conoscenza è integrata e distribuita nella vita della comunità di pratiche;</a:t>
            </a:r>
          </a:p>
          <a:p>
            <a:pPr marL="328613" indent="-328613" algn="just" eaLnBrk="0" hangingPunct="0">
              <a:buFont typeface="Wingdings" pitchFamily="2" charset="2"/>
              <a:buNone/>
            </a:pPr>
            <a:endParaRPr lang="it-IT" sz="2000">
              <a:latin typeface="Calibri" pitchFamily="34" charset="0"/>
              <a:cs typeface="Times New Roman" pitchFamily="18" charset="0"/>
            </a:endParaRPr>
          </a:p>
          <a:p>
            <a:pPr marL="328613" indent="-328613" algn="just" eaLnBrk="0" hangingPunct="0">
              <a:lnSpc>
                <a:spcPct val="70000"/>
              </a:lnSpc>
              <a:buFont typeface="Wingdings" pitchFamily="2" charset="2"/>
              <a:buNone/>
            </a:pPr>
            <a:r>
              <a:rPr lang="it-IT" sz="2000">
                <a:latin typeface="Calibri" pitchFamily="34" charset="0"/>
              </a:rPr>
              <a:t>l’apprendimento è un atto di appartenenza alla comunità;</a:t>
            </a:r>
          </a:p>
          <a:p>
            <a:pPr marL="328613" indent="-328613" algn="just" eaLnBrk="0" hangingPunct="0">
              <a:buFont typeface="Wingdings" pitchFamily="2" charset="2"/>
              <a:buNone/>
            </a:pPr>
            <a:endParaRPr lang="it-IT" sz="2000">
              <a:latin typeface="Calibri" pitchFamily="34" charset="0"/>
              <a:cs typeface="Times New Roman" pitchFamily="18" charset="0"/>
            </a:endParaRPr>
          </a:p>
          <a:p>
            <a:pPr marL="328613" indent="-328613" algn="just" eaLnBrk="0" hangingPunct="0">
              <a:lnSpc>
                <a:spcPct val="70000"/>
              </a:lnSpc>
              <a:buFont typeface="Wingdings" pitchFamily="2" charset="2"/>
              <a:buNone/>
            </a:pPr>
            <a:r>
              <a:rPr lang="it-IT" sz="2000">
                <a:latin typeface="Calibri" pitchFamily="34" charset="0"/>
              </a:rPr>
              <a:t>l’apprendimento è dato dal coinvolgimento nelle sue pratiche;</a:t>
            </a:r>
          </a:p>
          <a:p>
            <a:pPr marL="328613" indent="-328613" algn="just" eaLnBrk="0" hangingPunct="0">
              <a:buFont typeface="Wingdings" pitchFamily="2" charset="2"/>
              <a:buNone/>
            </a:pPr>
            <a:endParaRPr lang="it-IT" sz="2000">
              <a:latin typeface="Calibri" pitchFamily="34" charset="0"/>
              <a:cs typeface="Times New Roman" pitchFamily="18" charset="0"/>
            </a:endParaRPr>
          </a:p>
          <a:p>
            <a:pPr marL="328613" indent="-328613" algn="just" eaLnBrk="0" hangingPunct="0">
              <a:lnSpc>
                <a:spcPct val="70000"/>
              </a:lnSpc>
              <a:buFont typeface="Wingdings" pitchFamily="2" charset="2"/>
              <a:buNone/>
            </a:pPr>
            <a:r>
              <a:rPr lang="it-IT" sz="2000">
                <a:latin typeface="Calibri" pitchFamily="34" charset="0"/>
              </a:rPr>
              <a:t>il coinvolgimento è legato alla possibilità di contribuire allo sviluppo della stessa comunità;non si impara quando ci è negatala partecipazione alle pratiche rilevanti della comunità, in quanto non ne accettiamo regole e valori condivisi.</a:t>
            </a:r>
          </a:p>
        </p:txBody>
      </p:sp>
      <p:sp>
        <p:nvSpPr>
          <p:cNvPr id="7475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3200">
                <a:solidFill>
                  <a:srgbClr val="FFFF00"/>
                </a:solidFill>
                <a:latin typeface="Calibri" pitchFamily="34" charset="0"/>
              </a:rPr>
              <a:t>Le correnti: </a:t>
            </a:r>
            <a:r>
              <a:rPr lang="it-IT">
                <a:solidFill>
                  <a:srgbClr val="FFFF00"/>
                </a:solidFill>
                <a:latin typeface="Calibri" pitchFamily="34" charset="0"/>
              </a:rPr>
              <a:t>L’approccio situazionista</a:t>
            </a:r>
            <a:r>
              <a:rPr lang="it-IT" sz="2000">
                <a:solidFill>
                  <a:srgbClr val="FFFF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09600" y="5029200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tabLst>
                <a:tab pos="5581650" algn="l"/>
              </a:tabLst>
            </a:pP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A. Brown e J. Campione</a:t>
            </a:r>
            <a:r>
              <a:rPr lang="it-IT" sz="2000">
                <a:latin typeface="Calibri" pitchFamily="34" charset="0"/>
              </a:rPr>
              <a:t>, partendo dal costruttivismo sociale, assumono alcuni enunciati del situazionismo applicandoli a situazioni istituzionalizzate di apprendimento, elaborando un approccio psico-pedagogico di taglio costruttivista socio-culturale.</a:t>
            </a:r>
            <a:endParaRPr lang="it-IT" sz="2000"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5581650" algn="l"/>
              </a:tabLst>
            </a:pPr>
            <a:endParaRPr lang="it-IT" sz="2000">
              <a:latin typeface="Calibri" pitchFamily="34" charset="0"/>
            </a:endParaRPr>
          </a:p>
        </p:txBody>
      </p:sp>
      <p:sp>
        <p:nvSpPr>
          <p:cNvPr id="74756" name="Rectangle 6"/>
          <p:cNvSpPr>
            <a:spLocks noChangeArrowheads="1"/>
          </p:cNvSpPr>
          <p:nvPr/>
        </p:nvSpPr>
        <p:spPr bwMode="auto">
          <a:xfrm>
            <a:off x="6248400" y="4495800"/>
            <a:ext cx="231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M. Cole, P. Eckert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5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09600" y="914400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Riconosce la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natura attiva dei processi cognitivi</a:t>
            </a:r>
            <a:r>
              <a:rPr lang="it-IT" sz="2000">
                <a:latin typeface="Calibri" pitchFamily="34" charset="0"/>
              </a:rPr>
              <a:t>, attraverso la costruzione di relazioni significative tra le strutture mentali preesistenti e le nuove informazioni esterne, tramite : </a:t>
            </a:r>
          </a:p>
        </p:txBody>
      </p:sp>
      <p:sp>
        <p:nvSpPr>
          <p:cNvPr id="7577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3200">
                <a:solidFill>
                  <a:srgbClr val="FFFF00"/>
                </a:solidFill>
                <a:latin typeface="Calibri" pitchFamily="34" charset="0"/>
              </a:rPr>
              <a:t>Le correnti: </a:t>
            </a:r>
            <a:r>
              <a:rPr lang="it-IT">
                <a:solidFill>
                  <a:srgbClr val="FFFF00"/>
                </a:solidFill>
                <a:latin typeface="Calibri" pitchFamily="34" charset="0"/>
              </a:rPr>
              <a:t>Il costruttivismo interazionista </a:t>
            </a:r>
          </a:p>
        </p:txBody>
      </p:sp>
      <p:sp>
        <p:nvSpPr>
          <p:cNvPr id="75779" name="Rectangle 5"/>
          <p:cNvSpPr>
            <a:spLocks noChangeArrowheads="1"/>
          </p:cNvSpPr>
          <p:nvPr/>
        </p:nvSpPr>
        <p:spPr bwMode="auto">
          <a:xfrm>
            <a:off x="5486400" y="6096000"/>
            <a:ext cx="290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J. Piaget e D. Ausubel 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85800" y="2057400"/>
            <a:ext cx="78486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eaLnBrk="0" hangingPunct="0">
              <a:buFontTx/>
              <a:buChar char="•"/>
            </a:pPr>
            <a:r>
              <a:rPr lang="it-IT" sz="2000">
                <a:latin typeface="Calibri" pitchFamily="34" charset="0"/>
              </a:rPr>
              <a:t>  concetti già noti al soggetto, che funzionano come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organizzatori anticipati</a:t>
            </a:r>
            <a:r>
              <a:rPr lang="it-IT" sz="2000">
                <a:latin typeface="Calibri" pitchFamily="34" charset="0"/>
              </a:rPr>
              <a:t> facilitando l’integrazione di una nuova conoscenza. I concetti già presenti subiscono lievi modificazioni o estensioni entrando in sinergia con quelli nuovi,</a:t>
            </a:r>
          </a:p>
          <a:p>
            <a:pPr lvl="1" algn="just" eaLnBrk="0" hangingPunct="0"/>
            <a:endParaRPr lang="it-IT" sz="2000">
              <a:latin typeface="Calibri" pitchFamily="34" charset="0"/>
            </a:endParaRPr>
          </a:p>
          <a:p>
            <a:pPr lvl="1" algn="just" eaLnBrk="0" hangingPunct="0">
              <a:buFontTx/>
              <a:buChar char="•"/>
            </a:pPr>
            <a:r>
              <a:rPr lang="it-IT" sz="2000">
                <a:latin typeface="Calibri" pitchFamily="34" charset="0"/>
              </a:rPr>
              <a:t>processi di combinazione</a:t>
            </a:r>
            <a:r>
              <a:rPr lang="it-IT" sz="2000" i="1">
                <a:latin typeface="Calibri" pitchFamily="34" charset="0"/>
              </a:rPr>
              <a:t> o </a:t>
            </a:r>
            <a:r>
              <a:rPr lang="it-IT" sz="2000">
                <a:latin typeface="Calibri" pitchFamily="34" charset="0"/>
              </a:rPr>
              <a:t>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riconciliazione integrativa</a:t>
            </a:r>
            <a:r>
              <a:rPr lang="it-IT" sz="2000">
                <a:latin typeface="Calibri" pitchFamily="34" charset="0"/>
              </a:rPr>
              <a:t>, quando si stabilisce una nuova relazione tra due o più concetti,</a:t>
            </a:r>
          </a:p>
          <a:p>
            <a:pPr lvl="1" algn="just" eaLnBrk="0" hangingPunct="0"/>
            <a:endParaRPr lang="it-IT" sz="2000">
              <a:latin typeface="Calibri" pitchFamily="34" charset="0"/>
            </a:endParaRPr>
          </a:p>
          <a:p>
            <a:pPr lvl="1" algn="just" eaLnBrk="0" hangingPunct="0">
              <a:buFontTx/>
              <a:buChar char="•"/>
            </a:pPr>
            <a:r>
              <a:rPr lang="it-IT" sz="2000">
                <a:latin typeface="Calibri" pitchFamily="34" charset="0"/>
              </a:rPr>
              <a:t>  processi di sovraordinazione o subordinazione, chiamati </a:t>
            </a:r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differenziazione progressiva</a:t>
            </a:r>
            <a:r>
              <a:rPr lang="it-IT" sz="2000">
                <a:latin typeface="Calibri" pitchFamily="34" charset="0"/>
              </a:rPr>
              <a:t>, quando si procede da concetti specifici a concetti generali e viceversa.</a:t>
            </a:r>
          </a:p>
          <a:p>
            <a:pPr eaLnBrk="0" hangingPunct="0"/>
            <a:endParaRPr lang="it-IT" sz="20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7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5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288" y="188913"/>
            <a:ext cx="8424862" cy="15113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600" b="1" dirty="0"/>
              <a:t>D</a:t>
            </a:r>
            <a:r>
              <a:rPr lang="it-IT" sz="3600" b="1" dirty="0" smtClean="0"/>
              <a:t>ocumenti hanno contribuito a dare un’impronta importante sulle Nuove Indicazioni del 2012.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850" y="1484313"/>
            <a:ext cx="8569325" cy="49688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.</a:t>
            </a:r>
            <a:endParaRPr lang="it-IT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/>
              <a:t>La </a:t>
            </a:r>
            <a:r>
              <a:rPr lang="it-IT" u="sng" dirty="0"/>
              <a:t>Raccomandazione del Parlamento Europeo e del Consiglio,  del dicembre 2006</a:t>
            </a:r>
            <a:r>
              <a:rPr lang="it-IT" dirty="0"/>
              <a:t>, che ci propone </a:t>
            </a:r>
            <a:r>
              <a:rPr lang="it-IT" b="1" dirty="0"/>
              <a:t>otto competenze-chiave per l’apprendimento permanente</a:t>
            </a:r>
            <a:r>
              <a:rPr lang="it-IT" dirty="0"/>
              <a:t>, ritenute indispensabili per vivere in modo consapevole e positivo nella società della conoscenza</a:t>
            </a:r>
            <a:r>
              <a:rPr lang="it-IT" dirty="0" smtClean="0"/>
              <a:t>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u="sng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u="sng" dirty="0" smtClean="0"/>
              <a:t>Il </a:t>
            </a:r>
            <a:r>
              <a:rPr lang="it-IT" u="sng" dirty="0"/>
              <a:t>documento rappresentato dall’ </a:t>
            </a:r>
            <a:r>
              <a:rPr lang="it-IT" b="1" u="sng" dirty="0"/>
              <a:t>allegato</a:t>
            </a:r>
            <a:r>
              <a:rPr lang="it-IT" u="sng" dirty="0"/>
              <a:t> </a:t>
            </a:r>
            <a:r>
              <a:rPr lang="it-IT" b="1" u="sng" dirty="0"/>
              <a:t>2 del DM139/2007</a:t>
            </a:r>
            <a:r>
              <a:rPr lang="it-IT" b="1" dirty="0"/>
              <a:t>,</a:t>
            </a:r>
            <a:r>
              <a:rPr lang="it-IT" dirty="0"/>
              <a:t> riguardante il nuovo obbligo di istruzione,</a:t>
            </a:r>
            <a:r>
              <a:rPr lang="it-IT" b="1" dirty="0"/>
              <a:t> </a:t>
            </a:r>
            <a:r>
              <a:rPr lang="it-IT" dirty="0"/>
              <a:t>che descrive le </a:t>
            </a:r>
            <a:r>
              <a:rPr lang="it-IT" b="1" dirty="0"/>
              <a:t>otto competenze chiave di cittadinanza (</a:t>
            </a:r>
            <a:r>
              <a:rPr lang="it-IT" dirty="0"/>
              <a:t>come declinazione delle competenze europee sopra citate), le quali, insieme alle </a:t>
            </a:r>
            <a:r>
              <a:rPr lang="it-IT" b="1" dirty="0"/>
              <a:t>competenze di base</a:t>
            </a:r>
            <a:r>
              <a:rPr lang="it-IT" dirty="0"/>
              <a:t> relative ai 4 assi culturali (linguistico, matematico. tecnologico-scientifico e </a:t>
            </a:r>
            <a:r>
              <a:rPr lang="it-IT" dirty="0" err="1"/>
              <a:t>storico-sociale</a:t>
            </a:r>
            <a:r>
              <a:rPr lang="it-IT" dirty="0"/>
              <a:t>), rappresentano l’obiettivo ineludibile da conseguire alla fine dell’obbligo di istruzione.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1026"/>
          <p:cNvSpPr>
            <a:spLocks noChangeArrowheads="1"/>
          </p:cNvSpPr>
          <p:nvPr/>
        </p:nvSpPr>
        <p:spPr bwMode="auto">
          <a:xfrm>
            <a:off x="1371600" y="1905000"/>
            <a:ext cx="6172200" cy="3352800"/>
          </a:xfrm>
          <a:prstGeom prst="ellipse">
            <a:avLst/>
          </a:prstGeom>
          <a:solidFill>
            <a:srgbClr val="CC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6387" name="Oval 1027"/>
          <p:cNvSpPr>
            <a:spLocks noChangeArrowheads="1"/>
          </p:cNvSpPr>
          <p:nvPr/>
        </p:nvSpPr>
        <p:spPr bwMode="auto">
          <a:xfrm>
            <a:off x="2209800" y="2743200"/>
            <a:ext cx="4572000" cy="2514600"/>
          </a:xfrm>
          <a:prstGeom prst="ellipse">
            <a:avLst/>
          </a:prstGeom>
          <a:solidFill>
            <a:srgbClr val="F1AF9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6388" name="Oval 1028"/>
          <p:cNvSpPr>
            <a:spLocks noChangeArrowheads="1"/>
          </p:cNvSpPr>
          <p:nvPr/>
        </p:nvSpPr>
        <p:spPr bwMode="auto">
          <a:xfrm>
            <a:off x="3048000" y="3886200"/>
            <a:ext cx="2819400" cy="1143000"/>
          </a:xfrm>
          <a:prstGeom prst="ellipse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1600">
                <a:solidFill>
                  <a:srgbClr val="FF0000"/>
                </a:solidFill>
                <a:latin typeface="Calibri" pitchFamily="34" charset="0"/>
              </a:rPr>
              <a:t>MATRICE COGNITIVA</a:t>
            </a:r>
          </a:p>
        </p:txBody>
      </p:sp>
      <p:sp>
        <p:nvSpPr>
          <p:cNvPr id="16389" name="Text Box 1029"/>
          <p:cNvSpPr txBox="1">
            <a:spLocks noChangeArrowheads="1"/>
          </p:cNvSpPr>
          <p:nvPr/>
        </p:nvSpPr>
        <p:spPr bwMode="auto">
          <a:xfrm>
            <a:off x="3352800" y="316865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600">
                <a:solidFill>
                  <a:schemeClr val="bg1"/>
                </a:solidFill>
                <a:latin typeface="Calibri" pitchFamily="34" charset="0"/>
              </a:rPr>
              <a:t>RETE CONCETTUALE</a:t>
            </a:r>
          </a:p>
        </p:txBody>
      </p:sp>
      <p:sp>
        <p:nvSpPr>
          <p:cNvPr id="16390" name="Text Box 1030"/>
          <p:cNvSpPr txBox="1">
            <a:spLocks noChangeArrowheads="1"/>
          </p:cNvSpPr>
          <p:nvPr/>
        </p:nvSpPr>
        <p:spPr bwMode="auto">
          <a:xfrm>
            <a:off x="3200400" y="217805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600">
                <a:solidFill>
                  <a:schemeClr val="bg1"/>
                </a:solidFill>
                <a:latin typeface="Calibri" pitchFamily="34" charset="0"/>
              </a:rPr>
              <a:t>MAPPA CONCETTUALE</a:t>
            </a:r>
          </a:p>
        </p:txBody>
      </p:sp>
      <p:sp>
        <p:nvSpPr>
          <p:cNvPr id="76806" name="Text Box 1031"/>
          <p:cNvSpPr txBox="1">
            <a:spLocks noChangeArrowheads="1"/>
          </p:cNvSpPr>
          <p:nvPr/>
        </p:nvSpPr>
        <p:spPr bwMode="auto">
          <a:xfrm>
            <a:off x="533400" y="381000"/>
            <a:ext cx="7391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>
                <a:solidFill>
                  <a:srgbClr val="CC0000"/>
                </a:solidFill>
                <a:latin typeface="Calibri" pitchFamily="34" charset="0"/>
              </a:rPr>
              <a:t>Dalla conoscenza spontanea </a:t>
            </a:r>
          </a:p>
          <a:p>
            <a:pPr algn="ctr" eaLnBrk="0" hangingPunct="0">
              <a:spcBef>
                <a:spcPct val="50000"/>
              </a:spcBef>
            </a:pPr>
            <a:r>
              <a:rPr lang="it-IT">
                <a:solidFill>
                  <a:srgbClr val="CC0000"/>
                </a:solidFill>
                <a:latin typeface="Calibri" pitchFamily="34" charset="0"/>
              </a:rPr>
              <a:t>alla conoscenza strutturata</a:t>
            </a:r>
          </a:p>
        </p:txBody>
      </p:sp>
      <p:sp>
        <p:nvSpPr>
          <p:cNvPr id="76807" name="Rectangle 1032"/>
          <p:cNvSpPr>
            <a:spLocks noChangeArrowheads="1"/>
          </p:cNvSpPr>
          <p:nvPr/>
        </p:nvSpPr>
        <p:spPr bwMode="auto">
          <a:xfrm>
            <a:off x="1905000" y="5638800"/>
            <a:ext cx="5105400" cy="3048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1400">
                <a:solidFill>
                  <a:srgbClr val="FF0000"/>
                </a:solidFill>
                <a:latin typeface="Calibri" pitchFamily="34" charset="0"/>
              </a:rPr>
              <a:t>CONOSCENZA SPONTANEA</a:t>
            </a:r>
          </a:p>
        </p:txBody>
      </p:sp>
      <p:sp>
        <p:nvSpPr>
          <p:cNvPr id="76808" name="AutoShape 1033"/>
          <p:cNvSpPr>
            <a:spLocks noChangeArrowheads="1"/>
          </p:cNvSpPr>
          <p:nvPr/>
        </p:nvSpPr>
        <p:spPr bwMode="auto">
          <a:xfrm rot="-5400000">
            <a:off x="6134100" y="3314700"/>
            <a:ext cx="3581400" cy="304800"/>
          </a:xfrm>
          <a:prstGeom prst="actionButtonBlank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1400">
                <a:solidFill>
                  <a:schemeClr val="bg1"/>
                </a:solidFill>
                <a:latin typeface="Calibri" pitchFamily="34" charset="0"/>
              </a:rPr>
              <a:t>CONOSCENZA STRUTTURATA</a:t>
            </a:r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2590800" y="2286000"/>
            <a:ext cx="3505200" cy="1600200"/>
            <a:chOff x="1632" y="1440"/>
            <a:chExt cx="2208" cy="1008"/>
          </a:xfrm>
        </p:grpSpPr>
        <p:sp>
          <p:nvSpPr>
            <p:cNvPr id="76811" name="Line 1034"/>
            <p:cNvSpPr>
              <a:spLocks noChangeShapeType="1"/>
            </p:cNvSpPr>
            <p:nvPr/>
          </p:nvSpPr>
          <p:spPr bwMode="auto">
            <a:xfrm flipV="1">
              <a:off x="1632" y="1440"/>
              <a:ext cx="0" cy="100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76812" name="Line 1035"/>
            <p:cNvSpPr>
              <a:spLocks noChangeShapeType="1"/>
            </p:cNvSpPr>
            <p:nvPr/>
          </p:nvSpPr>
          <p:spPr bwMode="auto">
            <a:xfrm flipV="1">
              <a:off x="3840" y="1440"/>
              <a:ext cx="0" cy="100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6810" name="Rectangle 1036"/>
          <p:cNvSpPr>
            <a:spLocks noChangeArrowheads="1"/>
          </p:cNvSpPr>
          <p:nvPr/>
        </p:nvSpPr>
        <p:spPr bwMode="auto">
          <a:xfrm>
            <a:off x="4800600" y="6248400"/>
            <a:ext cx="369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alibri" pitchFamily="34" charset="0"/>
              </a:rPr>
              <a:t>Applicazione didattica Novak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MEM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MEM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MEM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 autoUpdateAnimBg="0"/>
      <p:bldP spid="16389" grpId="0" autoUpdateAnimBg="0"/>
      <p:bldP spid="16390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2400">
                <a:solidFill>
                  <a:srgbClr val="FFFF00"/>
                </a:solidFill>
                <a:latin typeface="Calibri" pitchFamily="34" charset="0"/>
              </a:rPr>
              <a:t>Elementi comuni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7696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L’individuo diventa </a:t>
            </a:r>
            <a:r>
              <a:rPr lang="it-IT" sz="2000" i="1">
                <a:latin typeface="Calibri" pitchFamily="34" charset="0"/>
              </a:rPr>
              <a:t>agente epistemico</a:t>
            </a:r>
            <a:r>
              <a:rPr lang="it-IT" sz="2000">
                <a:latin typeface="Calibri" pitchFamily="34" charset="0"/>
              </a:rPr>
              <a:t>, con una sua configurazione cognitiva e sue strutture di conoscenza, che determinano una interpretazione soggettiva della realtà.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066800" y="4876800"/>
            <a:ext cx="693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>
                <a:solidFill>
                  <a:srgbClr val="800000"/>
                </a:solidFill>
                <a:latin typeface="Calibri" pitchFamily="34" charset="0"/>
              </a:rPr>
              <a:t>L’attenzione del formatore si sposta dalle performances ai percorsi cognitivi messi in atto nell’apprendimento.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57200" y="28194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latin typeface="Calibri" pitchFamily="34" charset="0"/>
              </a:rPr>
              <a:t>Attraverso procedure di scambio, dialogo e negoziazione sociale i significati individuali diventano reciprocamente compatibili all’interno di un graduale processo di accomodamento e adattamento.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  <p:bldP spid="32772" grpId="0" autoUpdateAnimBg="0"/>
      <p:bldP spid="3277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288" y="188913"/>
          <a:ext cx="8229600" cy="669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84354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COMPETENZE PER</a:t>
                      </a: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L’APPRENDIMENTO PERMANENTE </a:t>
                      </a: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(EUROPA)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COMPETENZE </a:t>
                      </a:r>
                      <a:r>
                        <a:rPr lang="it-IT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CITTADINANZA </a:t>
                      </a:r>
                    </a:p>
                    <a:p>
                      <a:r>
                        <a:rPr lang="it-IT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(ITALIA)</a:t>
                      </a:r>
                      <a:endParaRPr lang="it-IT" dirty="0"/>
                    </a:p>
                  </a:txBody>
                  <a:tcPr/>
                </a:tc>
              </a:tr>
              <a:tr h="5709252">
                <a:tc>
                  <a:txBody>
                    <a:bodyPr/>
                    <a:lstStyle/>
                    <a:p>
                      <a:r>
                        <a:rPr lang="it-IT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COMUNICAZIONE NELLA LINGUA MADRE</a:t>
                      </a: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COMUNICAZIONE NELLE LINGUE STRANIERE </a:t>
                      </a: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COMPETENZA MATEMATICA E </a:t>
                      </a:r>
                      <a:r>
                        <a:rPr lang="it-IT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IN SCIENZE E   TECNOLOGIA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COMPETENZA DIGITALE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IMPARARE AD IMPARARE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COMPETENZE SOCIALI E CIVICHE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SPIRITO </a:t>
                      </a:r>
                      <a:r>
                        <a:rPr lang="it-IT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INIZIATIVA E          IMPRENDITORIALITA’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CONSAPEVOLEZZA ED ESPRESSIONE CULTURALE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IMPARARE AD IMPARARE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PROGETTARE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COMUNICARE</a:t>
                      </a:r>
                      <a:endParaRPr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COLLABORARE E PARTECIPARE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AGIRE IN MODO AUTONOMO E RESPONSABILE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RISOLVERE I PROBLEMI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INDIVIDUARE COLLEGAMENTI E RELAZIONI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ACQUISIRE E INTERPRETARE L’ INFORMAZIONE</a:t>
                      </a:r>
                      <a:r>
                        <a:rPr lang="it-IT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Profilo delle competenze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 autonomia e responsabilità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 consapevolezza delle proprie potenzialità e dei propri limiti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 padronanza della lingua italiana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comunicazione in due lingue straniere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uso di tecnologie dell’informazione e della comunicazione, anche in lingua inglese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competenze matematico-scientifiche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 orientamento nello spazio e nel tempo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 competenze digitali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 possesso di conoscenze e capacità di ricercarne nuove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 cura di sé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/>
              <a:t> </a:t>
            </a:r>
            <a:r>
              <a:rPr lang="it-IT" dirty="0"/>
              <a:t>competenze sociali e </a:t>
            </a:r>
            <a:r>
              <a:rPr lang="it-IT" dirty="0" smtClean="0"/>
              <a:t>civiche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originalità </a:t>
            </a:r>
            <a:r>
              <a:rPr lang="it-IT" dirty="0"/>
              <a:t>e spirito di iniziativa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espressione in campi  artistici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smtClean="0"/>
              <a:t>Regolamento dei Licei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2350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800" smtClean="0"/>
              <a:t>La  </a:t>
            </a:r>
            <a:r>
              <a:rPr lang="it-IT" sz="2800" b="1" u="sng" smtClean="0"/>
              <a:t>finalità</a:t>
            </a:r>
            <a:r>
              <a:rPr lang="it-IT" sz="2800" smtClean="0"/>
              <a:t> del liceo è quella di </a:t>
            </a:r>
            <a:r>
              <a:rPr lang="it-IT" sz="2800" u="sng" smtClean="0"/>
              <a:t>fornire</a:t>
            </a:r>
            <a:r>
              <a:rPr lang="it-IT" sz="2800" smtClean="0"/>
              <a:t> agli studenti </a:t>
            </a:r>
            <a:r>
              <a:rPr lang="it-IT" sz="2800" b="1" u="sng" smtClean="0">
                <a:solidFill>
                  <a:srgbClr val="CC00FF"/>
                </a:solidFill>
              </a:rPr>
              <a:t>strumenti</a:t>
            </a:r>
            <a:r>
              <a:rPr lang="it-IT" sz="2800" smtClean="0"/>
              <a:t> </a:t>
            </a:r>
            <a:r>
              <a:rPr lang="it-IT" sz="2800" b="1" smtClean="0">
                <a:solidFill>
                  <a:srgbClr val="0033CC"/>
                </a:solidFill>
              </a:rPr>
              <a:t>culturali</a:t>
            </a:r>
            <a:r>
              <a:rPr lang="it-IT" sz="2800" smtClean="0">
                <a:solidFill>
                  <a:srgbClr val="0033CC"/>
                </a:solidFill>
              </a:rPr>
              <a:t> e </a:t>
            </a:r>
            <a:r>
              <a:rPr lang="it-IT" sz="2800" b="1" u="sng" smtClean="0">
                <a:solidFill>
                  <a:srgbClr val="0033CC"/>
                </a:solidFill>
              </a:rPr>
              <a:t>metodologie</a:t>
            </a:r>
            <a:r>
              <a:rPr lang="it-IT" sz="2800" b="1" smtClean="0"/>
              <a:t> </a:t>
            </a:r>
            <a:r>
              <a:rPr lang="it-IT" sz="2800" smtClean="0"/>
              <a:t>per una </a:t>
            </a:r>
            <a:r>
              <a:rPr lang="it-IT" sz="2800" u="sng" smtClean="0"/>
              <a:t>comprensione</a:t>
            </a:r>
            <a:r>
              <a:rPr lang="it-IT" sz="2800" smtClean="0"/>
              <a:t> approfondita della realtà … e acquisiscano </a:t>
            </a:r>
            <a:r>
              <a:rPr lang="it-IT" sz="2800" u="sng" smtClean="0"/>
              <a:t>conoscenze</a:t>
            </a:r>
            <a:r>
              <a:rPr lang="it-IT" sz="2800" smtClean="0"/>
              <a:t>, </a:t>
            </a:r>
            <a:r>
              <a:rPr lang="it-IT" sz="2800" u="sng" smtClean="0"/>
              <a:t>abilità</a:t>
            </a:r>
            <a:r>
              <a:rPr lang="it-IT" sz="2800" smtClean="0"/>
              <a:t> e </a:t>
            </a:r>
            <a:r>
              <a:rPr lang="it-IT" sz="2800" u="sng" smtClean="0"/>
              <a:t>competenze</a:t>
            </a:r>
            <a:r>
              <a:rPr lang="it-IT" sz="2800" smtClean="0"/>
              <a:t> coerenti con le capacità personali</a:t>
            </a:r>
          </a:p>
          <a:p>
            <a:pPr>
              <a:lnSpc>
                <a:spcPct val="90000"/>
              </a:lnSpc>
            </a:pPr>
            <a:r>
              <a:rPr lang="it-IT" sz="2800" smtClean="0"/>
              <a:t>Il </a:t>
            </a:r>
            <a:r>
              <a:rPr lang="it-IT" sz="2800" b="1" smtClean="0"/>
              <a:t>punto</a:t>
            </a:r>
            <a:r>
              <a:rPr lang="it-IT" sz="2800" smtClean="0"/>
              <a:t> di riferimento è il profilo Educativo, culturale e professionali (allegato A)</a:t>
            </a:r>
          </a:p>
          <a:p>
            <a:pPr>
              <a:lnSpc>
                <a:spcPct val="90000"/>
              </a:lnSpc>
            </a:pPr>
            <a:r>
              <a:rPr lang="it-IT" sz="2800" smtClean="0"/>
              <a:t>Le </a:t>
            </a:r>
            <a:r>
              <a:rPr lang="it-IT" sz="2800" b="1" u="sng" smtClean="0">
                <a:solidFill>
                  <a:srgbClr val="CC00FF"/>
                </a:solidFill>
              </a:rPr>
              <a:t>finalità</a:t>
            </a:r>
            <a:r>
              <a:rPr lang="it-IT" sz="2800" smtClean="0"/>
              <a:t> sono il prodotto dei </a:t>
            </a:r>
            <a:r>
              <a:rPr lang="it-IT" sz="2800" b="1" u="sng" smtClean="0"/>
              <a:t>percorsi </a:t>
            </a:r>
            <a:r>
              <a:rPr lang="it-IT" sz="2800" smtClean="0"/>
              <a:t>(piani) di studio (le indicazioni nazionali) </a:t>
            </a:r>
            <a:r>
              <a:rPr lang="it-IT" sz="2800" b="1" u="sng" smtClean="0"/>
              <a:t>riferiti</a:t>
            </a:r>
            <a:r>
              <a:rPr lang="it-IT" sz="2800" b="1" smtClean="0"/>
              <a:t> </a:t>
            </a:r>
            <a:r>
              <a:rPr lang="it-IT" sz="2800" smtClean="0"/>
              <a:t>agli obiettivi specifici di apprendimento (definite nel PECUP)</a:t>
            </a:r>
          </a:p>
          <a:p>
            <a:pPr>
              <a:lnSpc>
                <a:spcPct val="90000"/>
              </a:lnSpc>
            </a:pPr>
            <a:endParaRPr lang="it-IT" sz="2800" smtClean="0"/>
          </a:p>
          <a:p>
            <a:pPr>
              <a:lnSpc>
                <a:spcPct val="90000"/>
              </a:lnSpc>
            </a:pP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4425</Words>
  <Application>Microsoft Office PowerPoint</Application>
  <PresentationFormat>Presentazione su schermo (4:3)</PresentationFormat>
  <Paragraphs>690</Paragraphs>
  <Slides>61</Slides>
  <Notes>61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61</vt:i4>
      </vt:variant>
    </vt:vector>
  </HeadingPairs>
  <TitlesOfParts>
    <vt:vector size="70" baseType="lpstr">
      <vt:lpstr>Calibri</vt:lpstr>
      <vt:lpstr>Arial</vt:lpstr>
      <vt:lpstr>ＭＳ Ｐゴシック</vt:lpstr>
      <vt:lpstr>Times New Roman</vt:lpstr>
      <vt:lpstr>Arial Black</vt:lpstr>
      <vt:lpstr>Cambria</vt:lpstr>
      <vt:lpstr>Tahoma</vt:lpstr>
      <vt:lpstr>Wingdings</vt:lpstr>
      <vt:lpstr>Tema di Office</vt:lpstr>
      <vt:lpstr>Temi del corso</vt:lpstr>
      <vt:lpstr>Domande stimolo</vt:lpstr>
      <vt:lpstr>Indicazioni Nazionali per il curricolo della scuola dell’infanzia e del primo ciclo d’istruzione (Regolamento del 16 novembre 2012)  </vt:lpstr>
      <vt:lpstr>Finalità generali</vt:lpstr>
      <vt:lpstr>▪ Dalle Indicazioni al curricolo  </vt:lpstr>
      <vt:lpstr>Documenti hanno contribuito a dare un’impronta importante sulle Nuove Indicazioni del 2012. </vt:lpstr>
      <vt:lpstr>Diapositiva 7</vt:lpstr>
      <vt:lpstr>Profilo delle competenze</vt:lpstr>
      <vt:lpstr>Regolamento dei Licei</vt:lpstr>
      <vt:lpstr>Il profilo in uscita   </vt:lpstr>
      <vt:lpstr>L’identità degli Istituti tecnici</vt:lpstr>
      <vt:lpstr>I percorsi sono basati su competenze</vt:lpstr>
      <vt:lpstr>Il regolamento degli Is. Professionali</vt:lpstr>
      <vt:lpstr>La scuola del primo ciclo</vt:lpstr>
      <vt:lpstr>L’alfabetizzazione culturale di base</vt:lpstr>
      <vt:lpstr>L’alfabetizzazione culturale di base</vt:lpstr>
      <vt:lpstr>Per una nuova cittadinanza</vt:lpstr>
      <vt:lpstr>Regolamenti II CICLO Aspetti significativi dal punto di vista pedagogico </vt:lpstr>
      <vt:lpstr>Il PECUP</vt:lpstr>
      <vt:lpstr>Dal Programma alle Indicazioni nazionali per il curricolo</vt:lpstr>
      <vt:lpstr>Domande stimolo</vt:lpstr>
      <vt:lpstr>Curricolo</vt:lpstr>
      <vt:lpstr>Modelli didattici (Fiorino Tessaro)</vt:lpstr>
      <vt:lpstr>CARATTERISTICHE DEI MODELLI DIDATTICI (da F.Tessaro) CENTRATI SUL PRODOTTO  </vt:lpstr>
      <vt:lpstr>CARATTERISTICHE DEI MODELLI DIDATTICICENTRATI SUL PROCESSO (da F.Tessaro)</vt:lpstr>
      <vt:lpstr>CARATTERISTICHE DEI MODELLI DIDATTICICENTRATI SULLA MEDIAZIONE</vt:lpstr>
      <vt:lpstr>Il curricolo nella scuola italiana dopo l’Autonomia</vt:lpstr>
      <vt:lpstr>Raccomandazione del parlamento europeo e del Consiglio d’Europa del 18 dicembre 2006 relativa alle competenze chiave per l’apprendimento permanente.</vt:lpstr>
      <vt:lpstr>Il Quadro europeo delle Qualifiche e dei titoli contiene le seguenti definizioni: </vt:lpstr>
      <vt:lpstr>Competenze chiave di cittadinanza da acquisire al termine dell’istruzione obbligatoria </vt:lpstr>
      <vt:lpstr>Competenza</vt:lpstr>
      <vt:lpstr>Diapositiva 32</vt:lpstr>
      <vt:lpstr>Diapositiva 33</vt:lpstr>
      <vt:lpstr>Diapositiva 34</vt:lpstr>
      <vt:lpstr>Diapositiva 35</vt:lpstr>
      <vt:lpstr>Diapositiva 36</vt:lpstr>
      <vt:lpstr>TEMA DELL’APPRENDIMENTO</vt:lpstr>
      <vt:lpstr>Impianto generale  </vt:lpstr>
      <vt:lpstr>Diapositiva 39</vt:lpstr>
      <vt:lpstr>Il comportamentismo</vt:lpstr>
      <vt:lpstr>Diapositiva 41</vt:lpstr>
      <vt:lpstr>Diapositiva 42</vt:lpstr>
      <vt:lpstr>Diapositiva 43</vt:lpstr>
      <vt:lpstr>COGNITIVISMO </vt:lpstr>
      <vt:lpstr>Cognitivismo</vt:lpstr>
      <vt:lpstr>Diapositiva 46</vt:lpstr>
      <vt:lpstr>L’intelligenza e l’approccio cognitivista </vt:lpstr>
      <vt:lpstr>Mente, apprendimento, cultura </vt:lpstr>
      <vt:lpstr>Bruner: dopo gli anni ‘80</vt:lpstr>
      <vt:lpstr>La formazione tra sviluppo e apprendimento </vt:lpstr>
      <vt:lpstr>Il costruttivismo interpersonale di Vygotskij </vt:lpstr>
      <vt:lpstr>Il costruttivismo interpersonale di Vygotskij </vt:lpstr>
      <vt:lpstr>Costruttivismo interazionista (Piaget, Ausubel) </vt:lpstr>
      <vt:lpstr>Costruttivismo situazionista (Cole, Eckert) </vt:lpstr>
      <vt:lpstr>Costruttivismo di Bruner:</vt:lpstr>
      <vt:lpstr>Intelligenza distribuita e  apprendimento collaborativo</vt:lpstr>
      <vt:lpstr>Diapositiva 57</vt:lpstr>
      <vt:lpstr>Diapositiva 58</vt:lpstr>
      <vt:lpstr>Diapositiva 59</vt:lpstr>
      <vt:lpstr>Diapositiva 60</vt:lpstr>
      <vt:lpstr>Diapositiva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 del corso</dc:title>
  <dc:creator>Giancarlo</dc:creator>
  <cp:lastModifiedBy>Proprietario</cp:lastModifiedBy>
  <cp:revision>16</cp:revision>
  <dcterms:created xsi:type="dcterms:W3CDTF">2014-03-21T07:45:50Z</dcterms:created>
  <dcterms:modified xsi:type="dcterms:W3CDTF">2014-03-22T10:55:52Z</dcterms:modified>
</cp:coreProperties>
</file>