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4.xml" ContentType="application/vnd.openxmlformats-officedocument.themeOverr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5.xml" ContentType="application/vnd.openxmlformats-officedocument.themeOverride+xml"/>
  <Override PartName="/ppt/notesSlides/notesSlide5.xml" ContentType="application/vnd.openxmlformats-officedocument.presentationml.notesSlide+xml"/>
  <Override PartName="/ppt/theme/themeOverride6.xml" ContentType="application/vnd.openxmlformats-officedocument.themeOverride+xml"/>
  <Override PartName="/ppt/notesSlides/notesSlide6.xml" ContentType="application/vnd.openxmlformats-officedocument.presentationml.notesSlide+xml"/>
  <Override PartName="/ppt/theme/themeOverride7.xml" ContentType="application/vnd.openxmlformats-officedocument.themeOverride+xml"/>
  <Override PartName="/ppt/notesSlides/notesSlide7.xml" ContentType="application/vnd.openxmlformats-officedocument.presentationml.notesSlide+xml"/>
  <Override PartName="/ppt/theme/themeOverride8.xml" ContentType="application/vnd.openxmlformats-officedocument.themeOverr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1" r:id="rId2"/>
    <p:sldId id="310" r:id="rId3"/>
    <p:sldId id="323" r:id="rId4"/>
    <p:sldId id="317" r:id="rId5"/>
    <p:sldId id="351" r:id="rId6"/>
    <p:sldId id="352" r:id="rId7"/>
    <p:sldId id="353" r:id="rId8"/>
    <p:sldId id="346" r:id="rId9"/>
  </p:sldIdLst>
  <p:sldSz cx="12192000" cy="6858000"/>
  <p:notesSz cx="6797675" cy="9926638"/>
  <p:defaultTextStyle>
    <a:defPPr rtl="0"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63" userDrawn="1">
          <p15:clr>
            <a:srgbClr val="A4A3A4"/>
          </p15:clr>
        </p15:guide>
        <p15:guide id="2" orient="horz" pos="218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00"/>
    <a:srgbClr val="69B2F3"/>
    <a:srgbClr val="CC3300"/>
    <a:srgbClr val="FEFEBA"/>
    <a:srgbClr val="D54BCB"/>
    <a:srgbClr val="FFCC99"/>
    <a:srgbClr val="FF6600"/>
    <a:srgbClr val="FFCCFF"/>
    <a:srgbClr val="FFFF81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Stile chiaro 3 - Colore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3296810-A885-4BE3-A3E7-6D5BEEA58F35}" styleName="Stile medio 2 - Color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799B23B-EC83-4686-B30A-512413B5E67A}" styleName="Stile chiaro 3 - Color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Stile medio 2 - Color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Stile medio 2 - Color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16" autoAdjust="0"/>
    <p:restoredTop sz="94706" autoAdjust="0"/>
  </p:normalViewPr>
  <p:slideViewPr>
    <p:cSldViewPr snapToGrid="0">
      <p:cViewPr varScale="1">
        <p:scale>
          <a:sx n="80" d="100"/>
          <a:sy n="80" d="100"/>
        </p:scale>
        <p:origin x="629" y="72"/>
      </p:cViewPr>
      <p:guideLst>
        <p:guide pos="3863"/>
        <p:guide orient="horz" pos="218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1" d="100"/>
          <a:sy n="91" d="100"/>
        </p:scale>
        <p:origin x="375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754C80B-392B-4AD1-82D9-852E65F9B4D3}" type="doc">
      <dgm:prSet loTypeId="urn:microsoft.com/office/officeart/2005/8/layout/cycle1" loCatId="cycle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it-IT"/>
        </a:p>
      </dgm:t>
    </dgm:pt>
    <dgm:pt modelId="{E6DC1D05-6FA0-4347-BB6D-2EE0ADAA4238}">
      <dgm:prSet phldrT="[Testo]" custT="1"/>
      <dgm:spPr/>
      <dgm:t>
        <a:bodyPr/>
        <a:lstStyle/>
        <a:p>
          <a:r>
            <a:rPr lang="it-IT" sz="1300" b="1" dirty="0" smtClean="0">
              <a:solidFill>
                <a:schemeClr val="accent2">
                  <a:lumMod val="50000"/>
                </a:schemeClr>
              </a:solidFill>
            </a:rPr>
            <a:t>AUTOVALUTAZIONE: RISCHIO CORRUTTIVO - ATTUAZIONE DELLE MISURE</a:t>
          </a:r>
          <a:endParaRPr lang="it-IT" sz="1300" b="1" dirty="0">
            <a:solidFill>
              <a:schemeClr val="accent2">
                <a:lumMod val="50000"/>
              </a:schemeClr>
            </a:solidFill>
          </a:endParaRPr>
        </a:p>
      </dgm:t>
    </dgm:pt>
    <dgm:pt modelId="{977DC64F-5D63-44B6-A720-492ED3555E51}" type="parTrans" cxnId="{A9C6B8D7-9AC0-4A09-A3E8-FDD8B6FCB709}">
      <dgm:prSet/>
      <dgm:spPr/>
      <dgm:t>
        <a:bodyPr/>
        <a:lstStyle/>
        <a:p>
          <a:endParaRPr lang="it-IT"/>
        </a:p>
      </dgm:t>
    </dgm:pt>
    <dgm:pt modelId="{5EDE23AB-9BBE-4F59-8365-7757DBDE9E6B}" type="sibTrans" cxnId="{A9C6B8D7-9AC0-4A09-A3E8-FDD8B6FCB709}">
      <dgm:prSet/>
      <dgm:spPr/>
      <dgm:t>
        <a:bodyPr/>
        <a:lstStyle/>
        <a:p>
          <a:endParaRPr lang="it-IT"/>
        </a:p>
      </dgm:t>
    </dgm:pt>
    <dgm:pt modelId="{6E2406E4-85A6-4092-8EA2-6FE21167E357}">
      <dgm:prSet phldrT="[Testo]" custT="1"/>
      <dgm:spPr/>
      <dgm:t>
        <a:bodyPr/>
        <a:lstStyle/>
        <a:p>
          <a:r>
            <a:rPr lang="it-IT" sz="1300" b="1" dirty="0" smtClean="0">
              <a:solidFill>
                <a:schemeClr val="accent2">
                  <a:lumMod val="50000"/>
                </a:schemeClr>
              </a:solidFill>
            </a:rPr>
            <a:t>PROGRAMMAZIONE -ATTUAZIONE </a:t>
          </a:r>
        </a:p>
        <a:p>
          <a:r>
            <a:rPr lang="it-IT" sz="1300" b="1" dirty="0" smtClean="0">
              <a:solidFill>
                <a:schemeClr val="accent2">
                  <a:lumMod val="50000"/>
                </a:schemeClr>
              </a:solidFill>
            </a:rPr>
            <a:t>MISURE</a:t>
          </a:r>
          <a:endParaRPr lang="it-IT" sz="1300" b="1" dirty="0">
            <a:solidFill>
              <a:schemeClr val="accent2">
                <a:lumMod val="50000"/>
              </a:schemeClr>
            </a:solidFill>
          </a:endParaRPr>
        </a:p>
      </dgm:t>
    </dgm:pt>
    <dgm:pt modelId="{9F1D4950-8AA4-42A7-989F-62C5C1380ED9}" type="parTrans" cxnId="{69D04F06-D797-49D8-8AB3-49321125416E}">
      <dgm:prSet/>
      <dgm:spPr/>
      <dgm:t>
        <a:bodyPr/>
        <a:lstStyle/>
        <a:p>
          <a:endParaRPr lang="it-IT"/>
        </a:p>
      </dgm:t>
    </dgm:pt>
    <dgm:pt modelId="{D78D3AAA-C11A-4501-AA77-950B61575F77}" type="sibTrans" cxnId="{69D04F06-D797-49D8-8AB3-49321125416E}">
      <dgm:prSet/>
      <dgm:spPr/>
      <dgm:t>
        <a:bodyPr/>
        <a:lstStyle/>
        <a:p>
          <a:endParaRPr lang="it-IT"/>
        </a:p>
      </dgm:t>
    </dgm:pt>
    <dgm:pt modelId="{9D236F2A-06A6-4D4B-A2EF-4C24CD002ADD}">
      <dgm:prSet phldrT="[Testo]" custT="1"/>
      <dgm:spPr/>
      <dgm:t>
        <a:bodyPr/>
        <a:lstStyle/>
        <a:p>
          <a:r>
            <a:rPr lang="it-IT" sz="1300" b="1" dirty="0" smtClean="0">
              <a:solidFill>
                <a:schemeClr val="accent2">
                  <a:lumMod val="50000"/>
                </a:schemeClr>
              </a:solidFill>
            </a:rPr>
            <a:t>MONITORAGGIO PTPCT – </a:t>
          </a:r>
        </a:p>
        <a:p>
          <a:r>
            <a:rPr lang="it-IT" sz="1300" b="1" dirty="0" smtClean="0">
              <a:solidFill>
                <a:schemeClr val="accent2">
                  <a:lumMod val="50000"/>
                </a:schemeClr>
              </a:solidFill>
            </a:rPr>
            <a:t>CONTROLLO DELLE CRITICITA’</a:t>
          </a:r>
          <a:endParaRPr lang="it-IT" sz="1300" b="1" dirty="0">
            <a:solidFill>
              <a:schemeClr val="accent2">
                <a:lumMod val="50000"/>
              </a:schemeClr>
            </a:solidFill>
          </a:endParaRPr>
        </a:p>
      </dgm:t>
    </dgm:pt>
    <dgm:pt modelId="{E7484B6A-56E9-4087-ADCA-026A52BF44CB}" type="parTrans" cxnId="{65007F01-6AC2-4A17-A09A-86E7BF7A8BD4}">
      <dgm:prSet/>
      <dgm:spPr/>
      <dgm:t>
        <a:bodyPr/>
        <a:lstStyle/>
        <a:p>
          <a:endParaRPr lang="it-IT"/>
        </a:p>
      </dgm:t>
    </dgm:pt>
    <dgm:pt modelId="{BA10A3B6-CAC4-4A89-8EEB-AC8CC4DF9223}" type="sibTrans" cxnId="{65007F01-6AC2-4A17-A09A-86E7BF7A8BD4}">
      <dgm:prSet/>
      <dgm:spPr/>
      <dgm:t>
        <a:bodyPr/>
        <a:lstStyle/>
        <a:p>
          <a:endParaRPr lang="it-IT"/>
        </a:p>
      </dgm:t>
    </dgm:pt>
    <dgm:pt modelId="{A71E9045-7840-43D5-80BD-5AAF37CF8F5A}">
      <dgm:prSet phldrT="[Testo]" custT="1"/>
      <dgm:spPr/>
      <dgm:t>
        <a:bodyPr/>
        <a:lstStyle/>
        <a:p>
          <a:r>
            <a:rPr lang="it-IT" sz="1400" b="1" dirty="0" smtClean="0">
              <a:solidFill>
                <a:schemeClr val="accent2">
                  <a:lumMod val="50000"/>
                </a:schemeClr>
              </a:solidFill>
            </a:rPr>
            <a:t>REPORTISTICA-</a:t>
          </a:r>
        </a:p>
        <a:p>
          <a:r>
            <a:rPr lang="it-IT" sz="1400" b="1" dirty="0" smtClean="0">
              <a:solidFill>
                <a:schemeClr val="accent2">
                  <a:lumMod val="50000"/>
                </a:schemeClr>
              </a:solidFill>
            </a:rPr>
            <a:t>DIVULGAZIONE BUONE PRATICHE</a:t>
          </a:r>
          <a:endParaRPr lang="it-IT" sz="1400" b="1" dirty="0">
            <a:solidFill>
              <a:schemeClr val="accent2">
                <a:lumMod val="50000"/>
              </a:schemeClr>
            </a:solidFill>
          </a:endParaRPr>
        </a:p>
      </dgm:t>
    </dgm:pt>
    <dgm:pt modelId="{503A4BF2-72BA-48B5-A841-43A6B18D5AED}" type="parTrans" cxnId="{D6E84883-E053-4241-A5BA-0F47C82F3A5B}">
      <dgm:prSet/>
      <dgm:spPr/>
      <dgm:t>
        <a:bodyPr/>
        <a:lstStyle/>
        <a:p>
          <a:endParaRPr lang="it-IT"/>
        </a:p>
      </dgm:t>
    </dgm:pt>
    <dgm:pt modelId="{4E2FD155-D61D-44EB-B17D-26420D0FC587}" type="sibTrans" cxnId="{D6E84883-E053-4241-A5BA-0F47C82F3A5B}">
      <dgm:prSet/>
      <dgm:spPr/>
      <dgm:t>
        <a:bodyPr/>
        <a:lstStyle/>
        <a:p>
          <a:endParaRPr lang="it-IT"/>
        </a:p>
      </dgm:t>
    </dgm:pt>
    <dgm:pt modelId="{A549ABF9-664F-4A64-9A19-F70BE6C9D39B}">
      <dgm:prSet phldrT="[Testo]" custT="1"/>
      <dgm:spPr/>
      <dgm:t>
        <a:bodyPr/>
        <a:lstStyle/>
        <a:p>
          <a:r>
            <a:rPr lang="it-IT" sz="1400" b="1" dirty="0" smtClean="0">
              <a:solidFill>
                <a:schemeClr val="accent2">
                  <a:lumMod val="50000"/>
                </a:schemeClr>
              </a:solidFill>
            </a:rPr>
            <a:t>VALUTAZIONE</a:t>
          </a:r>
          <a:r>
            <a:rPr lang="it-IT" sz="1400" dirty="0" smtClean="0">
              <a:latin typeface="Arial Narrow" panose="020B0606020202030204" pitchFamily="34" charset="0"/>
            </a:rPr>
            <a:t>/</a:t>
          </a:r>
        </a:p>
        <a:p>
          <a:r>
            <a:rPr lang="it-IT" sz="1400" b="1" dirty="0" smtClean="0">
              <a:solidFill>
                <a:schemeClr val="accent2">
                  <a:lumMod val="50000"/>
                </a:schemeClr>
              </a:solidFill>
            </a:rPr>
            <a:t>SEGNALAZIONE</a:t>
          </a:r>
          <a:r>
            <a:rPr lang="it-IT" sz="1400" dirty="0" smtClean="0">
              <a:latin typeface="Arial Narrow" panose="020B0606020202030204" pitchFamily="34" charset="0"/>
            </a:rPr>
            <a:t> </a:t>
          </a:r>
          <a:endParaRPr lang="it-IT" sz="1400" dirty="0">
            <a:latin typeface="Arial Narrow" panose="020B0606020202030204" pitchFamily="34" charset="0"/>
          </a:endParaRPr>
        </a:p>
      </dgm:t>
    </dgm:pt>
    <dgm:pt modelId="{8C82901E-5509-4908-B77F-3D796234EBE0}" type="parTrans" cxnId="{96827D0D-B742-408D-A944-CD27AB2D230E}">
      <dgm:prSet/>
      <dgm:spPr/>
      <dgm:t>
        <a:bodyPr/>
        <a:lstStyle/>
        <a:p>
          <a:endParaRPr lang="it-IT"/>
        </a:p>
      </dgm:t>
    </dgm:pt>
    <dgm:pt modelId="{EDE87DFB-138C-4211-9528-008F59C4E23A}" type="sibTrans" cxnId="{96827D0D-B742-408D-A944-CD27AB2D230E}">
      <dgm:prSet/>
      <dgm:spPr/>
      <dgm:t>
        <a:bodyPr/>
        <a:lstStyle/>
        <a:p>
          <a:endParaRPr lang="it-IT"/>
        </a:p>
      </dgm:t>
    </dgm:pt>
    <dgm:pt modelId="{003181D7-68BA-4968-B9FE-FE7949FAEF81}" type="pres">
      <dgm:prSet presAssocID="{4754C80B-392B-4AD1-82D9-852E65F9B4D3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0E61E1C7-02DC-47B9-A9EF-E1AF84E27E29}" type="pres">
      <dgm:prSet presAssocID="{E6DC1D05-6FA0-4347-BB6D-2EE0ADAA4238}" presName="dummy" presStyleCnt="0"/>
      <dgm:spPr/>
      <dgm:t>
        <a:bodyPr/>
        <a:lstStyle/>
        <a:p>
          <a:endParaRPr lang="it-IT"/>
        </a:p>
      </dgm:t>
    </dgm:pt>
    <dgm:pt modelId="{1CA18781-D2CE-4F5D-8949-8AAB7A96320F}" type="pres">
      <dgm:prSet presAssocID="{E6DC1D05-6FA0-4347-BB6D-2EE0ADAA4238}" presName="node" presStyleLbl="revTx" presStyleIdx="0" presStyleCnt="5" custScaleX="16836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1370BA5-5618-4231-8042-B3E47672E72E}" type="pres">
      <dgm:prSet presAssocID="{5EDE23AB-9BBE-4F59-8365-7757DBDE9E6B}" presName="sibTrans" presStyleLbl="node1" presStyleIdx="0" presStyleCnt="5"/>
      <dgm:spPr/>
      <dgm:t>
        <a:bodyPr/>
        <a:lstStyle/>
        <a:p>
          <a:endParaRPr lang="it-IT"/>
        </a:p>
      </dgm:t>
    </dgm:pt>
    <dgm:pt modelId="{85B410B2-3733-44CF-A6FD-FFE26DED900F}" type="pres">
      <dgm:prSet presAssocID="{6E2406E4-85A6-4092-8EA2-6FE21167E357}" presName="dummy" presStyleCnt="0"/>
      <dgm:spPr/>
      <dgm:t>
        <a:bodyPr/>
        <a:lstStyle/>
        <a:p>
          <a:endParaRPr lang="it-IT"/>
        </a:p>
      </dgm:t>
    </dgm:pt>
    <dgm:pt modelId="{99A2EBE7-BA32-4EC8-A59D-9A8C57306F7B}" type="pres">
      <dgm:prSet presAssocID="{6E2406E4-85A6-4092-8EA2-6FE21167E357}" presName="node" presStyleLbl="revTx" presStyleIdx="1" presStyleCnt="5" custScaleX="160912" custScaleY="70949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198AFD9D-8C6C-46E9-AABE-954D3A9DA767}" type="pres">
      <dgm:prSet presAssocID="{D78D3AAA-C11A-4501-AA77-950B61575F77}" presName="sibTrans" presStyleLbl="node1" presStyleIdx="1" presStyleCnt="5"/>
      <dgm:spPr/>
      <dgm:t>
        <a:bodyPr/>
        <a:lstStyle/>
        <a:p>
          <a:endParaRPr lang="it-IT"/>
        </a:p>
      </dgm:t>
    </dgm:pt>
    <dgm:pt modelId="{42AB22C5-EF6F-42DF-A423-6C02D5A12E0C}" type="pres">
      <dgm:prSet presAssocID="{9D236F2A-06A6-4D4B-A2EF-4C24CD002ADD}" presName="dummy" presStyleCnt="0"/>
      <dgm:spPr/>
      <dgm:t>
        <a:bodyPr/>
        <a:lstStyle/>
        <a:p>
          <a:endParaRPr lang="it-IT"/>
        </a:p>
      </dgm:t>
    </dgm:pt>
    <dgm:pt modelId="{31FCA139-731C-494F-9B87-36EC48002839}" type="pres">
      <dgm:prSet presAssocID="{9D236F2A-06A6-4D4B-A2EF-4C24CD002ADD}" presName="node" presStyleLbl="revTx" presStyleIdx="2" presStyleCnt="5" custScaleX="168226" custScaleY="58701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24FFE09-A8F9-47E0-A906-FAF8D4EFCA02}" type="pres">
      <dgm:prSet presAssocID="{BA10A3B6-CAC4-4A89-8EEB-AC8CC4DF9223}" presName="sibTrans" presStyleLbl="node1" presStyleIdx="2" presStyleCnt="5"/>
      <dgm:spPr/>
      <dgm:t>
        <a:bodyPr/>
        <a:lstStyle/>
        <a:p>
          <a:endParaRPr lang="it-IT"/>
        </a:p>
      </dgm:t>
    </dgm:pt>
    <dgm:pt modelId="{35BB196B-D52B-4FE3-ABBA-4583A0E5410F}" type="pres">
      <dgm:prSet presAssocID="{A71E9045-7840-43D5-80BD-5AAF37CF8F5A}" presName="dummy" presStyleCnt="0"/>
      <dgm:spPr/>
      <dgm:t>
        <a:bodyPr/>
        <a:lstStyle/>
        <a:p>
          <a:endParaRPr lang="it-IT"/>
        </a:p>
      </dgm:t>
    </dgm:pt>
    <dgm:pt modelId="{4D42603F-FAD6-4653-8BFA-A7DB9B3B5B6E}" type="pres">
      <dgm:prSet presAssocID="{A71E9045-7840-43D5-80BD-5AAF37CF8F5A}" presName="node" presStyleLbl="revTx" presStyleIdx="3" presStyleCnt="5" custScaleX="145902" custScaleY="6665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6B0D4EE-376D-4EA4-9077-830C118398B4}" type="pres">
      <dgm:prSet presAssocID="{4E2FD155-D61D-44EB-B17D-26420D0FC587}" presName="sibTrans" presStyleLbl="node1" presStyleIdx="3" presStyleCnt="5"/>
      <dgm:spPr/>
      <dgm:t>
        <a:bodyPr/>
        <a:lstStyle/>
        <a:p>
          <a:endParaRPr lang="it-IT"/>
        </a:p>
      </dgm:t>
    </dgm:pt>
    <dgm:pt modelId="{BDAB2D70-D2EE-4633-89FC-F1B308032EE8}" type="pres">
      <dgm:prSet presAssocID="{A549ABF9-664F-4A64-9A19-F70BE6C9D39B}" presName="dummy" presStyleCnt="0"/>
      <dgm:spPr/>
      <dgm:t>
        <a:bodyPr/>
        <a:lstStyle/>
        <a:p>
          <a:endParaRPr lang="it-IT"/>
        </a:p>
      </dgm:t>
    </dgm:pt>
    <dgm:pt modelId="{DDC7B54D-3D17-411C-9FA7-5F8734C7F77A}" type="pres">
      <dgm:prSet presAssocID="{A549ABF9-664F-4A64-9A19-F70BE6C9D39B}" presName="node" presStyleLbl="revTx" presStyleIdx="4" presStyleCnt="5" custScaleX="121761" custScaleY="7197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1E2CF388-53EC-4F13-A1A0-6FF9DA9A12E5}" type="pres">
      <dgm:prSet presAssocID="{EDE87DFB-138C-4211-9528-008F59C4E23A}" presName="sibTrans" presStyleLbl="node1" presStyleIdx="4" presStyleCnt="5"/>
      <dgm:spPr/>
      <dgm:t>
        <a:bodyPr/>
        <a:lstStyle/>
        <a:p>
          <a:endParaRPr lang="it-IT"/>
        </a:p>
      </dgm:t>
    </dgm:pt>
  </dgm:ptLst>
  <dgm:cxnLst>
    <dgm:cxn modelId="{AE2D0AC9-838D-4CEF-88FD-6C5EE9CDB4DC}" type="presOf" srcId="{A71E9045-7840-43D5-80BD-5AAF37CF8F5A}" destId="{4D42603F-FAD6-4653-8BFA-A7DB9B3B5B6E}" srcOrd="0" destOrd="0" presId="urn:microsoft.com/office/officeart/2005/8/layout/cycle1"/>
    <dgm:cxn modelId="{9EADF041-97B6-4D68-BCE6-06B9DC305187}" type="presOf" srcId="{9D236F2A-06A6-4D4B-A2EF-4C24CD002ADD}" destId="{31FCA139-731C-494F-9B87-36EC48002839}" srcOrd="0" destOrd="0" presId="urn:microsoft.com/office/officeart/2005/8/layout/cycle1"/>
    <dgm:cxn modelId="{238DAFC9-78B2-485A-9AE3-A54D5D9EC60A}" type="presOf" srcId="{D78D3AAA-C11A-4501-AA77-950B61575F77}" destId="{198AFD9D-8C6C-46E9-AABE-954D3A9DA767}" srcOrd="0" destOrd="0" presId="urn:microsoft.com/office/officeart/2005/8/layout/cycle1"/>
    <dgm:cxn modelId="{9A56EB21-7B6D-4441-8D6E-13EF2091D8CE}" type="presOf" srcId="{BA10A3B6-CAC4-4A89-8EEB-AC8CC4DF9223}" destId="{624FFE09-A8F9-47E0-A906-FAF8D4EFCA02}" srcOrd="0" destOrd="0" presId="urn:microsoft.com/office/officeart/2005/8/layout/cycle1"/>
    <dgm:cxn modelId="{69D04F06-D797-49D8-8AB3-49321125416E}" srcId="{4754C80B-392B-4AD1-82D9-852E65F9B4D3}" destId="{6E2406E4-85A6-4092-8EA2-6FE21167E357}" srcOrd="1" destOrd="0" parTransId="{9F1D4950-8AA4-42A7-989F-62C5C1380ED9}" sibTransId="{D78D3AAA-C11A-4501-AA77-950B61575F77}"/>
    <dgm:cxn modelId="{C982ABC5-9968-4452-B46A-0C627047E34E}" type="presOf" srcId="{EDE87DFB-138C-4211-9528-008F59C4E23A}" destId="{1E2CF388-53EC-4F13-A1A0-6FF9DA9A12E5}" srcOrd="0" destOrd="0" presId="urn:microsoft.com/office/officeart/2005/8/layout/cycle1"/>
    <dgm:cxn modelId="{65007F01-6AC2-4A17-A09A-86E7BF7A8BD4}" srcId="{4754C80B-392B-4AD1-82D9-852E65F9B4D3}" destId="{9D236F2A-06A6-4D4B-A2EF-4C24CD002ADD}" srcOrd="2" destOrd="0" parTransId="{E7484B6A-56E9-4087-ADCA-026A52BF44CB}" sibTransId="{BA10A3B6-CAC4-4A89-8EEB-AC8CC4DF9223}"/>
    <dgm:cxn modelId="{76B43179-EC29-4CA1-9472-2B6BA68D88B8}" type="presOf" srcId="{4754C80B-392B-4AD1-82D9-852E65F9B4D3}" destId="{003181D7-68BA-4968-B9FE-FE7949FAEF81}" srcOrd="0" destOrd="0" presId="urn:microsoft.com/office/officeart/2005/8/layout/cycle1"/>
    <dgm:cxn modelId="{A9C6B8D7-9AC0-4A09-A3E8-FDD8B6FCB709}" srcId="{4754C80B-392B-4AD1-82D9-852E65F9B4D3}" destId="{E6DC1D05-6FA0-4347-BB6D-2EE0ADAA4238}" srcOrd="0" destOrd="0" parTransId="{977DC64F-5D63-44B6-A720-492ED3555E51}" sibTransId="{5EDE23AB-9BBE-4F59-8365-7757DBDE9E6B}"/>
    <dgm:cxn modelId="{44E58C0D-5FAF-4CC9-BDA7-49300F2C21E7}" type="presOf" srcId="{6E2406E4-85A6-4092-8EA2-6FE21167E357}" destId="{99A2EBE7-BA32-4EC8-A59D-9A8C57306F7B}" srcOrd="0" destOrd="0" presId="urn:microsoft.com/office/officeart/2005/8/layout/cycle1"/>
    <dgm:cxn modelId="{D6E84883-E053-4241-A5BA-0F47C82F3A5B}" srcId="{4754C80B-392B-4AD1-82D9-852E65F9B4D3}" destId="{A71E9045-7840-43D5-80BD-5AAF37CF8F5A}" srcOrd="3" destOrd="0" parTransId="{503A4BF2-72BA-48B5-A841-43A6B18D5AED}" sibTransId="{4E2FD155-D61D-44EB-B17D-26420D0FC587}"/>
    <dgm:cxn modelId="{EDAFC264-9F1F-4FF0-89E6-7C1BC60CEC43}" type="presOf" srcId="{4E2FD155-D61D-44EB-B17D-26420D0FC587}" destId="{56B0D4EE-376D-4EA4-9077-830C118398B4}" srcOrd="0" destOrd="0" presId="urn:microsoft.com/office/officeart/2005/8/layout/cycle1"/>
    <dgm:cxn modelId="{96827D0D-B742-408D-A944-CD27AB2D230E}" srcId="{4754C80B-392B-4AD1-82D9-852E65F9B4D3}" destId="{A549ABF9-664F-4A64-9A19-F70BE6C9D39B}" srcOrd="4" destOrd="0" parTransId="{8C82901E-5509-4908-B77F-3D796234EBE0}" sibTransId="{EDE87DFB-138C-4211-9528-008F59C4E23A}"/>
    <dgm:cxn modelId="{96C50A4C-3CDA-4E9E-92D8-6AE4DE23090B}" type="presOf" srcId="{A549ABF9-664F-4A64-9A19-F70BE6C9D39B}" destId="{DDC7B54D-3D17-411C-9FA7-5F8734C7F77A}" srcOrd="0" destOrd="0" presId="urn:microsoft.com/office/officeart/2005/8/layout/cycle1"/>
    <dgm:cxn modelId="{41A5B379-3BD2-43D3-BEFB-C1361FBBCC7F}" type="presOf" srcId="{5EDE23AB-9BBE-4F59-8365-7757DBDE9E6B}" destId="{B1370BA5-5618-4231-8042-B3E47672E72E}" srcOrd="0" destOrd="0" presId="urn:microsoft.com/office/officeart/2005/8/layout/cycle1"/>
    <dgm:cxn modelId="{353D391D-C9DC-44A3-A2EF-801CC5307EE1}" type="presOf" srcId="{E6DC1D05-6FA0-4347-BB6D-2EE0ADAA4238}" destId="{1CA18781-D2CE-4F5D-8949-8AAB7A96320F}" srcOrd="0" destOrd="0" presId="urn:microsoft.com/office/officeart/2005/8/layout/cycle1"/>
    <dgm:cxn modelId="{D197E246-3F9F-4EB1-8DE4-79CBF577B0FA}" type="presParOf" srcId="{003181D7-68BA-4968-B9FE-FE7949FAEF81}" destId="{0E61E1C7-02DC-47B9-A9EF-E1AF84E27E29}" srcOrd="0" destOrd="0" presId="urn:microsoft.com/office/officeart/2005/8/layout/cycle1"/>
    <dgm:cxn modelId="{9F6BB311-05BA-422E-A260-5E7E5E5900E7}" type="presParOf" srcId="{003181D7-68BA-4968-B9FE-FE7949FAEF81}" destId="{1CA18781-D2CE-4F5D-8949-8AAB7A96320F}" srcOrd="1" destOrd="0" presId="urn:microsoft.com/office/officeart/2005/8/layout/cycle1"/>
    <dgm:cxn modelId="{CEDE0611-536E-4656-8567-111F10553DDF}" type="presParOf" srcId="{003181D7-68BA-4968-B9FE-FE7949FAEF81}" destId="{B1370BA5-5618-4231-8042-B3E47672E72E}" srcOrd="2" destOrd="0" presId="urn:microsoft.com/office/officeart/2005/8/layout/cycle1"/>
    <dgm:cxn modelId="{75FE8724-F2B1-48F3-81D2-8BCF776B2A21}" type="presParOf" srcId="{003181D7-68BA-4968-B9FE-FE7949FAEF81}" destId="{85B410B2-3733-44CF-A6FD-FFE26DED900F}" srcOrd="3" destOrd="0" presId="urn:microsoft.com/office/officeart/2005/8/layout/cycle1"/>
    <dgm:cxn modelId="{F9C69FD3-1A15-4B82-BFD4-E715A5FF025C}" type="presParOf" srcId="{003181D7-68BA-4968-B9FE-FE7949FAEF81}" destId="{99A2EBE7-BA32-4EC8-A59D-9A8C57306F7B}" srcOrd="4" destOrd="0" presId="urn:microsoft.com/office/officeart/2005/8/layout/cycle1"/>
    <dgm:cxn modelId="{946AC533-1D68-4807-8AC1-BD2D4525A6B6}" type="presParOf" srcId="{003181D7-68BA-4968-B9FE-FE7949FAEF81}" destId="{198AFD9D-8C6C-46E9-AABE-954D3A9DA767}" srcOrd="5" destOrd="0" presId="urn:microsoft.com/office/officeart/2005/8/layout/cycle1"/>
    <dgm:cxn modelId="{DB802201-7571-43ED-9A71-AF9E938C6888}" type="presParOf" srcId="{003181D7-68BA-4968-B9FE-FE7949FAEF81}" destId="{42AB22C5-EF6F-42DF-A423-6C02D5A12E0C}" srcOrd="6" destOrd="0" presId="urn:microsoft.com/office/officeart/2005/8/layout/cycle1"/>
    <dgm:cxn modelId="{C6A41BC7-3598-41AF-BE34-35A7BD297FBD}" type="presParOf" srcId="{003181D7-68BA-4968-B9FE-FE7949FAEF81}" destId="{31FCA139-731C-494F-9B87-36EC48002839}" srcOrd="7" destOrd="0" presId="urn:microsoft.com/office/officeart/2005/8/layout/cycle1"/>
    <dgm:cxn modelId="{66982EE6-C777-4DA9-B5A3-BFC872C5EB78}" type="presParOf" srcId="{003181D7-68BA-4968-B9FE-FE7949FAEF81}" destId="{624FFE09-A8F9-47E0-A906-FAF8D4EFCA02}" srcOrd="8" destOrd="0" presId="urn:microsoft.com/office/officeart/2005/8/layout/cycle1"/>
    <dgm:cxn modelId="{B93001A0-E2AC-4261-A7B4-A3358DFD9157}" type="presParOf" srcId="{003181D7-68BA-4968-B9FE-FE7949FAEF81}" destId="{35BB196B-D52B-4FE3-ABBA-4583A0E5410F}" srcOrd="9" destOrd="0" presId="urn:microsoft.com/office/officeart/2005/8/layout/cycle1"/>
    <dgm:cxn modelId="{EC594F4F-A81A-4AC8-B36A-60A8295B53D2}" type="presParOf" srcId="{003181D7-68BA-4968-B9FE-FE7949FAEF81}" destId="{4D42603F-FAD6-4653-8BFA-A7DB9B3B5B6E}" srcOrd="10" destOrd="0" presId="urn:microsoft.com/office/officeart/2005/8/layout/cycle1"/>
    <dgm:cxn modelId="{CB4C278C-6AC1-42E0-8A3E-7D9F9B43E6F0}" type="presParOf" srcId="{003181D7-68BA-4968-B9FE-FE7949FAEF81}" destId="{56B0D4EE-376D-4EA4-9077-830C118398B4}" srcOrd="11" destOrd="0" presId="urn:microsoft.com/office/officeart/2005/8/layout/cycle1"/>
    <dgm:cxn modelId="{9F199681-F621-4B4D-A4DA-7754A446A1D5}" type="presParOf" srcId="{003181D7-68BA-4968-B9FE-FE7949FAEF81}" destId="{BDAB2D70-D2EE-4633-89FC-F1B308032EE8}" srcOrd="12" destOrd="0" presId="urn:microsoft.com/office/officeart/2005/8/layout/cycle1"/>
    <dgm:cxn modelId="{F735F918-0F6C-4433-B8C2-CBBFBB20598A}" type="presParOf" srcId="{003181D7-68BA-4968-B9FE-FE7949FAEF81}" destId="{DDC7B54D-3D17-411C-9FA7-5F8734C7F77A}" srcOrd="13" destOrd="0" presId="urn:microsoft.com/office/officeart/2005/8/layout/cycle1"/>
    <dgm:cxn modelId="{FDBD8521-723F-4712-8279-212C363942E9}" type="presParOf" srcId="{003181D7-68BA-4968-B9FE-FE7949FAEF81}" destId="{1E2CF388-53EC-4F13-A1A0-6FF9DA9A12E5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8AF94EA-0ED9-42F2-9EB6-1264E2AE0A3B}" type="doc">
      <dgm:prSet loTypeId="urn:microsoft.com/office/officeart/2005/8/layout/vList6" loCatId="list" qsTypeId="urn:microsoft.com/office/officeart/2005/8/quickstyle/simple1" qsCatId="simple" csTypeId="urn:microsoft.com/office/officeart/2005/8/colors/accent2_5" csCatId="accent2" phldr="1"/>
      <dgm:spPr/>
      <dgm:t>
        <a:bodyPr/>
        <a:lstStyle/>
        <a:p>
          <a:endParaRPr lang="it-IT"/>
        </a:p>
      </dgm:t>
    </dgm:pt>
    <dgm:pt modelId="{4B58057B-8486-4EEB-BE10-2EE9DCD65D0C}">
      <dgm:prSet phldrT="[Testo]" custT="1"/>
      <dgm:spPr/>
      <dgm:t>
        <a:bodyPr/>
        <a:lstStyle/>
        <a:p>
          <a:r>
            <a:rPr lang="it-IT" sz="1600" b="1" dirty="0" smtClean="0">
              <a:latin typeface="Arial Narrow" panose="020B0606020202030204" pitchFamily="34" charset="0"/>
            </a:rPr>
            <a:t>Gruppo di lavoro (MOD 1)</a:t>
          </a:r>
          <a:endParaRPr lang="it-IT" sz="1600" b="1" dirty="0">
            <a:latin typeface="Arial Narrow" panose="020B0606020202030204" pitchFamily="34" charset="0"/>
          </a:endParaRPr>
        </a:p>
      </dgm:t>
    </dgm:pt>
    <dgm:pt modelId="{1A22CEC8-0ACC-480F-92CC-08F3CA503627}" type="parTrans" cxnId="{487C878E-90BA-4F6C-ACA0-7402B5F14942}">
      <dgm:prSet/>
      <dgm:spPr/>
      <dgm:t>
        <a:bodyPr/>
        <a:lstStyle/>
        <a:p>
          <a:endParaRPr lang="it-IT" sz="1600">
            <a:latin typeface="Arial Narrow" panose="020B0606020202030204" pitchFamily="34" charset="0"/>
          </a:endParaRPr>
        </a:p>
      </dgm:t>
    </dgm:pt>
    <dgm:pt modelId="{9A666050-1183-424D-B264-AED6CD49850D}" type="sibTrans" cxnId="{487C878E-90BA-4F6C-ACA0-7402B5F14942}">
      <dgm:prSet/>
      <dgm:spPr/>
      <dgm:t>
        <a:bodyPr/>
        <a:lstStyle/>
        <a:p>
          <a:endParaRPr lang="it-IT" sz="1600">
            <a:latin typeface="Arial Narrow" panose="020B0606020202030204" pitchFamily="34" charset="0"/>
          </a:endParaRPr>
        </a:p>
      </dgm:t>
    </dgm:pt>
    <dgm:pt modelId="{BFE97059-4027-4A06-B4E6-2CBE1D15E91C}">
      <dgm:prSet phldrT="[Testo]" custT="1"/>
      <dgm:spPr/>
      <dgm:t>
        <a:bodyPr/>
        <a:lstStyle/>
        <a:p>
          <a:r>
            <a:rPr lang="it-IT" sz="1600" b="0" dirty="0" smtClean="0">
              <a:latin typeface="Arial Narrow" panose="020B0606020202030204" pitchFamily="34" charset="0"/>
            </a:rPr>
            <a:t>Il responsabile della struttura definisce le modalità di svolgimento dell’attività di analisi. Può definire la costituzione di un gruppo di lavoro. La denominazione </a:t>
          </a:r>
          <a:r>
            <a:rPr lang="it-IT" sz="1600" dirty="0" smtClean="0">
              <a:latin typeface="Arial Narrow" panose="020B0606020202030204" pitchFamily="34" charset="0"/>
            </a:rPr>
            <a:t>della struttura deve essere riportata in tutti i modelli. </a:t>
          </a:r>
          <a:endParaRPr lang="it-IT" sz="1600" dirty="0">
            <a:latin typeface="Arial Narrow" panose="020B0606020202030204" pitchFamily="34" charset="0"/>
          </a:endParaRPr>
        </a:p>
      </dgm:t>
    </dgm:pt>
    <dgm:pt modelId="{F475A8CA-D653-4FEC-AC78-34C7657E174E}" type="parTrans" cxnId="{51C79FE7-80D6-461A-8696-852CA302E64E}">
      <dgm:prSet/>
      <dgm:spPr/>
      <dgm:t>
        <a:bodyPr/>
        <a:lstStyle/>
        <a:p>
          <a:endParaRPr lang="it-IT" sz="1600">
            <a:latin typeface="Arial Narrow" panose="020B0606020202030204" pitchFamily="34" charset="0"/>
          </a:endParaRPr>
        </a:p>
      </dgm:t>
    </dgm:pt>
    <dgm:pt modelId="{9BFDEB6C-04A7-4442-9C48-96F01F7D9C7C}" type="sibTrans" cxnId="{51C79FE7-80D6-461A-8696-852CA302E64E}">
      <dgm:prSet/>
      <dgm:spPr/>
      <dgm:t>
        <a:bodyPr/>
        <a:lstStyle/>
        <a:p>
          <a:endParaRPr lang="it-IT" sz="1600">
            <a:latin typeface="Arial Narrow" panose="020B0606020202030204" pitchFamily="34" charset="0"/>
          </a:endParaRPr>
        </a:p>
      </dgm:t>
    </dgm:pt>
    <dgm:pt modelId="{5AEB6E10-1B25-4DF8-9271-D22CF15CDC4B}">
      <dgm:prSet phldrT="[Testo]" custT="1"/>
      <dgm:spPr/>
      <dgm:t>
        <a:bodyPr/>
        <a:lstStyle/>
        <a:p>
          <a:r>
            <a:rPr lang="it-IT" sz="1600" b="1" dirty="0" smtClean="0">
              <a:solidFill>
                <a:srgbClr val="002060"/>
              </a:solidFill>
              <a:latin typeface="Arial Narrow" panose="020B0606020202030204" pitchFamily="34" charset="0"/>
            </a:rPr>
            <a:t>Ricognizione dei processi gestiti dalla struttura (MOD 2)</a:t>
          </a:r>
          <a:endParaRPr lang="it-IT" sz="1600" b="1" dirty="0">
            <a:solidFill>
              <a:srgbClr val="002060"/>
            </a:solidFill>
            <a:latin typeface="Arial Narrow" panose="020B0606020202030204" pitchFamily="34" charset="0"/>
          </a:endParaRPr>
        </a:p>
      </dgm:t>
    </dgm:pt>
    <dgm:pt modelId="{D9FB0771-5895-4120-BFDF-6A1BF78B5F46}" type="parTrans" cxnId="{15BDD092-076D-4D95-813A-8A74AA6A6ADB}">
      <dgm:prSet/>
      <dgm:spPr/>
      <dgm:t>
        <a:bodyPr/>
        <a:lstStyle/>
        <a:p>
          <a:endParaRPr lang="it-IT" sz="1600">
            <a:latin typeface="Arial Narrow" panose="020B0606020202030204" pitchFamily="34" charset="0"/>
          </a:endParaRPr>
        </a:p>
      </dgm:t>
    </dgm:pt>
    <dgm:pt modelId="{4E3FC957-6B6F-46DE-AA14-46DC0B1FB215}" type="sibTrans" cxnId="{15BDD092-076D-4D95-813A-8A74AA6A6ADB}">
      <dgm:prSet/>
      <dgm:spPr/>
      <dgm:t>
        <a:bodyPr/>
        <a:lstStyle/>
        <a:p>
          <a:endParaRPr lang="it-IT" sz="1600">
            <a:latin typeface="Arial Narrow" panose="020B0606020202030204" pitchFamily="34" charset="0"/>
          </a:endParaRPr>
        </a:p>
      </dgm:t>
    </dgm:pt>
    <dgm:pt modelId="{B2824AFE-C418-4939-BEB1-6748F6215704}">
      <dgm:prSet phldrT="[Testo]" custT="1"/>
      <dgm:spPr/>
      <dgm:t>
        <a:bodyPr/>
        <a:lstStyle/>
        <a:p>
          <a:r>
            <a:rPr lang="it-IT" sz="1600" dirty="0" smtClean="0">
              <a:latin typeface="Arial Narrow" panose="020B0606020202030204" pitchFamily="34" charset="0"/>
            </a:rPr>
            <a:t>Il modello proposto è di consultazione. Nell’ambito dell’elenco proposto le strutture identificano i processi, da loro gestiti, che saranno analizzati sotto il profilo del rischio corruttivo (Il modello riporta fedelmente quanto compreso nell’Allegato 1 al PTPCT 2018-20).</a:t>
          </a:r>
          <a:endParaRPr lang="it-IT" sz="1600" dirty="0">
            <a:latin typeface="Arial Narrow" panose="020B0606020202030204" pitchFamily="34" charset="0"/>
          </a:endParaRPr>
        </a:p>
      </dgm:t>
    </dgm:pt>
    <dgm:pt modelId="{42C70F5F-8AB2-4A56-911E-4AF783E04176}" type="parTrans" cxnId="{CBF23EA5-5D75-4D4F-AF5C-F5C7E91412BD}">
      <dgm:prSet/>
      <dgm:spPr/>
      <dgm:t>
        <a:bodyPr/>
        <a:lstStyle/>
        <a:p>
          <a:endParaRPr lang="it-IT" sz="1600">
            <a:latin typeface="Arial Narrow" panose="020B0606020202030204" pitchFamily="34" charset="0"/>
          </a:endParaRPr>
        </a:p>
      </dgm:t>
    </dgm:pt>
    <dgm:pt modelId="{230B9AF7-FD83-45AB-91B6-94765E304900}" type="sibTrans" cxnId="{CBF23EA5-5D75-4D4F-AF5C-F5C7E91412BD}">
      <dgm:prSet/>
      <dgm:spPr/>
      <dgm:t>
        <a:bodyPr/>
        <a:lstStyle/>
        <a:p>
          <a:endParaRPr lang="it-IT" sz="1600">
            <a:latin typeface="Arial Narrow" panose="020B0606020202030204" pitchFamily="34" charset="0"/>
          </a:endParaRPr>
        </a:p>
      </dgm:t>
    </dgm:pt>
    <dgm:pt modelId="{266EF746-01DD-42D0-84D7-716179912A79}">
      <dgm:prSet custT="1"/>
      <dgm:spPr/>
      <dgm:t>
        <a:bodyPr/>
        <a:lstStyle/>
        <a:p>
          <a:r>
            <a:rPr lang="it-IT" sz="1600" b="1" dirty="0" smtClean="0">
              <a:solidFill>
                <a:srgbClr val="002060"/>
              </a:solidFill>
              <a:latin typeface="Arial Narrow" panose="020B0606020202030204" pitchFamily="34" charset="0"/>
            </a:rPr>
            <a:t>Descrizione del processo (MOD 3)</a:t>
          </a:r>
          <a:endParaRPr lang="it-IT" sz="1600" b="1" dirty="0">
            <a:solidFill>
              <a:srgbClr val="002060"/>
            </a:solidFill>
            <a:latin typeface="Arial Narrow" panose="020B0606020202030204" pitchFamily="34" charset="0"/>
          </a:endParaRPr>
        </a:p>
      </dgm:t>
    </dgm:pt>
    <dgm:pt modelId="{C2CE3F75-CF5B-4445-B7ED-BC1EDA123EFD}" type="parTrans" cxnId="{4AC752AC-0CFA-4A0C-8283-84BA3DED178A}">
      <dgm:prSet/>
      <dgm:spPr/>
      <dgm:t>
        <a:bodyPr/>
        <a:lstStyle/>
        <a:p>
          <a:endParaRPr lang="it-IT" sz="1600">
            <a:latin typeface="Arial Narrow" panose="020B0606020202030204" pitchFamily="34" charset="0"/>
          </a:endParaRPr>
        </a:p>
      </dgm:t>
    </dgm:pt>
    <dgm:pt modelId="{0837E4A6-65AF-4536-8078-B07A6E66DE87}" type="sibTrans" cxnId="{4AC752AC-0CFA-4A0C-8283-84BA3DED178A}">
      <dgm:prSet/>
      <dgm:spPr/>
      <dgm:t>
        <a:bodyPr/>
        <a:lstStyle/>
        <a:p>
          <a:endParaRPr lang="it-IT" sz="1600">
            <a:latin typeface="Arial Narrow" panose="020B0606020202030204" pitchFamily="34" charset="0"/>
          </a:endParaRPr>
        </a:p>
      </dgm:t>
    </dgm:pt>
    <dgm:pt modelId="{DA4A769C-7372-4436-A6F7-C8E5E45FB9FA}">
      <dgm:prSet custT="1"/>
      <dgm:spPr/>
      <dgm:t>
        <a:bodyPr/>
        <a:lstStyle/>
        <a:p>
          <a:r>
            <a:rPr lang="it-IT" sz="1600" b="1" dirty="0" smtClean="0">
              <a:solidFill>
                <a:srgbClr val="002060"/>
              </a:solidFill>
              <a:latin typeface="Arial Narrow" panose="020B0606020202030204" pitchFamily="34" charset="0"/>
            </a:rPr>
            <a:t>Ponderazione dei rischi individuati ed individuazione delle priorità di trattamento (MOD 4B)</a:t>
          </a:r>
          <a:endParaRPr lang="it-IT" sz="1600" b="1" dirty="0">
            <a:solidFill>
              <a:srgbClr val="002060"/>
            </a:solidFill>
            <a:latin typeface="Arial Narrow" panose="020B0606020202030204" pitchFamily="34" charset="0"/>
          </a:endParaRPr>
        </a:p>
      </dgm:t>
    </dgm:pt>
    <dgm:pt modelId="{8FC287EE-8A20-4C60-9067-0F40EB66665E}" type="parTrans" cxnId="{18E5CDC8-C93D-47E0-83D3-0F0C0D3D9A80}">
      <dgm:prSet/>
      <dgm:spPr/>
      <dgm:t>
        <a:bodyPr/>
        <a:lstStyle/>
        <a:p>
          <a:endParaRPr lang="it-IT" sz="1600">
            <a:latin typeface="Arial Narrow" panose="020B0606020202030204" pitchFamily="34" charset="0"/>
          </a:endParaRPr>
        </a:p>
      </dgm:t>
    </dgm:pt>
    <dgm:pt modelId="{FEDF0B62-B4A8-4B08-8C75-6DE89F5AF110}" type="sibTrans" cxnId="{18E5CDC8-C93D-47E0-83D3-0F0C0D3D9A80}">
      <dgm:prSet/>
      <dgm:spPr/>
      <dgm:t>
        <a:bodyPr/>
        <a:lstStyle/>
        <a:p>
          <a:endParaRPr lang="it-IT" sz="1600">
            <a:latin typeface="Arial Narrow" panose="020B0606020202030204" pitchFamily="34" charset="0"/>
          </a:endParaRPr>
        </a:p>
      </dgm:t>
    </dgm:pt>
    <dgm:pt modelId="{29AB8053-6441-4AB4-86A7-0FF2C4C69421}">
      <dgm:prSet custT="1"/>
      <dgm:spPr/>
      <dgm:t>
        <a:bodyPr/>
        <a:lstStyle/>
        <a:p>
          <a:r>
            <a:rPr lang="it-IT" sz="1600" i="1" dirty="0" smtClean="0">
              <a:solidFill>
                <a:schemeClr val="bg1">
                  <a:lumMod val="75000"/>
                </a:schemeClr>
              </a:solidFill>
              <a:latin typeface="Arial Narrow" panose="020B0606020202030204" pitchFamily="34" charset="0"/>
            </a:rPr>
            <a:t>Analisi di contesto </a:t>
          </a:r>
          <a:endParaRPr lang="it-IT" sz="1600" i="1" dirty="0">
            <a:solidFill>
              <a:schemeClr val="bg1">
                <a:lumMod val="75000"/>
              </a:schemeClr>
            </a:solidFill>
            <a:latin typeface="Arial Narrow" panose="020B0606020202030204" pitchFamily="34" charset="0"/>
          </a:endParaRPr>
        </a:p>
      </dgm:t>
    </dgm:pt>
    <dgm:pt modelId="{F0325010-7807-4A40-A338-C6FE5D803E10}" type="parTrans" cxnId="{BC031EA5-D738-43DB-8600-17DB74A48DBE}">
      <dgm:prSet/>
      <dgm:spPr/>
      <dgm:t>
        <a:bodyPr/>
        <a:lstStyle/>
        <a:p>
          <a:endParaRPr lang="it-IT" sz="1600">
            <a:latin typeface="Arial Narrow" panose="020B0606020202030204" pitchFamily="34" charset="0"/>
          </a:endParaRPr>
        </a:p>
      </dgm:t>
    </dgm:pt>
    <dgm:pt modelId="{79F6C154-1B3D-4E8A-9BB3-2C02BBB77F20}" type="sibTrans" cxnId="{BC031EA5-D738-43DB-8600-17DB74A48DBE}">
      <dgm:prSet/>
      <dgm:spPr/>
      <dgm:t>
        <a:bodyPr/>
        <a:lstStyle/>
        <a:p>
          <a:endParaRPr lang="it-IT" sz="1600">
            <a:latin typeface="Arial Narrow" panose="020B0606020202030204" pitchFamily="34" charset="0"/>
          </a:endParaRPr>
        </a:p>
      </dgm:t>
    </dgm:pt>
    <dgm:pt modelId="{5ABA29C7-BC77-4BED-994E-C7D509B8A908}">
      <dgm:prSet custT="1"/>
      <dgm:spPr/>
      <dgm:t>
        <a:bodyPr/>
        <a:lstStyle/>
        <a:p>
          <a:r>
            <a:rPr lang="it-IT" sz="1600" i="1" dirty="0" smtClean="0">
              <a:latin typeface="Arial Narrow" panose="020B0606020202030204" pitchFamily="34" charset="0"/>
            </a:rPr>
            <a:t>Fase non operativa a livello di struttura.</a:t>
          </a:r>
          <a:endParaRPr lang="it-IT" sz="1600" i="1" dirty="0">
            <a:latin typeface="Arial Narrow" panose="020B0606020202030204" pitchFamily="34" charset="0"/>
          </a:endParaRPr>
        </a:p>
      </dgm:t>
    </dgm:pt>
    <dgm:pt modelId="{3955163A-254B-4499-BE14-8066BE0E23FA}" type="parTrans" cxnId="{D327678B-869D-4184-AF35-207711BB9D51}">
      <dgm:prSet/>
      <dgm:spPr/>
      <dgm:t>
        <a:bodyPr/>
        <a:lstStyle/>
        <a:p>
          <a:endParaRPr lang="it-IT" sz="1600">
            <a:latin typeface="Arial Narrow" panose="020B0606020202030204" pitchFamily="34" charset="0"/>
          </a:endParaRPr>
        </a:p>
      </dgm:t>
    </dgm:pt>
    <dgm:pt modelId="{77A0ABD9-83F0-4ED7-8772-CB79EC96C4F2}" type="sibTrans" cxnId="{D327678B-869D-4184-AF35-207711BB9D51}">
      <dgm:prSet/>
      <dgm:spPr/>
      <dgm:t>
        <a:bodyPr/>
        <a:lstStyle/>
        <a:p>
          <a:endParaRPr lang="it-IT" sz="1600">
            <a:latin typeface="Arial Narrow" panose="020B0606020202030204" pitchFamily="34" charset="0"/>
          </a:endParaRPr>
        </a:p>
      </dgm:t>
    </dgm:pt>
    <dgm:pt modelId="{6844C5FE-AA99-4431-82BC-6DC9F093D350}">
      <dgm:prSet custT="1"/>
      <dgm:spPr/>
      <dgm:t>
        <a:bodyPr/>
        <a:lstStyle/>
        <a:p>
          <a:r>
            <a:rPr lang="it-IT" sz="1600" b="1" dirty="0" smtClean="0">
              <a:solidFill>
                <a:srgbClr val="002060"/>
              </a:solidFill>
              <a:latin typeface="Arial Narrow" panose="020B0606020202030204" pitchFamily="34" charset="0"/>
            </a:rPr>
            <a:t>Identificazione del rischio corruttivo (MOD 3)</a:t>
          </a:r>
          <a:endParaRPr lang="it-IT" sz="1600" dirty="0">
            <a:solidFill>
              <a:srgbClr val="002060"/>
            </a:solidFill>
            <a:latin typeface="Arial Narrow" panose="020B0606020202030204" pitchFamily="34" charset="0"/>
          </a:endParaRPr>
        </a:p>
      </dgm:t>
    </dgm:pt>
    <dgm:pt modelId="{55B0459B-C293-45B9-B250-9511435BA2B7}" type="parTrans" cxnId="{660EABD8-3454-40EB-9DFC-19530548CECE}">
      <dgm:prSet/>
      <dgm:spPr/>
      <dgm:t>
        <a:bodyPr/>
        <a:lstStyle/>
        <a:p>
          <a:endParaRPr lang="it-IT" sz="1600">
            <a:latin typeface="Arial Narrow" panose="020B0606020202030204" pitchFamily="34" charset="0"/>
          </a:endParaRPr>
        </a:p>
      </dgm:t>
    </dgm:pt>
    <dgm:pt modelId="{C469872D-B40C-4FBE-87BF-C2FDCCB3CFCE}" type="sibTrans" cxnId="{660EABD8-3454-40EB-9DFC-19530548CECE}">
      <dgm:prSet/>
      <dgm:spPr/>
      <dgm:t>
        <a:bodyPr/>
        <a:lstStyle/>
        <a:p>
          <a:endParaRPr lang="it-IT" sz="1600">
            <a:latin typeface="Arial Narrow" panose="020B0606020202030204" pitchFamily="34" charset="0"/>
          </a:endParaRPr>
        </a:p>
      </dgm:t>
    </dgm:pt>
    <dgm:pt modelId="{982BBC28-53D5-4DBD-BEF4-A6187479B78A}">
      <dgm:prSet custT="1"/>
      <dgm:spPr/>
      <dgm:t>
        <a:bodyPr/>
        <a:lstStyle/>
        <a:p>
          <a:r>
            <a:rPr lang="it-IT" sz="1600" dirty="0" smtClean="0">
              <a:latin typeface="Arial Narrow" panose="020B0606020202030204" pitchFamily="34" charset="0"/>
            </a:rPr>
            <a:t>Le istruzioni al modello forniscono alcuni suggerimenti su come procedere per l’identificazione del rischio. Devono essere individuati almeno 2 rischi per processo. </a:t>
          </a:r>
          <a:endParaRPr lang="it-IT" sz="1600" dirty="0">
            <a:latin typeface="Arial Narrow" panose="020B0606020202030204" pitchFamily="34" charset="0"/>
          </a:endParaRPr>
        </a:p>
      </dgm:t>
    </dgm:pt>
    <dgm:pt modelId="{1C762E6F-0D55-48C4-AB47-5210DB18BF1E}" type="parTrans" cxnId="{B2A41D49-0C33-4E9E-95C3-0073DDAA2FBF}">
      <dgm:prSet/>
      <dgm:spPr/>
      <dgm:t>
        <a:bodyPr/>
        <a:lstStyle/>
        <a:p>
          <a:endParaRPr lang="it-IT" sz="1600">
            <a:latin typeface="Arial Narrow" panose="020B0606020202030204" pitchFamily="34" charset="0"/>
          </a:endParaRPr>
        </a:p>
      </dgm:t>
    </dgm:pt>
    <dgm:pt modelId="{92C4AF57-3B0C-4F10-BDD9-24E828113506}" type="sibTrans" cxnId="{B2A41D49-0C33-4E9E-95C3-0073DDAA2FBF}">
      <dgm:prSet/>
      <dgm:spPr/>
      <dgm:t>
        <a:bodyPr/>
        <a:lstStyle/>
        <a:p>
          <a:endParaRPr lang="it-IT" sz="1600">
            <a:latin typeface="Arial Narrow" panose="020B0606020202030204" pitchFamily="34" charset="0"/>
          </a:endParaRPr>
        </a:p>
      </dgm:t>
    </dgm:pt>
    <dgm:pt modelId="{593C3926-B222-4A81-846D-8614F18E82A8}">
      <dgm:prSet custT="1"/>
      <dgm:spPr/>
      <dgm:t>
        <a:bodyPr/>
        <a:lstStyle/>
        <a:p>
          <a:r>
            <a:rPr lang="it-IT" sz="1600" b="1" dirty="0" smtClean="0">
              <a:solidFill>
                <a:srgbClr val="002060"/>
              </a:solidFill>
              <a:latin typeface="Arial Narrow" panose="020B0606020202030204" pitchFamily="34" charset="0"/>
            </a:rPr>
            <a:t>Valutazione del rischio (MOD 4A)</a:t>
          </a:r>
          <a:endParaRPr lang="it-IT" sz="1600" dirty="0">
            <a:solidFill>
              <a:srgbClr val="002060"/>
            </a:solidFill>
            <a:latin typeface="Arial Narrow" panose="020B0606020202030204" pitchFamily="34" charset="0"/>
          </a:endParaRPr>
        </a:p>
      </dgm:t>
    </dgm:pt>
    <dgm:pt modelId="{9A7B95E7-6827-49C7-82D6-599D1C120879}" type="parTrans" cxnId="{BAEF9EA3-3E33-4213-A96F-DDCC3B5DAB8C}">
      <dgm:prSet/>
      <dgm:spPr/>
      <dgm:t>
        <a:bodyPr/>
        <a:lstStyle/>
        <a:p>
          <a:endParaRPr lang="it-IT" sz="1600">
            <a:latin typeface="Arial Narrow" panose="020B0606020202030204" pitchFamily="34" charset="0"/>
          </a:endParaRPr>
        </a:p>
      </dgm:t>
    </dgm:pt>
    <dgm:pt modelId="{D706BFA1-D650-4BC4-A757-049D2ECB1F92}" type="sibTrans" cxnId="{BAEF9EA3-3E33-4213-A96F-DDCC3B5DAB8C}">
      <dgm:prSet/>
      <dgm:spPr/>
      <dgm:t>
        <a:bodyPr/>
        <a:lstStyle/>
        <a:p>
          <a:endParaRPr lang="it-IT" sz="1600">
            <a:latin typeface="Arial Narrow" panose="020B0606020202030204" pitchFamily="34" charset="0"/>
          </a:endParaRPr>
        </a:p>
      </dgm:t>
    </dgm:pt>
    <dgm:pt modelId="{6BC99C8C-F396-42E8-AE37-00495DCF6296}">
      <dgm:prSet custT="1"/>
      <dgm:spPr/>
      <dgm:t>
        <a:bodyPr/>
        <a:lstStyle/>
        <a:p>
          <a:r>
            <a:rPr lang="it-IT" sz="1600" dirty="0" smtClean="0">
              <a:latin typeface="Arial Narrow" panose="020B0606020202030204" pitchFamily="34" charset="0"/>
            </a:rPr>
            <a:t>Il modello propone 25 quesiti a cui rispondere attribuendo un valore: 0= falso; 1= vero. Il valore del rischio è dato dalla somma delle valutazioni.</a:t>
          </a:r>
          <a:endParaRPr lang="it-IT" sz="1600" dirty="0">
            <a:latin typeface="Arial Narrow" panose="020B0606020202030204" pitchFamily="34" charset="0"/>
          </a:endParaRPr>
        </a:p>
      </dgm:t>
    </dgm:pt>
    <dgm:pt modelId="{506ADAA6-75E7-46EA-B1B8-CADB1DC8DA47}" type="parTrans" cxnId="{11201AE8-116D-4A01-83E7-78E3BBB4C55A}">
      <dgm:prSet/>
      <dgm:spPr/>
      <dgm:t>
        <a:bodyPr/>
        <a:lstStyle/>
        <a:p>
          <a:endParaRPr lang="it-IT" sz="1600">
            <a:latin typeface="Arial Narrow" panose="020B0606020202030204" pitchFamily="34" charset="0"/>
          </a:endParaRPr>
        </a:p>
      </dgm:t>
    </dgm:pt>
    <dgm:pt modelId="{494AD4C6-9640-4D13-ACF0-8623097DBD1A}" type="sibTrans" cxnId="{11201AE8-116D-4A01-83E7-78E3BBB4C55A}">
      <dgm:prSet/>
      <dgm:spPr/>
      <dgm:t>
        <a:bodyPr/>
        <a:lstStyle/>
        <a:p>
          <a:endParaRPr lang="it-IT" sz="1600">
            <a:latin typeface="Arial Narrow" panose="020B0606020202030204" pitchFamily="34" charset="0"/>
          </a:endParaRPr>
        </a:p>
      </dgm:t>
    </dgm:pt>
    <dgm:pt modelId="{E13366B2-A992-4167-8C57-ED39E8326F18}">
      <dgm:prSet custT="1"/>
      <dgm:spPr/>
      <dgm:t>
        <a:bodyPr/>
        <a:lstStyle/>
        <a:p>
          <a:r>
            <a:rPr lang="it-IT" sz="1600" dirty="0" smtClean="0">
              <a:latin typeface="Arial Narrow" panose="020B0606020202030204" pitchFamily="34" charset="0"/>
            </a:rPr>
            <a:t>Riporta informazioni di massima sul processo individuato per l’analisi del rischio: una breve descrizione del suo obiettivo ed indicazioni sintetiche sulla tipologia dei soggetti che in esso  intervengono. </a:t>
          </a:r>
          <a:endParaRPr lang="it-IT" sz="1600" dirty="0">
            <a:latin typeface="Arial Narrow" panose="020B0606020202030204" pitchFamily="34" charset="0"/>
          </a:endParaRPr>
        </a:p>
      </dgm:t>
    </dgm:pt>
    <dgm:pt modelId="{EBB2C3EB-42E3-45A6-AAFC-69156FEDD682}" type="parTrans" cxnId="{72E674A6-D9A2-4FED-B529-6EDA38DB8A6E}">
      <dgm:prSet/>
      <dgm:spPr/>
      <dgm:t>
        <a:bodyPr/>
        <a:lstStyle/>
        <a:p>
          <a:endParaRPr lang="it-IT" sz="1600">
            <a:latin typeface="Arial Narrow" panose="020B0606020202030204" pitchFamily="34" charset="0"/>
          </a:endParaRPr>
        </a:p>
      </dgm:t>
    </dgm:pt>
    <dgm:pt modelId="{A2C0AF2F-9AB9-4175-90AB-8E813C9588DE}" type="sibTrans" cxnId="{72E674A6-D9A2-4FED-B529-6EDA38DB8A6E}">
      <dgm:prSet/>
      <dgm:spPr/>
      <dgm:t>
        <a:bodyPr/>
        <a:lstStyle/>
        <a:p>
          <a:endParaRPr lang="it-IT" sz="1600">
            <a:latin typeface="Arial Narrow" panose="020B0606020202030204" pitchFamily="34" charset="0"/>
          </a:endParaRPr>
        </a:p>
      </dgm:t>
    </dgm:pt>
    <dgm:pt modelId="{6A780169-6506-42F1-949E-6DD3BC3D76C6}">
      <dgm:prSet custT="1"/>
      <dgm:spPr/>
      <dgm:t>
        <a:bodyPr/>
        <a:lstStyle/>
        <a:p>
          <a:r>
            <a:rPr lang="it-IT" sz="1600" b="1" dirty="0" smtClean="0">
              <a:solidFill>
                <a:srgbClr val="002060"/>
              </a:solidFill>
              <a:latin typeface="Arial Narrow" panose="020B0606020202030204" pitchFamily="34" charset="0"/>
            </a:rPr>
            <a:t>Programmazione delle attività di analisi e trattamento (MOD 5A e 5B)</a:t>
          </a:r>
          <a:endParaRPr lang="it-IT" sz="1600" b="1" dirty="0">
            <a:solidFill>
              <a:srgbClr val="002060"/>
            </a:solidFill>
            <a:latin typeface="Arial Narrow" panose="020B0606020202030204" pitchFamily="34" charset="0"/>
          </a:endParaRPr>
        </a:p>
      </dgm:t>
    </dgm:pt>
    <dgm:pt modelId="{5DD040BD-6D83-42BF-AE85-25243B55C3D4}" type="parTrans" cxnId="{CC5FA30F-2577-45F8-B007-3CAD7D2AD5B9}">
      <dgm:prSet/>
      <dgm:spPr/>
      <dgm:t>
        <a:bodyPr/>
        <a:lstStyle/>
        <a:p>
          <a:endParaRPr lang="it-IT" sz="1600">
            <a:latin typeface="Arial Narrow" panose="020B0606020202030204" pitchFamily="34" charset="0"/>
          </a:endParaRPr>
        </a:p>
      </dgm:t>
    </dgm:pt>
    <dgm:pt modelId="{972B9F82-B308-48D6-A1FB-6B52B16BE131}" type="sibTrans" cxnId="{CC5FA30F-2577-45F8-B007-3CAD7D2AD5B9}">
      <dgm:prSet/>
      <dgm:spPr/>
      <dgm:t>
        <a:bodyPr/>
        <a:lstStyle/>
        <a:p>
          <a:endParaRPr lang="it-IT" sz="1600">
            <a:latin typeface="Arial Narrow" panose="020B0606020202030204" pitchFamily="34" charset="0"/>
          </a:endParaRPr>
        </a:p>
      </dgm:t>
    </dgm:pt>
    <dgm:pt modelId="{7732DEDD-7CA3-41A0-ACB3-A98F4A504D1F}">
      <dgm:prSet custT="1"/>
      <dgm:spPr/>
      <dgm:t>
        <a:bodyPr/>
        <a:lstStyle/>
        <a:p>
          <a:r>
            <a:rPr lang="it-IT" sz="1600" dirty="0" smtClean="0">
              <a:latin typeface="Arial Narrow" panose="020B0606020202030204" pitchFamily="34" charset="0"/>
            </a:rPr>
            <a:t>I rischi individuati vengono messi in ordine. Si identificano i rischi da prevenire in via prioritaria.</a:t>
          </a:r>
          <a:endParaRPr lang="it-IT" sz="1600" dirty="0">
            <a:latin typeface="Arial Narrow" panose="020B0606020202030204" pitchFamily="34" charset="0"/>
          </a:endParaRPr>
        </a:p>
      </dgm:t>
    </dgm:pt>
    <dgm:pt modelId="{BE669F82-8239-4A69-847F-5E8BF798FF5F}" type="parTrans" cxnId="{F9DEBDA8-A845-4176-98E5-97236B18E848}">
      <dgm:prSet/>
      <dgm:spPr/>
      <dgm:t>
        <a:bodyPr/>
        <a:lstStyle/>
        <a:p>
          <a:endParaRPr lang="it-IT" sz="1600">
            <a:latin typeface="Arial Narrow" panose="020B0606020202030204" pitchFamily="34" charset="0"/>
          </a:endParaRPr>
        </a:p>
      </dgm:t>
    </dgm:pt>
    <dgm:pt modelId="{0852292A-8693-4755-B73C-803DA5245CC3}" type="sibTrans" cxnId="{F9DEBDA8-A845-4176-98E5-97236B18E848}">
      <dgm:prSet/>
      <dgm:spPr/>
      <dgm:t>
        <a:bodyPr/>
        <a:lstStyle/>
        <a:p>
          <a:endParaRPr lang="it-IT" sz="1600">
            <a:latin typeface="Arial Narrow" panose="020B0606020202030204" pitchFamily="34" charset="0"/>
          </a:endParaRPr>
        </a:p>
      </dgm:t>
    </dgm:pt>
    <dgm:pt modelId="{F2A7ADC8-884C-4964-89EC-3A6080A83F33}">
      <dgm:prSet custT="1"/>
      <dgm:spPr/>
      <dgm:t>
        <a:bodyPr/>
        <a:lstStyle/>
        <a:p>
          <a:r>
            <a:rPr lang="it-IT" sz="1600" dirty="0" smtClean="0">
              <a:latin typeface="Arial Narrow" panose="020B0606020202030204" pitchFamily="34" charset="0"/>
            </a:rPr>
            <a:t>Formulazione di una proposta circa la </a:t>
          </a:r>
          <a:r>
            <a:rPr lang="it-IT" sz="1600" b="1" dirty="0" smtClean="0">
              <a:latin typeface="Arial Narrow" panose="020B0606020202030204" pitchFamily="34" charset="0"/>
            </a:rPr>
            <a:t>tipologia di intervento preventivo</a:t>
          </a:r>
          <a:r>
            <a:rPr lang="it-IT" sz="1600" dirty="0" smtClean="0">
              <a:latin typeface="Arial Narrow" panose="020B0606020202030204" pitchFamily="34" charset="0"/>
            </a:rPr>
            <a:t> </a:t>
          </a:r>
          <a:r>
            <a:rPr lang="it-IT" sz="1600" b="1" dirty="0" smtClean="0">
              <a:latin typeface="Arial Narrow" panose="020B0606020202030204" pitchFamily="34" charset="0"/>
            </a:rPr>
            <a:t>ritenuta opportuna </a:t>
          </a:r>
          <a:r>
            <a:rPr lang="it-IT" sz="1600" dirty="0" smtClean="0">
              <a:latin typeface="Arial Narrow" panose="020B0606020202030204" pitchFamily="34" charset="0"/>
            </a:rPr>
            <a:t>per la riduzione del rischio </a:t>
          </a:r>
          <a:r>
            <a:rPr lang="it-IT" sz="1600" b="1" dirty="0" smtClean="0">
              <a:latin typeface="Arial Narrow" panose="020B0606020202030204" pitchFamily="34" charset="0"/>
            </a:rPr>
            <a:t>(CATEGORIA)</a:t>
          </a:r>
          <a:r>
            <a:rPr lang="it-IT" sz="1600" dirty="0" smtClean="0">
              <a:latin typeface="Arial Narrow" panose="020B0606020202030204" pitchFamily="34" charset="0"/>
            </a:rPr>
            <a:t>. (CATEGORIA della misura: </a:t>
          </a:r>
          <a:r>
            <a:rPr lang="it-IT" sz="1600" dirty="0" err="1" smtClean="0">
              <a:latin typeface="Arial Narrow" panose="020B0606020202030204" pitchFamily="34" charset="0"/>
            </a:rPr>
            <a:t>esp</a:t>
          </a:r>
          <a:r>
            <a:rPr lang="it-IT" sz="1600" dirty="0" smtClean="0">
              <a:latin typeface="Arial Narrow" panose="020B0606020202030204" pitchFamily="34" charset="0"/>
            </a:rPr>
            <a:t>. 07 Amministrazione trasparente; 08 Formazione etc. ). La proposta non è vincolante. </a:t>
          </a:r>
          <a:endParaRPr lang="it-IT" sz="1600" dirty="0">
            <a:latin typeface="Arial Narrow" panose="020B0606020202030204" pitchFamily="34" charset="0"/>
          </a:endParaRPr>
        </a:p>
      </dgm:t>
    </dgm:pt>
    <dgm:pt modelId="{80FBF847-D663-416B-8AD7-9A376E14129C}" type="parTrans" cxnId="{04317402-EC20-4C25-A91B-695E29CF4B66}">
      <dgm:prSet/>
      <dgm:spPr/>
      <dgm:t>
        <a:bodyPr/>
        <a:lstStyle/>
        <a:p>
          <a:endParaRPr lang="it-IT" sz="1600">
            <a:latin typeface="Arial Narrow" panose="020B0606020202030204" pitchFamily="34" charset="0"/>
          </a:endParaRPr>
        </a:p>
      </dgm:t>
    </dgm:pt>
    <dgm:pt modelId="{47CA95AE-807A-45E4-9FA4-4CB785F09C43}" type="sibTrans" cxnId="{04317402-EC20-4C25-A91B-695E29CF4B66}">
      <dgm:prSet/>
      <dgm:spPr/>
      <dgm:t>
        <a:bodyPr/>
        <a:lstStyle/>
        <a:p>
          <a:endParaRPr lang="it-IT" sz="1600">
            <a:latin typeface="Arial Narrow" panose="020B0606020202030204" pitchFamily="34" charset="0"/>
          </a:endParaRPr>
        </a:p>
      </dgm:t>
    </dgm:pt>
    <dgm:pt modelId="{B80526D0-FF7A-4F38-91F8-A98EB18F2076}">
      <dgm:prSet custT="1"/>
      <dgm:spPr/>
      <dgm:t>
        <a:bodyPr/>
        <a:lstStyle/>
        <a:p>
          <a:r>
            <a:rPr lang="it-IT" sz="1600" dirty="0" smtClean="0">
              <a:latin typeface="Arial Narrow" panose="020B0606020202030204" pitchFamily="34" charset="0"/>
            </a:rPr>
            <a:t>Programmazione del numero di processi di cui valutare il rischio nel triennio (2018-20). </a:t>
          </a:r>
          <a:endParaRPr lang="it-IT" sz="1600" dirty="0">
            <a:latin typeface="Arial Narrow" panose="020B0606020202030204" pitchFamily="34" charset="0"/>
          </a:endParaRPr>
        </a:p>
      </dgm:t>
    </dgm:pt>
    <dgm:pt modelId="{09A15BFD-68A9-4565-A606-EA207ED43F6A}" type="parTrans" cxnId="{470253FB-C16C-4455-AF9A-94A1596A4ECF}">
      <dgm:prSet/>
      <dgm:spPr/>
      <dgm:t>
        <a:bodyPr/>
        <a:lstStyle/>
        <a:p>
          <a:endParaRPr lang="it-IT"/>
        </a:p>
      </dgm:t>
    </dgm:pt>
    <dgm:pt modelId="{C80FFD36-1D6D-4ADE-A7C0-6E1915004694}" type="sibTrans" cxnId="{470253FB-C16C-4455-AF9A-94A1596A4ECF}">
      <dgm:prSet/>
      <dgm:spPr/>
      <dgm:t>
        <a:bodyPr/>
        <a:lstStyle/>
        <a:p>
          <a:endParaRPr lang="it-IT"/>
        </a:p>
      </dgm:t>
    </dgm:pt>
    <dgm:pt modelId="{C0DB86FF-F807-495D-A5CA-0F93FA4AEE6C}" type="pres">
      <dgm:prSet presAssocID="{C8AF94EA-0ED9-42F2-9EB6-1264E2AE0A3B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it-IT"/>
        </a:p>
      </dgm:t>
    </dgm:pt>
    <dgm:pt modelId="{B1F1CCB4-21F5-4C02-B1CA-7CE45BA0749F}" type="pres">
      <dgm:prSet presAssocID="{4B58057B-8486-4EEB-BE10-2EE9DCD65D0C}" presName="linNode" presStyleCnt="0"/>
      <dgm:spPr/>
    </dgm:pt>
    <dgm:pt modelId="{6728C35B-15B8-42C7-A19C-B2FE44C49206}" type="pres">
      <dgm:prSet presAssocID="{4B58057B-8486-4EEB-BE10-2EE9DCD65D0C}" presName="parentShp" presStyleLbl="node1" presStyleIdx="0" presStyleCnt="8" custScaleX="68340" custLinFactNeighborX="-10657" custLinFactNeighborY="313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5C07C92-8F8E-4F21-A719-A94615972AEC}" type="pres">
      <dgm:prSet presAssocID="{4B58057B-8486-4EEB-BE10-2EE9DCD65D0C}" presName="childShp" presStyleLbl="bgAccFollowNode1" presStyleIdx="0" presStyleCnt="8" custScaleX="121048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04C570E-7A1C-403D-9FFE-DEBDC482F927}" type="pres">
      <dgm:prSet presAssocID="{9A666050-1183-424D-B264-AED6CD49850D}" presName="spacing" presStyleCnt="0"/>
      <dgm:spPr/>
    </dgm:pt>
    <dgm:pt modelId="{D0AD26E7-45AB-4D63-8244-C05C58209406}" type="pres">
      <dgm:prSet presAssocID="{29AB8053-6441-4AB4-86A7-0FF2C4C69421}" presName="linNode" presStyleCnt="0"/>
      <dgm:spPr/>
    </dgm:pt>
    <dgm:pt modelId="{810444B1-F46D-4480-9A3D-2431B24BF0BD}" type="pres">
      <dgm:prSet presAssocID="{29AB8053-6441-4AB4-86A7-0FF2C4C69421}" presName="parentShp" presStyleLbl="node1" presStyleIdx="1" presStyleCnt="8" custScaleX="67407" custLinFactNeighborX="-10657" custLinFactNeighborY="-156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1F20A3D-783F-4900-A36E-04BD976F4EBB}" type="pres">
      <dgm:prSet presAssocID="{29AB8053-6441-4AB4-86A7-0FF2C4C69421}" presName="childShp" presStyleLbl="bgAccFollowNode1" presStyleIdx="1" presStyleCnt="8" custScaleX="121018" custLinFactNeighborX="-580" custLinFactNeighborY="337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8028538-2FFD-4555-8004-34F01EC6F9CB}" type="pres">
      <dgm:prSet presAssocID="{79F6C154-1B3D-4E8A-9BB3-2C02BBB77F20}" presName="spacing" presStyleCnt="0"/>
      <dgm:spPr/>
    </dgm:pt>
    <dgm:pt modelId="{0F3803B1-55B1-43B7-AB42-72145E139B0E}" type="pres">
      <dgm:prSet presAssocID="{5AEB6E10-1B25-4DF8-9271-D22CF15CDC4B}" presName="linNode" presStyleCnt="0"/>
      <dgm:spPr/>
    </dgm:pt>
    <dgm:pt modelId="{DC682D5B-FC26-44C5-BACB-FAB4B5F3BD51}" type="pres">
      <dgm:prSet presAssocID="{5AEB6E10-1B25-4DF8-9271-D22CF15CDC4B}" presName="parentShp" presStyleLbl="node1" presStyleIdx="2" presStyleCnt="8" custScaleX="67547" custLinFactNeighborX="-11101" custLinFactNeighborY="-313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4ADE558-A861-4B06-B81E-25DA6A4AEDE2}" type="pres">
      <dgm:prSet presAssocID="{5AEB6E10-1B25-4DF8-9271-D22CF15CDC4B}" presName="childShp" presStyleLbl="bgAccFollowNode1" presStyleIdx="2" presStyleCnt="8" custScaleX="121408" custLinFactNeighborX="-193" custLinFactNeighborY="-2532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F28B09D-CDF9-4866-8171-13CDD252EE34}" type="pres">
      <dgm:prSet presAssocID="{4E3FC957-6B6F-46DE-AA14-46DC0B1FB215}" presName="spacing" presStyleCnt="0"/>
      <dgm:spPr/>
    </dgm:pt>
    <dgm:pt modelId="{D5C1D323-ADEA-4C86-8C85-E9C22C03EC0C}" type="pres">
      <dgm:prSet presAssocID="{266EF746-01DD-42D0-84D7-716179912A79}" presName="linNode" presStyleCnt="0"/>
      <dgm:spPr/>
    </dgm:pt>
    <dgm:pt modelId="{D4F12B79-3B73-433E-9EF0-3E8FC763C15C}" type="pres">
      <dgm:prSet presAssocID="{266EF746-01DD-42D0-84D7-716179912A79}" presName="parentShp" presStyleLbl="node1" presStyleIdx="3" presStyleCnt="8" custScaleX="67467" custLinFactNeighborX="-486" custLinFactNeighborY="-811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8DD93E6-CBA8-4859-88EE-E0743B7C1352}" type="pres">
      <dgm:prSet presAssocID="{266EF746-01DD-42D0-84D7-716179912A79}" presName="childShp" presStyleLbl="bgAccFollowNode1" presStyleIdx="3" presStyleCnt="8" custScaleX="121429" custScaleY="128651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2BEF0B8-B876-4900-AB87-73BE56DB217B}" type="pres">
      <dgm:prSet presAssocID="{0837E4A6-65AF-4536-8078-B07A6E66DE87}" presName="spacing" presStyleCnt="0"/>
      <dgm:spPr/>
    </dgm:pt>
    <dgm:pt modelId="{29EB7CDC-263F-4CF9-A3ED-9A35CF645FAD}" type="pres">
      <dgm:prSet presAssocID="{6844C5FE-AA99-4431-82BC-6DC9F093D350}" presName="linNode" presStyleCnt="0"/>
      <dgm:spPr/>
    </dgm:pt>
    <dgm:pt modelId="{AB0D32A7-2356-4336-88E8-D5F30373D96B}" type="pres">
      <dgm:prSet presAssocID="{6844C5FE-AA99-4431-82BC-6DC9F093D350}" presName="parentShp" presStyleLbl="node1" presStyleIdx="4" presStyleCnt="8" custScaleX="67547" custLinFactNeighborX="-251" custLinFactNeighborY="-12001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CE5B8CE-99B8-4457-87F3-B968553ECAF1}" type="pres">
      <dgm:prSet presAssocID="{6844C5FE-AA99-4431-82BC-6DC9F093D350}" presName="childShp" presStyleLbl="bgAccFollowNode1" presStyleIdx="4" presStyleCnt="8" custScaleX="121408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5CBD876-D62B-4AAC-ADB3-DA7B0E12CE64}" type="pres">
      <dgm:prSet presAssocID="{C469872D-B40C-4FBE-87BF-C2FDCCB3CFCE}" presName="spacing" presStyleCnt="0"/>
      <dgm:spPr/>
    </dgm:pt>
    <dgm:pt modelId="{D1D28368-A452-4783-97B5-7C1DE9D761C1}" type="pres">
      <dgm:prSet presAssocID="{593C3926-B222-4A81-846D-8614F18E82A8}" presName="linNode" presStyleCnt="0"/>
      <dgm:spPr/>
    </dgm:pt>
    <dgm:pt modelId="{1D1A19D9-8F66-4A27-A5C7-04DC18F8B424}" type="pres">
      <dgm:prSet presAssocID="{593C3926-B222-4A81-846D-8614F18E82A8}" presName="parentShp" presStyleLbl="node1" presStyleIdx="5" presStyleCnt="8" custScaleX="67587" custLinFactNeighborX="-1095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CDE6391-E431-4204-8FEA-293F9967D3C2}" type="pres">
      <dgm:prSet presAssocID="{593C3926-B222-4A81-846D-8614F18E82A8}" presName="childShp" presStyleLbl="bgAccFollowNode1" presStyleIdx="5" presStyleCnt="8" custScaleX="12143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122E497A-D5EF-453D-8B07-9EEDE7346B6C}" type="pres">
      <dgm:prSet presAssocID="{D706BFA1-D650-4BC4-A757-049D2ECB1F92}" presName="spacing" presStyleCnt="0"/>
      <dgm:spPr/>
    </dgm:pt>
    <dgm:pt modelId="{1F4323B0-9C4B-4527-8946-683F4004AEEE}" type="pres">
      <dgm:prSet presAssocID="{DA4A769C-7372-4436-A6F7-C8E5E45FB9FA}" presName="linNode" presStyleCnt="0"/>
      <dgm:spPr/>
    </dgm:pt>
    <dgm:pt modelId="{E21F82D5-621B-49EE-839D-2345B42D5148}" type="pres">
      <dgm:prSet presAssocID="{DA4A769C-7372-4436-A6F7-C8E5E45FB9FA}" presName="parentShp" presStyleLbl="node1" presStyleIdx="6" presStyleCnt="8" custScaleX="67261" custScaleY="122106" custLinFactNeighborX="-11989" custLinFactNeighborY="-3268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C233672-5836-4CBA-A6CA-C11AEF30A998}" type="pres">
      <dgm:prSet presAssocID="{DA4A769C-7372-4436-A6F7-C8E5E45FB9FA}" presName="childShp" presStyleLbl="bgAccFollowNode1" presStyleIdx="6" presStyleCnt="8" custScaleX="12210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49513E4-063F-4651-9196-F56CE9258258}" type="pres">
      <dgm:prSet presAssocID="{FEDF0B62-B4A8-4B08-8C75-6DE89F5AF110}" presName="spacing" presStyleCnt="0"/>
      <dgm:spPr/>
    </dgm:pt>
    <dgm:pt modelId="{ACEAF7CA-F026-48B3-AC89-51D8AF98EECC}" type="pres">
      <dgm:prSet presAssocID="{6A780169-6506-42F1-949E-6DD3BC3D76C6}" presName="linNode" presStyleCnt="0"/>
      <dgm:spPr/>
    </dgm:pt>
    <dgm:pt modelId="{900116A1-3EDF-47B9-93A4-EBB131EC1B2F}" type="pres">
      <dgm:prSet presAssocID="{6A780169-6506-42F1-949E-6DD3BC3D76C6}" presName="parentShp" presStyleLbl="node1" presStyleIdx="7" presStyleCnt="8" custScaleX="66302" custScaleY="155024" custLinFactNeighborX="-10509" custLinFactNeighborY="-163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9B931AB-A023-4B52-B464-3DBDE66FA84A}" type="pres">
      <dgm:prSet presAssocID="{6A780169-6506-42F1-949E-6DD3BC3D76C6}" presName="childShp" presStyleLbl="bgAccFollowNode1" presStyleIdx="7" presStyleCnt="8" custScaleX="120891" custScaleY="191346" custLinFactNeighborX="-209" custLinFactNeighborY="445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434D463C-37EB-4166-9C54-1F391A8BFA15}" type="presOf" srcId="{E13366B2-A992-4167-8C57-ED39E8326F18}" destId="{48DD93E6-CBA8-4859-88EE-E0743B7C1352}" srcOrd="0" destOrd="0" presId="urn:microsoft.com/office/officeart/2005/8/layout/vList6"/>
    <dgm:cxn modelId="{04317402-EC20-4C25-A91B-695E29CF4B66}" srcId="{6A780169-6506-42F1-949E-6DD3BC3D76C6}" destId="{F2A7ADC8-884C-4964-89EC-3A6080A83F33}" srcOrd="0" destOrd="0" parTransId="{80FBF847-D663-416B-8AD7-9A376E14129C}" sibTransId="{47CA95AE-807A-45E4-9FA4-4CB785F09C43}"/>
    <dgm:cxn modelId="{AF5E7CB7-E0EE-4731-BB6E-9D6049CD2711}" type="presOf" srcId="{7732DEDD-7CA3-41A0-ACB3-A98F4A504D1F}" destId="{8C233672-5836-4CBA-A6CA-C11AEF30A998}" srcOrd="0" destOrd="0" presId="urn:microsoft.com/office/officeart/2005/8/layout/vList6"/>
    <dgm:cxn modelId="{F9DEBDA8-A845-4176-98E5-97236B18E848}" srcId="{DA4A769C-7372-4436-A6F7-C8E5E45FB9FA}" destId="{7732DEDD-7CA3-41A0-ACB3-A98F4A504D1F}" srcOrd="0" destOrd="0" parTransId="{BE669F82-8239-4A69-847F-5E8BF798FF5F}" sibTransId="{0852292A-8693-4755-B73C-803DA5245CC3}"/>
    <dgm:cxn modelId="{BC031EA5-D738-43DB-8600-17DB74A48DBE}" srcId="{C8AF94EA-0ED9-42F2-9EB6-1264E2AE0A3B}" destId="{29AB8053-6441-4AB4-86A7-0FF2C4C69421}" srcOrd="1" destOrd="0" parTransId="{F0325010-7807-4A40-A338-C6FE5D803E10}" sibTransId="{79F6C154-1B3D-4E8A-9BB3-2C02BBB77F20}"/>
    <dgm:cxn modelId="{470253FB-C16C-4455-AF9A-94A1596A4ECF}" srcId="{6A780169-6506-42F1-949E-6DD3BC3D76C6}" destId="{B80526D0-FF7A-4F38-91F8-A98EB18F2076}" srcOrd="1" destOrd="0" parTransId="{09A15BFD-68A9-4565-A606-EA207ED43F6A}" sibTransId="{C80FFD36-1D6D-4ADE-A7C0-6E1915004694}"/>
    <dgm:cxn modelId="{BAEF9EA3-3E33-4213-A96F-DDCC3B5DAB8C}" srcId="{C8AF94EA-0ED9-42F2-9EB6-1264E2AE0A3B}" destId="{593C3926-B222-4A81-846D-8614F18E82A8}" srcOrd="5" destOrd="0" parTransId="{9A7B95E7-6827-49C7-82D6-599D1C120879}" sibTransId="{D706BFA1-D650-4BC4-A757-049D2ECB1F92}"/>
    <dgm:cxn modelId="{CC5FA30F-2577-45F8-B007-3CAD7D2AD5B9}" srcId="{C8AF94EA-0ED9-42F2-9EB6-1264E2AE0A3B}" destId="{6A780169-6506-42F1-949E-6DD3BC3D76C6}" srcOrd="7" destOrd="0" parTransId="{5DD040BD-6D83-42BF-AE85-25243B55C3D4}" sibTransId="{972B9F82-B308-48D6-A1FB-6B52B16BE131}"/>
    <dgm:cxn modelId="{487C878E-90BA-4F6C-ACA0-7402B5F14942}" srcId="{C8AF94EA-0ED9-42F2-9EB6-1264E2AE0A3B}" destId="{4B58057B-8486-4EEB-BE10-2EE9DCD65D0C}" srcOrd="0" destOrd="0" parTransId="{1A22CEC8-0ACC-480F-92CC-08F3CA503627}" sibTransId="{9A666050-1183-424D-B264-AED6CD49850D}"/>
    <dgm:cxn modelId="{23D9B7A5-9A78-42FB-8FAB-F314F638C060}" type="presOf" srcId="{982BBC28-53D5-4DBD-BEF4-A6187479B78A}" destId="{9CE5B8CE-99B8-4457-87F3-B968553ECAF1}" srcOrd="0" destOrd="0" presId="urn:microsoft.com/office/officeart/2005/8/layout/vList6"/>
    <dgm:cxn modelId="{BD713E87-E6B1-415A-99A8-16A9E04C4FE2}" type="presOf" srcId="{B2824AFE-C418-4939-BEB1-6748F6215704}" destId="{A4ADE558-A861-4B06-B81E-25DA6A4AEDE2}" srcOrd="0" destOrd="0" presId="urn:microsoft.com/office/officeart/2005/8/layout/vList6"/>
    <dgm:cxn modelId="{A363FAD4-901C-41B4-BFA9-6FB8F019BF5E}" type="presOf" srcId="{266EF746-01DD-42D0-84D7-716179912A79}" destId="{D4F12B79-3B73-433E-9EF0-3E8FC763C15C}" srcOrd="0" destOrd="0" presId="urn:microsoft.com/office/officeart/2005/8/layout/vList6"/>
    <dgm:cxn modelId="{7FE89555-83D6-4553-BBE4-2139505FFF4C}" type="presOf" srcId="{6A780169-6506-42F1-949E-6DD3BC3D76C6}" destId="{900116A1-3EDF-47B9-93A4-EBB131EC1B2F}" srcOrd="0" destOrd="0" presId="urn:microsoft.com/office/officeart/2005/8/layout/vList6"/>
    <dgm:cxn modelId="{56C8489A-154E-4042-9113-BDE9BE3EC207}" type="presOf" srcId="{5ABA29C7-BC77-4BED-994E-C7D509B8A908}" destId="{F1F20A3D-783F-4900-A36E-04BD976F4EBB}" srcOrd="0" destOrd="0" presId="urn:microsoft.com/office/officeart/2005/8/layout/vList6"/>
    <dgm:cxn modelId="{4DB028FF-FC69-4BCF-9FC2-B8789E5A1D95}" type="presOf" srcId="{C8AF94EA-0ED9-42F2-9EB6-1264E2AE0A3B}" destId="{C0DB86FF-F807-495D-A5CA-0F93FA4AEE6C}" srcOrd="0" destOrd="0" presId="urn:microsoft.com/office/officeart/2005/8/layout/vList6"/>
    <dgm:cxn modelId="{6717FE70-6E7A-4A48-BE83-00D5281B38F4}" type="presOf" srcId="{5AEB6E10-1B25-4DF8-9271-D22CF15CDC4B}" destId="{DC682D5B-FC26-44C5-BACB-FAB4B5F3BD51}" srcOrd="0" destOrd="0" presId="urn:microsoft.com/office/officeart/2005/8/layout/vList6"/>
    <dgm:cxn modelId="{B38EEDB3-C698-48EE-843D-A6639A02EBFA}" type="presOf" srcId="{6844C5FE-AA99-4431-82BC-6DC9F093D350}" destId="{AB0D32A7-2356-4336-88E8-D5F30373D96B}" srcOrd="0" destOrd="0" presId="urn:microsoft.com/office/officeart/2005/8/layout/vList6"/>
    <dgm:cxn modelId="{D327678B-869D-4184-AF35-207711BB9D51}" srcId="{29AB8053-6441-4AB4-86A7-0FF2C4C69421}" destId="{5ABA29C7-BC77-4BED-994E-C7D509B8A908}" srcOrd="0" destOrd="0" parTransId="{3955163A-254B-4499-BE14-8066BE0E23FA}" sibTransId="{77A0ABD9-83F0-4ED7-8772-CB79EC96C4F2}"/>
    <dgm:cxn modelId="{15BDD092-076D-4D95-813A-8A74AA6A6ADB}" srcId="{C8AF94EA-0ED9-42F2-9EB6-1264E2AE0A3B}" destId="{5AEB6E10-1B25-4DF8-9271-D22CF15CDC4B}" srcOrd="2" destOrd="0" parTransId="{D9FB0771-5895-4120-BFDF-6A1BF78B5F46}" sibTransId="{4E3FC957-6B6F-46DE-AA14-46DC0B1FB215}"/>
    <dgm:cxn modelId="{18E5CDC8-C93D-47E0-83D3-0F0C0D3D9A80}" srcId="{C8AF94EA-0ED9-42F2-9EB6-1264E2AE0A3B}" destId="{DA4A769C-7372-4436-A6F7-C8E5E45FB9FA}" srcOrd="6" destOrd="0" parTransId="{8FC287EE-8A20-4C60-9067-0F40EB66665E}" sibTransId="{FEDF0B62-B4A8-4B08-8C75-6DE89F5AF110}"/>
    <dgm:cxn modelId="{FE1D0A77-AA74-45EE-99A3-AB3519F9FA58}" type="presOf" srcId="{F2A7ADC8-884C-4964-89EC-3A6080A83F33}" destId="{59B931AB-A023-4B52-B464-3DBDE66FA84A}" srcOrd="0" destOrd="0" presId="urn:microsoft.com/office/officeart/2005/8/layout/vList6"/>
    <dgm:cxn modelId="{51C79FE7-80D6-461A-8696-852CA302E64E}" srcId="{4B58057B-8486-4EEB-BE10-2EE9DCD65D0C}" destId="{BFE97059-4027-4A06-B4E6-2CBE1D15E91C}" srcOrd="0" destOrd="0" parTransId="{F475A8CA-D653-4FEC-AC78-34C7657E174E}" sibTransId="{9BFDEB6C-04A7-4442-9C48-96F01F7D9C7C}"/>
    <dgm:cxn modelId="{9C3C46CD-2CBA-4824-8B36-F7CFAEE9603F}" type="presOf" srcId="{4B58057B-8486-4EEB-BE10-2EE9DCD65D0C}" destId="{6728C35B-15B8-42C7-A19C-B2FE44C49206}" srcOrd="0" destOrd="0" presId="urn:microsoft.com/office/officeart/2005/8/layout/vList6"/>
    <dgm:cxn modelId="{72E674A6-D9A2-4FED-B529-6EDA38DB8A6E}" srcId="{266EF746-01DD-42D0-84D7-716179912A79}" destId="{E13366B2-A992-4167-8C57-ED39E8326F18}" srcOrd="0" destOrd="0" parTransId="{EBB2C3EB-42E3-45A6-AAFC-69156FEDD682}" sibTransId="{A2C0AF2F-9AB9-4175-90AB-8E813C9588DE}"/>
    <dgm:cxn modelId="{A82F7066-B6F6-4107-AE2C-ABE5793702C7}" type="presOf" srcId="{593C3926-B222-4A81-846D-8614F18E82A8}" destId="{1D1A19D9-8F66-4A27-A5C7-04DC18F8B424}" srcOrd="0" destOrd="0" presId="urn:microsoft.com/office/officeart/2005/8/layout/vList6"/>
    <dgm:cxn modelId="{930C4966-64EB-4D93-AC27-9005A802DC41}" type="presOf" srcId="{BFE97059-4027-4A06-B4E6-2CBE1D15E91C}" destId="{D5C07C92-8F8E-4F21-A719-A94615972AEC}" srcOrd="0" destOrd="0" presId="urn:microsoft.com/office/officeart/2005/8/layout/vList6"/>
    <dgm:cxn modelId="{660EABD8-3454-40EB-9DFC-19530548CECE}" srcId="{C8AF94EA-0ED9-42F2-9EB6-1264E2AE0A3B}" destId="{6844C5FE-AA99-4431-82BC-6DC9F093D350}" srcOrd="4" destOrd="0" parTransId="{55B0459B-C293-45B9-B250-9511435BA2B7}" sibTransId="{C469872D-B40C-4FBE-87BF-C2FDCCB3CFCE}"/>
    <dgm:cxn modelId="{77734FDD-6598-4734-A014-B78B14C5C933}" type="presOf" srcId="{6BC99C8C-F396-42E8-AE37-00495DCF6296}" destId="{FCDE6391-E431-4204-8FEA-293F9967D3C2}" srcOrd="0" destOrd="0" presId="urn:microsoft.com/office/officeart/2005/8/layout/vList6"/>
    <dgm:cxn modelId="{11201AE8-116D-4A01-83E7-78E3BBB4C55A}" srcId="{593C3926-B222-4A81-846D-8614F18E82A8}" destId="{6BC99C8C-F396-42E8-AE37-00495DCF6296}" srcOrd="0" destOrd="0" parTransId="{506ADAA6-75E7-46EA-B1B8-CADB1DC8DA47}" sibTransId="{494AD4C6-9640-4D13-ACF0-8623097DBD1A}"/>
    <dgm:cxn modelId="{4AC752AC-0CFA-4A0C-8283-84BA3DED178A}" srcId="{C8AF94EA-0ED9-42F2-9EB6-1264E2AE0A3B}" destId="{266EF746-01DD-42D0-84D7-716179912A79}" srcOrd="3" destOrd="0" parTransId="{C2CE3F75-CF5B-4445-B7ED-BC1EDA123EFD}" sibTransId="{0837E4A6-65AF-4536-8078-B07A6E66DE87}"/>
    <dgm:cxn modelId="{7EBFE597-D764-4BBA-B531-17A853C00E85}" type="presOf" srcId="{B80526D0-FF7A-4F38-91F8-A98EB18F2076}" destId="{59B931AB-A023-4B52-B464-3DBDE66FA84A}" srcOrd="0" destOrd="1" presId="urn:microsoft.com/office/officeart/2005/8/layout/vList6"/>
    <dgm:cxn modelId="{A3877881-C75A-4697-A5DA-58B4C1B6852A}" type="presOf" srcId="{29AB8053-6441-4AB4-86A7-0FF2C4C69421}" destId="{810444B1-F46D-4480-9A3D-2431B24BF0BD}" srcOrd="0" destOrd="0" presId="urn:microsoft.com/office/officeart/2005/8/layout/vList6"/>
    <dgm:cxn modelId="{B2A41D49-0C33-4E9E-95C3-0073DDAA2FBF}" srcId="{6844C5FE-AA99-4431-82BC-6DC9F093D350}" destId="{982BBC28-53D5-4DBD-BEF4-A6187479B78A}" srcOrd="0" destOrd="0" parTransId="{1C762E6F-0D55-48C4-AB47-5210DB18BF1E}" sibTransId="{92C4AF57-3B0C-4F10-BDD9-24E828113506}"/>
    <dgm:cxn modelId="{CEEE2C8D-29D4-4110-A117-5FA934EDBCD7}" type="presOf" srcId="{DA4A769C-7372-4436-A6F7-C8E5E45FB9FA}" destId="{E21F82D5-621B-49EE-839D-2345B42D5148}" srcOrd="0" destOrd="0" presId="urn:microsoft.com/office/officeart/2005/8/layout/vList6"/>
    <dgm:cxn modelId="{CBF23EA5-5D75-4D4F-AF5C-F5C7E91412BD}" srcId="{5AEB6E10-1B25-4DF8-9271-D22CF15CDC4B}" destId="{B2824AFE-C418-4939-BEB1-6748F6215704}" srcOrd="0" destOrd="0" parTransId="{42C70F5F-8AB2-4A56-911E-4AF783E04176}" sibTransId="{230B9AF7-FD83-45AB-91B6-94765E304900}"/>
    <dgm:cxn modelId="{F2E008D1-2B94-4A20-809D-41BE7DAC70DC}" type="presParOf" srcId="{C0DB86FF-F807-495D-A5CA-0F93FA4AEE6C}" destId="{B1F1CCB4-21F5-4C02-B1CA-7CE45BA0749F}" srcOrd="0" destOrd="0" presId="urn:microsoft.com/office/officeart/2005/8/layout/vList6"/>
    <dgm:cxn modelId="{2129716E-F615-4F4A-B292-280896F0A950}" type="presParOf" srcId="{B1F1CCB4-21F5-4C02-B1CA-7CE45BA0749F}" destId="{6728C35B-15B8-42C7-A19C-B2FE44C49206}" srcOrd="0" destOrd="0" presId="urn:microsoft.com/office/officeart/2005/8/layout/vList6"/>
    <dgm:cxn modelId="{C95672F9-A80D-481E-8DC8-AD9E207B3C4D}" type="presParOf" srcId="{B1F1CCB4-21F5-4C02-B1CA-7CE45BA0749F}" destId="{D5C07C92-8F8E-4F21-A719-A94615972AEC}" srcOrd="1" destOrd="0" presId="urn:microsoft.com/office/officeart/2005/8/layout/vList6"/>
    <dgm:cxn modelId="{A36C10F3-C87D-40BE-9D88-5E6A6B5718CA}" type="presParOf" srcId="{C0DB86FF-F807-495D-A5CA-0F93FA4AEE6C}" destId="{904C570E-7A1C-403D-9FFE-DEBDC482F927}" srcOrd="1" destOrd="0" presId="urn:microsoft.com/office/officeart/2005/8/layout/vList6"/>
    <dgm:cxn modelId="{E252D63A-6BA3-4FB9-8866-928E7D9D238E}" type="presParOf" srcId="{C0DB86FF-F807-495D-A5CA-0F93FA4AEE6C}" destId="{D0AD26E7-45AB-4D63-8244-C05C58209406}" srcOrd="2" destOrd="0" presId="urn:microsoft.com/office/officeart/2005/8/layout/vList6"/>
    <dgm:cxn modelId="{73AE4CBA-AFBF-4A04-AD12-9354CEAB933C}" type="presParOf" srcId="{D0AD26E7-45AB-4D63-8244-C05C58209406}" destId="{810444B1-F46D-4480-9A3D-2431B24BF0BD}" srcOrd="0" destOrd="0" presId="urn:microsoft.com/office/officeart/2005/8/layout/vList6"/>
    <dgm:cxn modelId="{D6A24BF4-85F6-4601-B4AC-9E718B4BA199}" type="presParOf" srcId="{D0AD26E7-45AB-4D63-8244-C05C58209406}" destId="{F1F20A3D-783F-4900-A36E-04BD976F4EBB}" srcOrd="1" destOrd="0" presId="urn:microsoft.com/office/officeart/2005/8/layout/vList6"/>
    <dgm:cxn modelId="{D31ECD2E-B9F5-415B-91AB-A4C4ABC6DEE9}" type="presParOf" srcId="{C0DB86FF-F807-495D-A5CA-0F93FA4AEE6C}" destId="{E8028538-2FFD-4555-8004-34F01EC6F9CB}" srcOrd="3" destOrd="0" presId="urn:microsoft.com/office/officeart/2005/8/layout/vList6"/>
    <dgm:cxn modelId="{E58DFF71-F6B8-4CEC-B678-6AD4731E68D2}" type="presParOf" srcId="{C0DB86FF-F807-495D-A5CA-0F93FA4AEE6C}" destId="{0F3803B1-55B1-43B7-AB42-72145E139B0E}" srcOrd="4" destOrd="0" presId="urn:microsoft.com/office/officeart/2005/8/layout/vList6"/>
    <dgm:cxn modelId="{1DB895B7-BD24-440E-865A-14F5E804E438}" type="presParOf" srcId="{0F3803B1-55B1-43B7-AB42-72145E139B0E}" destId="{DC682D5B-FC26-44C5-BACB-FAB4B5F3BD51}" srcOrd="0" destOrd="0" presId="urn:microsoft.com/office/officeart/2005/8/layout/vList6"/>
    <dgm:cxn modelId="{8E833066-315B-4D30-8D97-FBF7524E781C}" type="presParOf" srcId="{0F3803B1-55B1-43B7-AB42-72145E139B0E}" destId="{A4ADE558-A861-4B06-B81E-25DA6A4AEDE2}" srcOrd="1" destOrd="0" presId="urn:microsoft.com/office/officeart/2005/8/layout/vList6"/>
    <dgm:cxn modelId="{B5F4F182-D6DE-467A-9485-4A80CACBAAF0}" type="presParOf" srcId="{C0DB86FF-F807-495D-A5CA-0F93FA4AEE6C}" destId="{6F28B09D-CDF9-4866-8171-13CDD252EE34}" srcOrd="5" destOrd="0" presId="urn:microsoft.com/office/officeart/2005/8/layout/vList6"/>
    <dgm:cxn modelId="{009CD5AC-ACB5-4B80-B7CF-93C736872CE1}" type="presParOf" srcId="{C0DB86FF-F807-495D-A5CA-0F93FA4AEE6C}" destId="{D5C1D323-ADEA-4C86-8C85-E9C22C03EC0C}" srcOrd="6" destOrd="0" presId="urn:microsoft.com/office/officeart/2005/8/layout/vList6"/>
    <dgm:cxn modelId="{FEAA44AC-E186-4F79-9EF7-873787974701}" type="presParOf" srcId="{D5C1D323-ADEA-4C86-8C85-E9C22C03EC0C}" destId="{D4F12B79-3B73-433E-9EF0-3E8FC763C15C}" srcOrd="0" destOrd="0" presId="urn:microsoft.com/office/officeart/2005/8/layout/vList6"/>
    <dgm:cxn modelId="{2F969FBB-E648-49FE-8365-2A2370BBDA68}" type="presParOf" srcId="{D5C1D323-ADEA-4C86-8C85-E9C22C03EC0C}" destId="{48DD93E6-CBA8-4859-88EE-E0743B7C1352}" srcOrd="1" destOrd="0" presId="urn:microsoft.com/office/officeart/2005/8/layout/vList6"/>
    <dgm:cxn modelId="{6BCFFCEB-23A2-4D71-ACA7-B696F9A8F743}" type="presParOf" srcId="{C0DB86FF-F807-495D-A5CA-0F93FA4AEE6C}" destId="{02BEF0B8-B876-4900-AB87-73BE56DB217B}" srcOrd="7" destOrd="0" presId="urn:microsoft.com/office/officeart/2005/8/layout/vList6"/>
    <dgm:cxn modelId="{21B187AC-9D09-4888-B2BB-BEE7977B8946}" type="presParOf" srcId="{C0DB86FF-F807-495D-A5CA-0F93FA4AEE6C}" destId="{29EB7CDC-263F-4CF9-A3ED-9A35CF645FAD}" srcOrd="8" destOrd="0" presId="urn:microsoft.com/office/officeart/2005/8/layout/vList6"/>
    <dgm:cxn modelId="{1CD26BF9-C2C1-4296-BC4F-C52F098C026D}" type="presParOf" srcId="{29EB7CDC-263F-4CF9-A3ED-9A35CF645FAD}" destId="{AB0D32A7-2356-4336-88E8-D5F30373D96B}" srcOrd="0" destOrd="0" presId="urn:microsoft.com/office/officeart/2005/8/layout/vList6"/>
    <dgm:cxn modelId="{00943B20-7E12-4703-9818-CA30D9B92F41}" type="presParOf" srcId="{29EB7CDC-263F-4CF9-A3ED-9A35CF645FAD}" destId="{9CE5B8CE-99B8-4457-87F3-B968553ECAF1}" srcOrd="1" destOrd="0" presId="urn:microsoft.com/office/officeart/2005/8/layout/vList6"/>
    <dgm:cxn modelId="{C43437DF-1010-4B29-9FD6-AC2AA3ACB4F7}" type="presParOf" srcId="{C0DB86FF-F807-495D-A5CA-0F93FA4AEE6C}" destId="{55CBD876-D62B-4AAC-ADB3-DA7B0E12CE64}" srcOrd="9" destOrd="0" presId="urn:microsoft.com/office/officeart/2005/8/layout/vList6"/>
    <dgm:cxn modelId="{79DE8354-97C9-45B3-8FF3-55A179DC080D}" type="presParOf" srcId="{C0DB86FF-F807-495D-A5CA-0F93FA4AEE6C}" destId="{D1D28368-A452-4783-97B5-7C1DE9D761C1}" srcOrd="10" destOrd="0" presId="urn:microsoft.com/office/officeart/2005/8/layout/vList6"/>
    <dgm:cxn modelId="{DCCF61A6-F525-4881-BEAC-D43899C48872}" type="presParOf" srcId="{D1D28368-A452-4783-97B5-7C1DE9D761C1}" destId="{1D1A19D9-8F66-4A27-A5C7-04DC18F8B424}" srcOrd="0" destOrd="0" presId="urn:microsoft.com/office/officeart/2005/8/layout/vList6"/>
    <dgm:cxn modelId="{2DF45602-5CD1-45D8-8105-84D46810360C}" type="presParOf" srcId="{D1D28368-A452-4783-97B5-7C1DE9D761C1}" destId="{FCDE6391-E431-4204-8FEA-293F9967D3C2}" srcOrd="1" destOrd="0" presId="urn:microsoft.com/office/officeart/2005/8/layout/vList6"/>
    <dgm:cxn modelId="{1D2A8CAD-BE85-422D-8FC0-477B75EC905E}" type="presParOf" srcId="{C0DB86FF-F807-495D-A5CA-0F93FA4AEE6C}" destId="{122E497A-D5EF-453D-8B07-9EEDE7346B6C}" srcOrd="11" destOrd="0" presId="urn:microsoft.com/office/officeart/2005/8/layout/vList6"/>
    <dgm:cxn modelId="{1015BAD5-4D39-4D10-849F-E62F915E0727}" type="presParOf" srcId="{C0DB86FF-F807-495D-A5CA-0F93FA4AEE6C}" destId="{1F4323B0-9C4B-4527-8946-683F4004AEEE}" srcOrd="12" destOrd="0" presId="urn:microsoft.com/office/officeart/2005/8/layout/vList6"/>
    <dgm:cxn modelId="{F3F7F31A-AAA1-4A26-8D13-8F3BCAACB7C7}" type="presParOf" srcId="{1F4323B0-9C4B-4527-8946-683F4004AEEE}" destId="{E21F82D5-621B-49EE-839D-2345B42D5148}" srcOrd="0" destOrd="0" presId="urn:microsoft.com/office/officeart/2005/8/layout/vList6"/>
    <dgm:cxn modelId="{8FC2FEE6-C44D-410E-BACB-9A58A8215BED}" type="presParOf" srcId="{1F4323B0-9C4B-4527-8946-683F4004AEEE}" destId="{8C233672-5836-4CBA-A6CA-C11AEF30A998}" srcOrd="1" destOrd="0" presId="urn:microsoft.com/office/officeart/2005/8/layout/vList6"/>
    <dgm:cxn modelId="{D25BF591-1DFC-4D3C-BD4D-6B1E281350A3}" type="presParOf" srcId="{C0DB86FF-F807-495D-A5CA-0F93FA4AEE6C}" destId="{049513E4-063F-4651-9196-F56CE9258258}" srcOrd="13" destOrd="0" presId="urn:microsoft.com/office/officeart/2005/8/layout/vList6"/>
    <dgm:cxn modelId="{552101C7-8199-4B67-9AC9-756F9EBA40DE}" type="presParOf" srcId="{C0DB86FF-F807-495D-A5CA-0F93FA4AEE6C}" destId="{ACEAF7CA-F026-48B3-AC89-51D8AF98EECC}" srcOrd="14" destOrd="0" presId="urn:microsoft.com/office/officeart/2005/8/layout/vList6"/>
    <dgm:cxn modelId="{8B9AC25B-C1E2-49F5-B3A5-3A5319D37076}" type="presParOf" srcId="{ACEAF7CA-F026-48B3-AC89-51D8AF98EECC}" destId="{900116A1-3EDF-47B9-93A4-EBB131EC1B2F}" srcOrd="0" destOrd="0" presId="urn:microsoft.com/office/officeart/2005/8/layout/vList6"/>
    <dgm:cxn modelId="{2C1714E7-578F-4D66-9398-4A31B18DAB68}" type="presParOf" srcId="{ACEAF7CA-F026-48B3-AC89-51D8AF98EECC}" destId="{59B931AB-A023-4B52-B464-3DBDE66FA84A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A18781-D2CE-4F5D-8949-8AAB7A96320F}">
      <dsp:nvSpPr>
        <dsp:cNvPr id="0" name=""/>
        <dsp:cNvSpPr/>
      </dsp:nvSpPr>
      <dsp:spPr>
        <a:xfrm>
          <a:off x="3671978" y="203590"/>
          <a:ext cx="2593175" cy="15401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300" b="1" kern="1200" dirty="0" smtClean="0">
              <a:solidFill>
                <a:schemeClr val="accent2">
                  <a:lumMod val="50000"/>
                </a:schemeClr>
              </a:solidFill>
            </a:rPr>
            <a:t>AUTOVALUTAZIONE: RISCHIO CORRUTTIVO - ATTUAZIONE DELLE MISURE</a:t>
          </a:r>
          <a:endParaRPr lang="it-IT" sz="1300" b="1" kern="1200" dirty="0">
            <a:solidFill>
              <a:schemeClr val="accent2">
                <a:lumMod val="50000"/>
              </a:schemeClr>
            </a:solidFill>
          </a:endParaRPr>
        </a:p>
      </dsp:txBody>
      <dsp:txXfrm>
        <a:off x="3671978" y="203590"/>
        <a:ext cx="2593175" cy="1540192"/>
      </dsp:txXfrm>
    </dsp:sp>
    <dsp:sp modelId="{B1370BA5-5618-4231-8042-B3E47672E72E}">
      <dsp:nvSpPr>
        <dsp:cNvPr id="0" name=""/>
        <dsp:cNvSpPr/>
      </dsp:nvSpPr>
      <dsp:spPr>
        <a:xfrm>
          <a:off x="575251" y="159017"/>
          <a:ext cx="5774786" cy="5774786"/>
        </a:xfrm>
        <a:prstGeom prst="circularArrow">
          <a:avLst>
            <a:gd name="adj1" fmla="val 5201"/>
            <a:gd name="adj2" fmla="val 335963"/>
            <a:gd name="adj3" fmla="val 21593734"/>
            <a:gd name="adj4" fmla="val 19766417"/>
            <a:gd name="adj5" fmla="val 6068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9A2EBE7-BA32-4EC8-A59D-9A8C57306F7B}">
      <dsp:nvSpPr>
        <dsp:cNvPr id="0" name=""/>
        <dsp:cNvSpPr/>
      </dsp:nvSpPr>
      <dsp:spPr>
        <a:xfrm>
          <a:off x="4660099" y="3291744"/>
          <a:ext cx="2478354" cy="10927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300" b="1" kern="1200" dirty="0" smtClean="0">
              <a:solidFill>
                <a:schemeClr val="accent2">
                  <a:lumMod val="50000"/>
                </a:schemeClr>
              </a:solidFill>
            </a:rPr>
            <a:t>PROGRAMMAZIONE -ATTUAZIONE 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300" b="1" kern="1200" dirty="0" smtClean="0">
              <a:solidFill>
                <a:schemeClr val="accent2">
                  <a:lumMod val="50000"/>
                </a:schemeClr>
              </a:solidFill>
            </a:rPr>
            <a:t>MISURE</a:t>
          </a:r>
          <a:endParaRPr lang="it-IT" sz="1300" b="1" kern="1200" dirty="0">
            <a:solidFill>
              <a:schemeClr val="accent2">
                <a:lumMod val="50000"/>
              </a:schemeClr>
            </a:solidFill>
          </a:endParaRPr>
        </a:p>
      </dsp:txBody>
      <dsp:txXfrm>
        <a:off x="4660099" y="3291744"/>
        <a:ext cx="2478354" cy="1092751"/>
      </dsp:txXfrm>
    </dsp:sp>
    <dsp:sp modelId="{198AFD9D-8C6C-46E9-AABE-954D3A9DA767}">
      <dsp:nvSpPr>
        <dsp:cNvPr id="0" name=""/>
        <dsp:cNvSpPr/>
      </dsp:nvSpPr>
      <dsp:spPr>
        <a:xfrm>
          <a:off x="575251" y="159017"/>
          <a:ext cx="5774786" cy="5774786"/>
        </a:xfrm>
        <a:prstGeom prst="circularArrow">
          <a:avLst>
            <a:gd name="adj1" fmla="val 5201"/>
            <a:gd name="adj2" fmla="val 335963"/>
            <a:gd name="adj3" fmla="val 3241546"/>
            <a:gd name="adj4" fmla="val 1889103"/>
            <a:gd name="adj5" fmla="val 6068"/>
          </a:avLst>
        </a:prstGeom>
        <a:gradFill rotWithShape="0">
          <a:gsLst>
            <a:gs pos="0">
              <a:schemeClr val="accent5">
                <a:hueOff val="-459284"/>
                <a:satOff val="68"/>
                <a:lumOff val="-161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459284"/>
                <a:satOff val="68"/>
                <a:lumOff val="-161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459284"/>
                <a:satOff val="68"/>
                <a:lumOff val="-161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1FCA139-731C-494F-9B87-36EC48002839}">
      <dsp:nvSpPr>
        <dsp:cNvPr id="0" name=""/>
        <dsp:cNvSpPr/>
      </dsp:nvSpPr>
      <dsp:spPr>
        <a:xfrm>
          <a:off x="2167142" y="5156383"/>
          <a:ext cx="2591004" cy="9041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300" b="1" kern="1200" dirty="0" smtClean="0">
              <a:solidFill>
                <a:schemeClr val="accent2">
                  <a:lumMod val="50000"/>
                </a:schemeClr>
              </a:solidFill>
            </a:rPr>
            <a:t>MONITORAGGIO PTPCT – 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300" b="1" kern="1200" dirty="0" smtClean="0">
              <a:solidFill>
                <a:schemeClr val="accent2">
                  <a:lumMod val="50000"/>
                </a:schemeClr>
              </a:solidFill>
            </a:rPr>
            <a:t>CONTROLLO DELLE CRITICITA’</a:t>
          </a:r>
          <a:endParaRPr lang="it-IT" sz="1300" b="1" kern="1200" dirty="0">
            <a:solidFill>
              <a:schemeClr val="accent2">
                <a:lumMod val="50000"/>
              </a:schemeClr>
            </a:solidFill>
          </a:endParaRPr>
        </a:p>
      </dsp:txBody>
      <dsp:txXfrm>
        <a:off x="2167142" y="5156383"/>
        <a:ext cx="2591004" cy="904108"/>
      </dsp:txXfrm>
    </dsp:sp>
    <dsp:sp modelId="{624FFE09-A8F9-47E0-A906-FAF8D4EFCA02}">
      <dsp:nvSpPr>
        <dsp:cNvPr id="0" name=""/>
        <dsp:cNvSpPr/>
      </dsp:nvSpPr>
      <dsp:spPr>
        <a:xfrm>
          <a:off x="575251" y="159017"/>
          <a:ext cx="5774786" cy="5774786"/>
        </a:xfrm>
        <a:prstGeom prst="circularArrow">
          <a:avLst>
            <a:gd name="adj1" fmla="val 5201"/>
            <a:gd name="adj2" fmla="val 335963"/>
            <a:gd name="adj3" fmla="val 8626788"/>
            <a:gd name="adj4" fmla="val 7222491"/>
            <a:gd name="adj5" fmla="val 6068"/>
          </a:avLst>
        </a:prstGeom>
        <a:gradFill rotWithShape="0">
          <a:gsLst>
            <a:gs pos="0">
              <a:schemeClr val="accent5">
                <a:hueOff val="-918568"/>
                <a:satOff val="135"/>
                <a:lumOff val="-323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918568"/>
                <a:satOff val="135"/>
                <a:lumOff val="-323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918568"/>
                <a:satOff val="135"/>
                <a:lumOff val="-323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4D42603F-FAD6-4653-8BFA-A7DB9B3B5B6E}">
      <dsp:nvSpPr>
        <dsp:cNvPr id="0" name=""/>
        <dsp:cNvSpPr/>
      </dsp:nvSpPr>
      <dsp:spPr>
        <a:xfrm>
          <a:off x="-97574" y="3324850"/>
          <a:ext cx="2247171" cy="1026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b="1" kern="1200" dirty="0" smtClean="0">
              <a:solidFill>
                <a:schemeClr val="accent2">
                  <a:lumMod val="50000"/>
                </a:schemeClr>
              </a:solidFill>
            </a:rPr>
            <a:t>REPORTISTICA-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b="1" kern="1200" dirty="0" smtClean="0">
              <a:solidFill>
                <a:schemeClr val="accent2">
                  <a:lumMod val="50000"/>
                </a:schemeClr>
              </a:solidFill>
            </a:rPr>
            <a:t>DIVULGAZIONE BUONE PRATICHE</a:t>
          </a:r>
          <a:endParaRPr lang="it-IT" sz="1400" b="1" kern="1200" dirty="0">
            <a:solidFill>
              <a:schemeClr val="accent2">
                <a:lumMod val="50000"/>
              </a:schemeClr>
            </a:solidFill>
          </a:endParaRPr>
        </a:p>
      </dsp:txBody>
      <dsp:txXfrm>
        <a:off x="-97574" y="3324850"/>
        <a:ext cx="2247171" cy="1026538"/>
      </dsp:txXfrm>
    </dsp:sp>
    <dsp:sp modelId="{56B0D4EE-376D-4EA4-9077-830C118398B4}">
      <dsp:nvSpPr>
        <dsp:cNvPr id="0" name=""/>
        <dsp:cNvSpPr/>
      </dsp:nvSpPr>
      <dsp:spPr>
        <a:xfrm>
          <a:off x="575251" y="159017"/>
          <a:ext cx="5774786" cy="5774786"/>
        </a:xfrm>
        <a:prstGeom prst="circularArrow">
          <a:avLst>
            <a:gd name="adj1" fmla="val 5201"/>
            <a:gd name="adj2" fmla="val 335963"/>
            <a:gd name="adj3" fmla="val 12644869"/>
            <a:gd name="adj4" fmla="val 10425647"/>
            <a:gd name="adj5" fmla="val 6068"/>
          </a:avLst>
        </a:prstGeom>
        <a:gradFill rotWithShape="0">
          <a:gsLst>
            <a:gs pos="0">
              <a:schemeClr val="accent5">
                <a:hueOff val="-1377853"/>
                <a:satOff val="203"/>
                <a:lumOff val="-485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377853"/>
                <a:satOff val="203"/>
                <a:lumOff val="-485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377853"/>
                <a:satOff val="203"/>
                <a:lumOff val="-485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DC7B54D-3D17-411C-9FA7-5F8734C7F77A}">
      <dsp:nvSpPr>
        <dsp:cNvPr id="0" name=""/>
        <dsp:cNvSpPr/>
      </dsp:nvSpPr>
      <dsp:spPr>
        <a:xfrm>
          <a:off x="1019045" y="419417"/>
          <a:ext cx="1875353" cy="1108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b="1" kern="1200" dirty="0" smtClean="0">
              <a:solidFill>
                <a:schemeClr val="accent2">
                  <a:lumMod val="50000"/>
                </a:schemeClr>
              </a:solidFill>
            </a:rPr>
            <a:t>VALUTAZIONE</a:t>
          </a:r>
          <a:r>
            <a:rPr lang="it-IT" sz="1400" kern="1200" dirty="0" smtClean="0">
              <a:latin typeface="Arial Narrow" panose="020B0606020202030204" pitchFamily="34" charset="0"/>
            </a:rPr>
            <a:t>/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b="1" kern="1200" dirty="0" smtClean="0">
              <a:solidFill>
                <a:schemeClr val="accent2">
                  <a:lumMod val="50000"/>
                </a:schemeClr>
              </a:solidFill>
            </a:rPr>
            <a:t>SEGNALAZIONE</a:t>
          </a:r>
          <a:r>
            <a:rPr lang="it-IT" sz="1400" kern="1200" dirty="0" smtClean="0">
              <a:latin typeface="Arial Narrow" panose="020B0606020202030204" pitchFamily="34" charset="0"/>
            </a:rPr>
            <a:t> </a:t>
          </a:r>
          <a:endParaRPr lang="it-IT" sz="1400" kern="1200" dirty="0">
            <a:latin typeface="Arial Narrow" panose="020B0606020202030204" pitchFamily="34" charset="0"/>
          </a:endParaRPr>
        </a:p>
      </dsp:txBody>
      <dsp:txXfrm>
        <a:off x="1019045" y="419417"/>
        <a:ext cx="1875353" cy="1108538"/>
      </dsp:txXfrm>
    </dsp:sp>
    <dsp:sp modelId="{1E2CF388-53EC-4F13-A1A0-6FF9DA9A12E5}">
      <dsp:nvSpPr>
        <dsp:cNvPr id="0" name=""/>
        <dsp:cNvSpPr/>
      </dsp:nvSpPr>
      <dsp:spPr>
        <a:xfrm>
          <a:off x="575251" y="159017"/>
          <a:ext cx="5774786" cy="5774786"/>
        </a:xfrm>
        <a:prstGeom prst="circularArrow">
          <a:avLst>
            <a:gd name="adj1" fmla="val 5201"/>
            <a:gd name="adj2" fmla="val 335963"/>
            <a:gd name="adj3" fmla="val 16145236"/>
            <a:gd name="adj4" fmla="val 15431131"/>
            <a:gd name="adj5" fmla="val 6068"/>
          </a:avLst>
        </a:prstGeom>
        <a:gradFill rotWithShape="0">
          <a:gsLst>
            <a:gs pos="0">
              <a:schemeClr val="accent5">
                <a:hueOff val="-1837137"/>
                <a:satOff val="270"/>
                <a:lumOff val="-647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837137"/>
                <a:satOff val="270"/>
                <a:lumOff val="-647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837137"/>
                <a:satOff val="270"/>
                <a:lumOff val="-647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C07C92-8F8E-4F21-A719-A94615972AEC}">
      <dsp:nvSpPr>
        <dsp:cNvPr id="0" name=""/>
        <dsp:cNvSpPr/>
      </dsp:nvSpPr>
      <dsp:spPr>
        <a:xfrm>
          <a:off x="3265024" y="1349"/>
          <a:ext cx="8669235" cy="534464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600" b="0" kern="1200" dirty="0" smtClean="0">
              <a:latin typeface="Arial Narrow" panose="020B0606020202030204" pitchFamily="34" charset="0"/>
            </a:rPr>
            <a:t>Il responsabile della struttura definisce le modalità di svolgimento dell’attività di analisi. Può definire la costituzione di un gruppo di lavoro. La denominazione </a:t>
          </a:r>
          <a:r>
            <a:rPr lang="it-IT" sz="1600" kern="1200" dirty="0" smtClean="0">
              <a:latin typeface="Arial Narrow" panose="020B0606020202030204" pitchFamily="34" charset="0"/>
            </a:rPr>
            <a:t>della struttura deve essere riportata in tutti i modelli. </a:t>
          </a:r>
          <a:endParaRPr lang="it-IT" sz="1600" kern="1200" dirty="0">
            <a:latin typeface="Arial Narrow" panose="020B0606020202030204" pitchFamily="34" charset="0"/>
          </a:endParaRPr>
        </a:p>
      </dsp:txBody>
      <dsp:txXfrm>
        <a:off x="3265024" y="68157"/>
        <a:ext cx="8468811" cy="400848"/>
      </dsp:txXfrm>
    </dsp:sp>
    <dsp:sp modelId="{6728C35B-15B8-42C7-A19C-B2FE44C49206}">
      <dsp:nvSpPr>
        <dsp:cNvPr id="0" name=""/>
        <dsp:cNvSpPr/>
      </dsp:nvSpPr>
      <dsp:spPr>
        <a:xfrm>
          <a:off x="0" y="18100"/>
          <a:ext cx="3262923" cy="534464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1" kern="1200" dirty="0" smtClean="0">
              <a:latin typeface="Arial Narrow" panose="020B0606020202030204" pitchFamily="34" charset="0"/>
            </a:rPr>
            <a:t>Gruppo di lavoro (MOD 1)</a:t>
          </a:r>
          <a:endParaRPr lang="it-IT" sz="1600" b="1" kern="1200" dirty="0">
            <a:latin typeface="Arial Narrow" panose="020B0606020202030204" pitchFamily="34" charset="0"/>
          </a:endParaRPr>
        </a:p>
      </dsp:txBody>
      <dsp:txXfrm>
        <a:off x="26090" y="44190"/>
        <a:ext cx="3210743" cy="482284"/>
      </dsp:txXfrm>
    </dsp:sp>
    <dsp:sp modelId="{F1F20A3D-783F-4900-A36E-04BD976F4EBB}">
      <dsp:nvSpPr>
        <dsp:cNvPr id="0" name=""/>
        <dsp:cNvSpPr/>
      </dsp:nvSpPr>
      <dsp:spPr>
        <a:xfrm>
          <a:off x="3216133" y="607310"/>
          <a:ext cx="8667087" cy="534464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600" i="1" kern="1200" dirty="0" smtClean="0">
              <a:latin typeface="Arial Narrow" panose="020B0606020202030204" pitchFamily="34" charset="0"/>
            </a:rPr>
            <a:t>Fase non operativa a livello di struttura.</a:t>
          </a:r>
          <a:endParaRPr lang="it-IT" sz="1600" i="1" kern="1200" dirty="0">
            <a:latin typeface="Arial Narrow" panose="020B0606020202030204" pitchFamily="34" charset="0"/>
          </a:endParaRPr>
        </a:p>
      </dsp:txBody>
      <dsp:txXfrm>
        <a:off x="3216133" y="674118"/>
        <a:ext cx="8466663" cy="400848"/>
      </dsp:txXfrm>
    </dsp:sp>
    <dsp:sp modelId="{810444B1-F46D-4480-9A3D-2431B24BF0BD}">
      <dsp:nvSpPr>
        <dsp:cNvPr id="0" name=""/>
        <dsp:cNvSpPr/>
      </dsp:nvSpPr>
      <dsp:spPr>
        <a:xfrm>
          <a:off x="0" y="580886"/>
          <a:ext cx="3218377" cy="534464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-5714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i="1" kern="1200" dirty="0" smtClean="0">
              <a:solidFill>
                <a:schemeClr val="bg1">
                  <a:lumMod val="75000"/>
                </a:schemeClr>
              </a:solidFill>
              <a:latin typeface="Arial Narrow" panose="020B0606020202030204" pitchFamily="34" charset="0"/>
            </a:rPr>
            <a:t>Analisi di contesto </a:t>
          </a:r>
          <a:endParaRPr lang="it-IT" sz="1600" i="1" kern="1200" dirty="0">
            <a:solidFill>
              <a:schemeClr val="bg1">
                <a:lumMod val="75000"/>
              </a:schemeClr>
            </a:solidFill>
            <a:latin typeface="Arial Narrow" panose="020B0606020202030204" pitchFamily="34" charset="0"/>
          </a:endParaRPr>
        </a:p>
      </dsp:txBody>
      <dsp:txXfrm>
        <a:off x="26090" y="606976"/>
        <a:ext cx="3166197" cy="482284"/>
      </dsp:txXfrm>
    </dsp:sp>
    <dsp:sp modelId="{A4ADE558-A861-4B06-B81E-25DA6A4AEDE2}">
      <dsp:nvSpPr>
        <dsp:cNvPr id="0" name=""/>
        <dsp:cNvSpPr/>
      </dsp:nvSpPr>
      <dsp:spPr>
        <a:xfrm>
          <a:off x="3223987" y="1041808"/>
          <a:ext cx="8695018" cy="534464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600" kern="1200" dirty="0" smtClean="0">
              <a:latin typeface="Arial Narrow" panose="020B0606020202030204" pitchFamily="34" charset="0"/>
            </a:rPr>
            <a:t>Il modello proposto è di consultazione. Nell’ambito dell’elenco proposto le strutture identificano i processi, da loro gestiti, che saranno analizzati sotto il profilo del rischio corruttivo (Il modello riporta fedelmente quanto compreso nell’Allegato 1 al PTPCT 2018-20).</a:t>
          </a:r>
          <a:endParaRPr lang="it-IT" sz="1600" kern="1200" dirty="0">
            <a:latin typeface="Arial Narrow" panose="020B0606020202030204" pitchFamily="34" charset="0"/>
          </a:endParaRPr>
        </a:p>
      </dsp:txBody>
      <dsp:txXfrm>
        <a:off x="3223987" y="1108616"/>
        <a:ext cx="8494594" cy="400848"/>
      </dsp:txXfrm>
    </dsp:sp>
    <dsp:sp modelId="{DC682D5B-FC26-44C5-BACB-FAB4B5F3BD51}">
      <dsp:nvSpPr>
        <dsp:cNvPr id="0" name=""/>
        <dsp:cNvSpPr/>
      </dsp:nvSpPr>
      <dsp:spPr>
        <a:xfrm>
          <a:off x="0" y="1160422"/>
          <a:ext cx="3225061" cy="534464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-11429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1" kern="1200" dirty="0" smtClean="0">
              <a:solidFill>
                <a:srgbClr val="002060"/>
              </a:solidFill>
              <a:latin typeface="Arial Narrow" panose="020B0606020202030204" pitchFamily="34" charset="0"/>
            </a:rPr>
            <a:t>Ricognizione dei processi gestiti dalla struttura (MOD 2)</a:t>
          </a:r>
          <a:endParaRPr lang="it-IT" sz="1600" b="1" kern="1200" dirty="0">
            <a:solidFill>
              <a:srgbClr val="002060"/>
            </a:solidFill>
            <a:latin typeface="Arial Narrow" panose="020B0606020202030204" pitchFamily="34" charset="0"/>
          </a:endParaRPr>
        </a:p>
      </dsp:txBody>
      <dsp:txXfrm>
        <a:off x="26090" y="1186512"/>
        <a:ext cx="3172881" cy="482284"/>
      </dsp:txXfrm>
    </dsp:sp>
    <dsp:sp modelId="{48DD93E6-CBA8-4859-88EE-E0743B7C1352}">
      <dsp:nvSpPr>
        <dsp:cNvPr id="0" name=""/>
        <dsp:cNvSpPr/>
      </dsp:nvSpPr>
      <dsp:spPr>
        <a:xfrm>
          <a:off x="3233213" y="1765084"/>
          <a:ext cx="8688029" cy="687594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600" kern="1200" dirty="0" smtClean="0">
              <a:latin typeface="Arial Narrow" panose="020B0606020202030204" pitchFamily="34" charset="0"/>
            </a:rPr>
            <a:t>Riporta informazioni di massima sul processo individuato per l’analisi del rischio: una breve descrizione del suo obiettivo ed indicazioni sintetiche sulla tipologia dei soggetti che in esso  intervengono. </a:t>
          </a:r>
          <a:endParaRPr lang="it-IT" sz="1600" kern="1200" dirty="0">
            <a:latin typeface="Arial Narrow" panose="020B0606020202030204" pitchFamily="34" charset="0"/>
          </a:endParaRPr>
        </a:p>
      </dsp:txBody>
      <dsp:txXfrm>
        <a:off x="3233213" y="1851033"/>
        <a:ext cx="8430181" cy="515696"/>
      </dsp:txXfrm>
    </dsp:sp>
    <dsp:sp modelId="{D4F12B79-3B73-433E-9EF0-3E8FC763C15C}">
      <dsp:nvSpPr>
        <dsp:cNvPr id="0" name=""/>
        <dsp:cNvSpPr/>
      </dsp:nvSpPr>
      <dsp:spPr>
        <a:xfrm>
          <a:off x="0" y="1798293"/>
          <a:ext cx="3218096" cy="534464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-17143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1" kern="1200" dirty="0" smtClean="0">
              <a:solidFill>
                <a:srgbClr val="002060"/>
              </a:solidFill>
              <a:latin typeface="Arial Narrow" panose="020B0606020202030204" pitchFamily="34" charset="0"/>
            </a:rPr>
            <a:t>Descrizione del processo (MOD 3)</a:t>
          </a:r>
          <a:endParaRPr lang="it-IT" sz="1600" b="1" kern="1200" dirty="0">
            <a:solidFill>
              <a:srgbClr val="002060"/>
            </a:solidFill>
            <a:latin typeface="Arial Narrow" panose="020B0606020202030204" pitchFamily="34" charset="0"/>
          </a:endParaRPr>
        </a:p>
      </dsp:txBody>
      <dsp:txXfrm>
        <a:off x="26090" y="1824383"/>
        <a:ext cx="3165916" cy="482284"/>
      </dsp:txXfrm>
    </dsp:sp>
    <dsp:sp modelId="{9CE5B8CE-99B8-4457-87F3-B968553ECAF1}">
      <dsp:nvSpPr>
        <dsp:cNvPr id="0" name=""/>
        <dsp:cNvSpPr/>
      </dsp:nvSpPr>
      <dsp:spPr>
        <a:xfrm>
          <a:off x="3233202" y="2506124"/>
          <a:ext cx="8695018" cy="534464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600" kern="1200" dirty="0" smtClean="0">
              <a:latin typeface="Arial Narrow" panose="020B0606020202030204" pitchFamily="34" charset="0"/>
            </a:rPr>
            <a:t>Le istruzioni al modello forniscono alcuni suggerimenti su come procedere per l’identificazione del rischio. Devono essere individuati almeno 2 rischi per processo. </a:t>
          </a:r>
          <a:endParaRPr lang="it-IT" sz="1600" kern="1200" dirty="0">
            <a:latin typeface="Arial Narrow" panose="020B0606020202030204" pitchFamily="34" charset="0"/>
          </a:endParaRPr>
        </a:p>
      </dsp:txBody>
      <dsp:txXfrm>
        <a:off x="3233202" y="2572932"/>
        <a:ext cx="8494594" cy="400848"/>
      </dsp:txXfrm>
    </dsp:sp>
    <dsp:sp modelId="{AB0D32A7-2356-4336-88E8-D5F30373D96B}">
      <dsp:nvSpPr>
        <dsp:cNvPr id="0" name=""/>
        <dsp:cNvSpPr/>
      </dsp:nvSpPr>
      <dsp:spPr>
        <a:xfrm>
          <a:off x="0" y="2441983"/>
          <a:ext cx="3225061" cy="534464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-22857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1" kern="1200" dirty="0" smtClean="0">
              <a:solidFill>
                <a:srgbClr val="002060"/>
              </a:solidFill>
              <a:latin typeface="Arial Narrow" panose="020B0606020202030204" pitchFamily="34" charset="0"/>
            </a:rPr>
            <a:t>Identificazione del rischio corruttivo (MOD 3)</a:t>
          </a:r>
          <a:endParaRPr lang="it-IT" sz="1600" kern="1200" dirty="0">
            <a:solidFill>
              <a:srgbClr val="002060"/>
            </a:solidFill>
            <a:latin typeface="Arial Narrow" panose="020B0606020202030204" pitchFamily="34" charset="0"/>
          </a:endParaRPr>
        </a:p>
      </dsp:txBody>
      <dsp:txXfrm>
        <a:off x="26090" y="2468073"/>
        <a:ext cx="3172881" cy="482284"/>
      </dsp:txXfrm>
    </dsp:sp>
    <dsp:sp modelId="{FCDE6391-E431-4204-8FEA-293F9967D3C2}">
      <dsp:nvSpPr>
        <dsp:cNvPr id="0" name=""/>
        <dsp:cNvSpPr/>
      </dsp:nvSpPr>
      <dsp:spPr>
        <a:xfrm>
          <a:off x="3233225" y="3094036"/>
          <a:ext cx="8696880" cy="534464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600" kern="1200" dirty="0" smtClean="0">
              <a:latin typeface="Arial Narrow" panose="020B0606020202030204" pitchFamily="34" charset="0"/>
            </a:rPr>
            <a:t>Il modello propone 25 quesiti a cui rispondere attribuendo un valore: 0= falso; 1= vero. Il valore del rischio è dato dalla somma delle valutazioni.</a:t>
          </a:r>
          <a:endParaRPr lang="it-IT" sz="1600" kern="1200" dirty="0">
            <a:latin typeface="Arial Narrow" panose="020B0606020202030204" pitchFamily="34" charset="0"/>
          </a:endParaRPr>
        </a:p>
      </dsp:txBody>
      <dsp:txXfrm>
        <a:off x="3233225" y="3160844"/>
        <a:ext cx="8496456" cy="400848"/>
      </dsp:txXfrm>
    </dsp:sp>
    <dsp:sp modelId="{1D1A19D9-8F66-4A27-A5C7-04DC18F8B424}">
      <dsp:nvSpPr>
        <dsp:cNvPr id="0" name=""/>
        <dsp:cNvSpPr/>
      </dsp:nvSpPr>
      <dsp:spPr>
        <a:xfrm>
          <a:off x="0" y="3094036"/>
          <a:ext cx="3226971" cy="534464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-28571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1" kern="1200" dirty="0" smtClean="0">
              <a:solidFill>
                <a:srgbClr val="002060"/>
              </a:solidFill>
              <a:latin typeface="Arial Narrow" panose="020B0606020202030204" pitchFamily="34" charset="0"/>
            </a:rPr>
            <a:t>Valutazione del rischio (MOD 4A)</a:t>
          </a:r>
          <a:endParaRPr lang="it-IT" sz="1600" kern="1200" dirty="0">
            <a:solidFill>
              <a:srgbClr val="002060"/>
            </a:solidFill>
            <a:latin typeface="Arial Narrow" panose="020B0606020202030204" pitchFamily="34" charset="0"/>
          </a:endParaRPr>
        </a:p>
      </dsp:txBody>
      <dsp:txXfrm>
        <a:off x="26090" y="3120126"/>
        <a:ext cx="3174791" cy="482284"/>
      </dsp:txXfrm>
    </dsp:sp>
    <dsp:sp modelId="{8C233672-5836-4CBA-A6CA-C11AEF30A998}">
      <dsp:nvSpPr>
        <dsp:cNvPr id="0" name=""/>
        <dsp:cNvSpPr/>
      </dsp:nvSpPr>
      <dsp:spPr>
        <a:xfrm>
          <a:off x="3206819" y="3741022"/>
          <a:ext cx="8727856" cy="534464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600" kern="1200" dirty="0" smtClean="0">
              <a:latin typeface="Arial Narrow" panose="020B0606020202030204" pitchFamily="34" charset="0"/>
            </a:rPr>
            <a:t>I rischi individuati vengono messi in ordine. Si identificano i rischi da prevenire in via prioritaria.</a:t>
          </a:r>
          <a:endParaRPr lang="it-IT" sz="1600" kern="1200" dirty="0">
            <a:latin typeface="Arial Narrow" panose="020B0606020202030204" pitchFamily="34" charset="0"/>
          </a:endParaRPr>
        </a:p>
      </dsp:txBody>
      <dsp:txXfrm>
        <a:off x="3206819" y="3807830"/>
        <a:ext cx="8527432" cy="400848"/>
      </dsp:txXfrm>
    </dsp:sp>
    <dsp:sp modelId="{E21F82D5-621B-49EE-839D-2345B42D5148}">
      <dsp:nvSpPr>
        <dsp:cNvPr id="0" name=""/>
        <dsp:cNvSpPr/>
      </dsp:nvSpPr>
      <dsp:spPr>
        <a:xfrm>
          <a:off x="0" y="3664481"/>
          <a:ext cx="3205134" cy="652613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-34286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1" kern="1200" dirty="0" smtClean="0">
              <a:solidFill>
                <a:srgbClr val="002060"/>
              </a:solidFill>
              <a:latin typeface="Arial Narrow" panose="020B0606020202030204" pitchFamily="34" charset="0"/>
            </a:rPr>
            <a:t>Ponderazione dei rischi individuati ed individuazione delle priorità di trattamento (MOD 4B)</a:t>
          </a:r>
          <a:endParaRPr lang="it-IT" sz="1600" b="1" kern="1200" dirty="0">
            <a:solidFill>
              <a:srgbClr val="002060"/>
            </a:solidFill>
            <a:latin typeface="Arial Narrow" panose="020B0606020202030204" pitchFamily="34" charset="0"/>
          </a:endParaRPr>
        </a:p>
      </dsp:txBody>
      <dsp:txXfrm>
        <a:off x="31858" y="3696339"/>
        <a:ext cx="3141418" cy="588897"/>
      </dsp:txXfrm>
    </dsp:sp>
    <dsp:sp modelId="{59B931AB-A023-4B52-B464-3DBDE66FA84A}">
      <dsp:nvSpPr>
        <dsp:cNvPr id="0" name=""/>
        <dsp:cNvSpPr/>
      </dsp:nvSpPr>
      <dsp:spPr>
        <a:xfrm>
          <a:off x="3214706" y="4389357"/>
          <a:ext cx="8649536" cy="1022677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600" kern="1200" dirty="0" smtClean="0">
              <a:latin typeface="Arial Narrow" panose="020B0606020202030204" pitchFamily="34" charset="0"/>
            </a:rPr>
            <a:t>Formulazione di una proposta circa la </a:t>
          </a:r>
          <a:r>
            <a:rPr lang="it-IT" sz="1600" b="1" kern="1200" dirty="0" smtClean="0">
              <a:latin typeface="Arial Narrow" panose="020B0606020202030204" pitchFamily="34" charset="0"/>
            </a:rPr>
            <a:t>tipologia di intervento preventivo</a:t>
          </a:r>
          <a:r>
            <a:rPr lang="it-IT" sz="1600" kern="1200" dirty="0" smtClean="0">
              <a:latin typeface="Arial Narrow" panose="020B0606020202030204" pitchFamily="34" charset="0"/>
            </a:rPr>
            <a:t> </a:t>
          </a:r>
          <a:r>
            <a:rPr lang="it-IT" sz="1600" b="1" kern="1200" dirty="0" smtClean="0">
              <a:latin typeface="Arial Narrow" panose="020B0606020202030204" pitchFamily="34" charset="0"/>
            </a:rPr>
            <a:t>ritenuta opportuna </a:t>
          </a:r>
          <a:r>
            <a:rPr lang="it-IT" sz="1600" kern="1200" dirty="0" smtClean="0">
              <a:latin typeface="Arial Narrow" panose="020B0606020202030204" pitchFamily="34" charset="0"/>
            </a:rPr>
            <a:t>per la riduzione del rischio </a:t>
          </a:r>
          <a:r>
            <a:rPr lang="it-IT" sz="1600" b="1" kern="1200" dirty="0" smtClean="0">
              <a:latin typeface="Arial Narrow" panose="020B0606020202030204" pitchFamily="34" charset="0"/>
            </a:rPr>
            <a:t>(CATEGORIA)</a:t>
          </a:r>
          <a:r>
            <a:rPr lang="it-IT" sz="1600" kern="1200" dirty="0" smtClean="0">
              <a:latin typeface="Arial Narrow" panose="020B0606020202030204" pitchFamily="34" charset="0"/>
            </a:rPr>
            <a:t>. (CATEGORIA della misura: </a:t>
          </a:r>
          <a:r>
            <a:rPr lang="it-IT" sz="1600" kern="1200" dirty="0" err="1" smtClean="0">
              <a:latin typeface="Arial Narrow" panose="020B0606020202030204" pitchFamily="34" charset="0"/>
            </a:rPr>
            <a:t>esp</a:t>
          </a:r>
          <a:r>
            <a:rPr lang="it-IT" sz="1600" kern="1200" dirty="0" smtClean="0">
              <a:latin typeface="Arial Narrow" panose="020B0606020202030204" pitchFamily="34" charset="0"/>
            </a:rPr>
            <a:t>. 07 Amministrazione trasparente; 08 Formazione etc. ). La proposta non è vincolante. </a:t>
          </a:r>
          <a:endParaRPr lang="it-IT" sz="1600" kern="1200" dirty="0">
            <a:latin typeface="Arial Narrow" panose="020B060602020203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600" kern="1200" dirty="0" smtClean="0">
              <a:latin typeface="Arial Narrow" panose="020B0606020202030204" pitchFamily="34" charset="0"/>
            </a:rPr>
            <a:t>Programmazione del numero di processi di cui valutare il rischio nel triennio (2018-20). </a:t>
          </a:r>
          <a:endParaRPr lang="it-IT" sz="1600" kern="1200" dirty="0">
            <a:latin typeface="Arial Narrow" panose="020B0606020202030204" pitchFamily="34" charset="0"/>
          </a:endParaRPr>
        </a:p>
      </dsp:txBody>
      <dsp:txXfrm>
        <a:off x="3214706" y="4517192"/>
        <a:ext cx="8266032" cy="767007"/>
      </dsp:txXfrm>
    </dsp:sp>
    <dsp:sp modelId="{900116A1-3EDF-47B9-93A4-EBB131EC1B2F}">
      <dsp:nvSpPr>
        <dsp:cNvPr id="0" name=""/>
        <dsp:cNvSpPr/>
      </dsp:nvSpPr>
      <dsp:spPr>
        <a:xfrm>
          <a:off x="0" y="4476338"/>
          <a:ext cx="3162527" cy="828548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1" kern="1200" dirty="0" smtClean="0">
              <a:solidFill>
                <a:srgbClr val="002060"/>
              </a:solidFill>
              <a:latin typeface="Arial Narrow" panose="020B0606020202030204" pitchFamily="34" charset="0"/>
            </a:rPr>
            <a:t>Programmazione delle attività di analisi e trattamento (MOD 5A e 5B)</a:t>
          </a:r>
          <a:endParaRPr lang="it-IT" sz="1600" b="1" kern="1200" dirty="0">
            <a:solidFill>
              <a:srgbClr val="002060"/>
            </a:solidFill>
            <a:latin typeface="Arial Narrow" panose="020B0606020202030204" pitchFamily="34" charset="0"/>
          </a:endParaRPr>
        </a:p>
      </dsp:txBody>
      <dsp:txXfrm>
        <a:off x="40446" y="4516784"/>
        <a:ext cx="3081635" cy="7476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0029CACC-1C38-41D1-95DA-9B331B943FBC}" type="datetime1">
              <a:rPr lang="it-IT" smtClean="0"/>
              <a:t>22/03/2019</a:t>
            </a:fld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1604A0D4-B89B-4ADD-AF9E-38636B40EE4E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473891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1724DE-8C22-4DD0-B00D-D2F34D07F374}" type="datetime1">
              <a:rPr lang="it-IT" smtClean="0"/>
              <a:pPr/>
              <a:t>22/03/2019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3502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it-IT" dirty="0" smtClean="0"/>
              <a:t>Fare clic per modificare gli stili del testo dello schema</a:t>
            </a:r>
          </a:p>
          <a:p>
            <a:pPr lvl="1" rtl="0"/>
            <a:r>
              <a:rPr lang="it-IT" dirty="0" smtClean="0"/>
              <a:t>Secondo livello</a:t>
            </a:r>
          </a:p>
          <a:p>
            <a:pPr lvl="2" rtl="0"/>
            <a:r>
              <a:rPr lang="it-IT" dirty="0" smtClean="0"/>
              <a:t>Terzo livello</a:t>
            </a:r>
          </a:p>
          <a:p>
            <a:pPr lvl="3" rtl="0"/>
            <a:r>
              <a:rPr lang="it-IT" dirty="0" smtClean="0"/>
              <a:t>Quarto livello</a:t>
            </a:r>
          </a:p>
          <a:p>
            <a:pPr lvl="4" rtl="0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2869989-EB00-4EE7-BCB5-25BDC5BB29F8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93636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it-IT" smtClean="0"/>
              <a:t>1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666137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it-IT" smtClean="0"/>
              <a:t>2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896751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it-IT" smtClean="0"/>
              <a:t>3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764821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82869989-EB00-4EE7-BCB5-25BDC5BB29F8}" type="slidenum">
              <a:rPr lang="it-IT" smtClean="0"/>
              <a:t>4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873057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it-IT" smtClean="0"/>
              <a:t>5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18266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69989-EB00-4EE7-BCB5-25BDC5BB29F8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srgbClr val="2D2E2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it-IT" sz="1200" b="0" i="0" u="none" strike="noStrike" kern="1200" cap="none" spc="0" normalizeH="0" baseline="0" noProof="0" dirty="0">
              <a:ln>
                <a:noFill/>
              </a:ln>
              <a:solidFill>
                <a:srgbClr val="2D2E2D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24100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69989-EB00-4EE7-BCB5-25BDC5BB29F8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srgbClr val="2D2E2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it-IT" sz="1200" b="0" i="0" u="none" strike="noStrike" kern="1200" cap="none" spc="0" normalizeH="0" baseline="0" noProof="0" dirty="0">
              <a:ln>
                <a:noFill/>
              </a:ln>
              <a:solidFill>
                <a:srgbClr val="2D2E2D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645658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it-IT" smtClean="0"/>
              <a:t>8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099981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po 4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6" name="Connettore diritto 5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Connettore diritto 6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Connettore diritto 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nettore diritto 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nettore diritto 1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ttore diritto 1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ttore diritto 1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nettore diritto 1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ttore diritto 1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ttore diritto 1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ttore diritto 1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nettore diritto 1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nettore diritto 1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ttore diritto 1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ttore diritto 2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nettore diritto 2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Gruppo 2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1" name="Connettore diritto 4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Connettore diritto 4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Connettore diritto 4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Connettore diritto 4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Connettore diritto 4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6" name="Gruppo 4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2" name="Connettore diritto 5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Connettore diritto 5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Connettore diritto 5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Connettore diritto 5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Connettore diritto 5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7" name="Connettore diritto 4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Connettore diritto 4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Connettore diritto 4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Connettore diritto 4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Connettore diritto 5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uppo 2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5" name="Connettore diritto 2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Connettore diritto 2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Connettore diritto 2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Connettore diritto 2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Connettore diritto 28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0" name="Gruppo 2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6" name="Connettore diritto 3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Connettore diritto 3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Connettore diritto 3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Connettore diritto 3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Connettore diritto 3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1" name="Connettore diritto 3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Connettore diritto 3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Connettore diritto 3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Connettore diritto 3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Connettore diritto 3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293845" y="1296063"/>
            <a:ext cx="9604310" cy="3996563"/>
          </a:xfrm>
        </p:spPr>
        <p:txBody>
          <a:bodyPr rtlCol="0" anchor="b">
            <a:normAutofit/>
          </a:bodyPr>
          <a:lstStyle>
            <a:lvl1pPr algn="l">
              <a:lnSpc>
                <a:spcPct val="76000"/>
              </a:lnSpc>
              <a:defRPr sz="8000" cap="none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293845" y="5432564"/>
            <a:ext cx="9604310" cy="457200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it-IT" smtClean="0"/>
              <a:t>Fare clic per modificare lo stile del sottotitolo dello schema</a:t>
            </a:r>
            <a:endParaRPr lang="it-IT" dirty="0"/>
          </a:p>
        </p:txBody>
      </p:sp>
      <p:cxnSp>
        <p:nvCxnSpPr>
          <p:cNvPr id="58" name="Connettore diritto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8862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it-IT" smtClean="0"/>
              <a:t>Modifica gli stili del testo dello schema</a:t>
            </a:r>
          </a:p>
          <a:p>
            <a:pPr lvl="1" rtl="0"/>
            <a:r>
              <a:rPr lang="it-IT" smtClean="0"/>
              <a:t>Secondo livello</a:t>
            </a:r>
          </a:p>
          <a:p>
            <a:pPr lvl="2" rtl="0"/>
            <a:r>
              <a:rPr lang="it-IT" smtClean="0"/>
              <a:t>Terzo livello</a:t>
            </a:r>
          </a:p>
          <a:p>
            <a:pPr lvl="3" rtl="0"/>
            <a:r>
              <a:rPr lang="it-IT" smtClean="0"/>
              <a:t>Quarto livello</a:t>
            </a:r>
          </a:p>
          <a:p>
            <a:pPr lvl="4" rtl="0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dirty="0" smtClean="0"/>
              <a:t>Aggiungere un piè di pagina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149C111-6E04-49B2-BC67-3EF138C5A752}" type="datetime1">
              <a:rPr lang="it-IT" smtClean="0"/>
              <a:t>22/03/2019</a:t>
            </a:fld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77154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9209314" y="489856"/>
            <a:ext cx="1687286" cy="5301343"/>
          </a:xfrm>
        </p:spPr>
        <p:txBody>
          <a:bodyPr vert="eaVert" rtlCol="0"/>
          <a:lstStyle/>
          <a:p>
            <a:pPr rtl="0"/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1295399" y="489856"/>
            <a:ext cx="7587344" cy="5301343"/>
          </a:xfrm>
        </p:spPr>
        <p:txBody>
          <a:bodyPr vert="eaVert" rtlCol="0"/>
          <a:lstStyle/>
          <a:p>
            <a:pPr lvl="0" rtl="0"/>
            <a:r>
              <a:rPr lang="it-IT" smtClean="0"/>
              <a:t>Modifica gli stili del testo dello schema</a:t>
            </a:r>
          </a:p>
          <a:p>
            <a:pPr lvl="1" rtl="0"/>
            <a:r>
              <a:rPr lang="it-IT" smtClean="0"/>
              <a:t>Secondo livello</a:t>
            </a:r>
          </a:p>
          <a:p>
            <a:pPr lvl="2" rtl="0"/>
            <a:r>
              <a:rPr lang="it-IT" smtClean="0"/>
              <a:t>Terzo livello</a:t>
            </a:r>
          </a:p>
          <a:p>
            <a:pPr lvl="3" rtl="0"/>
            <a:r>
              <a:rPr lang="it-IT" smtClean="0"/>
              <a:t>Quarto livello</a:t>
            </a:r>
          </a:p>
          <a:p>
            <a:pPr lvl="4" rtl="0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dirty="0" smtClean="0"/>
              <a:t>Aggiungere un piè di pagina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C840BA2-8BB0-419C-B05A-DFAF726658F0}" type="datetime1">
              <a:rPr lang="it-IT" smtClean="0"/>
              <a:t>22/03/2019</a:t>
            </a:fld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24635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it-IT" smtClean="0"/>
              <a:t>Modifica gli stili del testo dello schema</a:t>
            </a:r>
          </a:p>
          <a:p>
            <a:pPr lvl="1" rtl="0"/>
            <a:r>
              <a:rPr lang="it-IT" smtClean="0"/>
              <a:t>Secondo livello</a:t>
            </a:r>
          </a:p>
          <a:p>
            <a:pPr lvl="2" rtl="0"/>
            <a:r>
              <a:rPr lang="it-IT" smtClean="0"/>
              <a:t>Terzo livello</a:t>
            </a:r>
          </a:p>
          <a:p>
            <a:pPr lvl="3" rtl="0"/>
            <a:r>
              <a:rPr lang="it-IT" smtClean="0"/>
              <a:t>Quarto livello</a:t>
            </a:r>
          </a:p>
          <a:p>
            <a:pPr lvl="4" rtl="0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dirty="0" smtClean="0"/>
              <a:t>Aggiungere un piè di pagina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3FD49C2-2822-4765-A6C0-4E28872EAC85}" type="datetime1">
              <a:rPr lang="it-IT" smtClean="0"/>
              <a:t>22/03/2019</a:t>
            </a:fld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12444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Pr>
        <a:gradFill flip="none" rotWithShape="1">
          <a:gsLst>
            <a:gs pos="0">
              <a:schemeClr val="accent1"/>
            </a:gs>
            <a:gs pos="97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po 6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8" name="Connettore diritto 7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Connettore diritto 8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nettore diritto 9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nettore diritto 10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ttore diritto 11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ttore diritto 12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nettore diritto 13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ttore diritto 14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ttore diritto 15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ttore diritto 16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nettore diritto 17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nettore diritto 18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ttore diritto 19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ttore diritto 20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nettore diritto 21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nettore diritto 22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Gruppo 23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2" name="Connettore diritto 41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Connettore diritto 42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Connettore diritto 43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Connettore diritto 44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Connettore diritto 45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" name="Gruppo 46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3" name="Connettore diritto 52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Connettore diritto 53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Connettore diritto 54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Connettore diritto 55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Connettore diritto 56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8" name="Connettore diritto 47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Connettore diritto 48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Connettore diritto 49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Connettore diritto 50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Connettore diritto 51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uppo 24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6" name="Connettore diritto 2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Connettore diritto 2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Connettore diritto 2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Connettore diritto 2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Connettore diritto 29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1" name="Gruppo 3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7" name="Connettore diritto 3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Connettore diritto 3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Connettore diritto 3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Connettore diritto 3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Connettore diritto 4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2" name="Connettore diritto 3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Connettore diritto 3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Connettore diritto 3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Connettore diritto 3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Connettore diritto 3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95400" y="2541573"/>
            <a:ext cx="9601200" cy="2743200"/>
          </a:xfrm>
        </p:spPr>
        <p:txBody>
          <a:bodyPr rtlCol="0" anchor="b">
            <a:normAutofit/>
          </a:bodyPr>
          <a:lstStyle>
            <a:lvl1pPr>
              <a:lnSpc>
                <a:spcPct val="85000"/>
              </a:lnSpc>
              <a:defRPr sz="6000" cap="none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295400" y="5431536"/>
            <a:ext cx="9601200" cy="4572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rtl="0"/>
            <a:r>
              <a:rPr lang="it-IT" smtClean="0"/>
              <a:t>Modifica gli stili del testo dello schema</a:t>
            </a:r>
          </a:p>
        </p:txBody>
      </p:sp>
      <p:cxnSp>
        <p:nvCxnSpPr>
          <p:cNvPr id="58" name="Connettore diritto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67780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295400" y="1981199"/>
            <a:ext cx="4572000" cy="3810001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it-IT" smtClean="0"/>
              <a:t>Modifica gli stili del testo dello schema</a:t>
            </a:r>
          </a:p>
          <a:p>
            <a:pPr lvl="1" rtl="0"/>
            <a:r>
              <a:rPr lang="it-IT" smtClean="0"/>
              <a:t>Secondo livello</a:t>
            </a:r>
          </a:p>
          <a:p>
            <a:pPr lvl="2" rtl="0"/>
            <a:r>
              <a:rPr lang="it-IT" smtClean="0"/>
              <a:t>Terzo livello</a:t>
            </a:r>
          </a:p>
          <a:p>
            <a:pPr lvl="3" rtl="0"/>
            <a:r>
              <a:rPr lang="it-IT" smtClean="0"/>
              <a:t>Quarto livello</a:t>
            </a:r>
          </a:p>
          <a:p>
            <a:pPr lvl="4" rtl="0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324600" y="1981199"/>
            <a:ext cx="4572000" cy="3810001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it-IT" smtClean="0"/>
              <a:t>Modifica gli stili del testo dello schema</a:t>
            </a:r>
          </a:p>
          <a:p>
            <a:pPr lvl="1" rtl="0"/>
            <a:r>
              <a:rPr lang="it-IT" smtClean="0"/>
              <a:t>Secondo livello</a:t>
            </a:r>
          </a:p>
          <a:p>
            <a:pPr lvl="2" rtl="0"/>
            <a:r>
              <a:rPr lang="it-IT" smtClean="0"/>
              <a:t>Terzo livello</a:t>
            </a:r>
          </a:p>
          <a:p>
            <a:pPr lvl="3" rtl="0"/>
            <a:r>
              <a:rPr lang="it-IT" smtClean="0"/>
              <a:t>Quarto livello</a:t>
            </a:r>
          </a:p>
          <a:p>
            <a:pPr lvl="4" rtl="0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dirty="0" smtClean="0"/>
              <a:t>Aggiungere un piè di pagina</a:t>
            </a:r>
            <a:endParaRPr lang="it-IT" dirty="0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CDAA19BF-5F8A-4B0C-9C8D-2378FF040D83}" type="datetime1">
              <a:rPr lang="it-IT" smtClean="0"/>
              <a:t>22/03/2019</a:t>
            </a:fld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4456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295400" y="1818322"/>
            <a:ext cx="4572000" cy="641350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1295400" y="2503713"/>
            <a:ext cx="4572000" cy="3287487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it-IT" smtClean="0"/>
              <a:t>Modifica gli stili del testo dello schema</a:t>
            </a:r>
          </a:p>
          <a:p>
            <a:pPr lvl="1" rtl="0"/>
            <a:r>
              <a:rPr lang="it-IT" smtClean="0"/>
              <a:t>Secondo livello</a:t>
            </a:r>
          </a:p>
          <a:p>
            <a:pPr lvl="2" rtl="0"/>
            <a:r>
              <a:rPr lang="it-IT" smtClean="0"/>
              <a:t>Terzo livello</a:t>
            </a:r>
          </a:p>
          <a:p>
            <a:pPr lvl="3" rtl="0"/>
            <a:r>
              <a:rPr lang="it-IT" smtClean="0"/>
              <a:t>Quarto livello</a:t>
            </a:r>
          </a:p>
          <a:p>
            <a:pPr lvl="4" rtl="0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324600" y="1818322"/>
            <a:ext cx="4572000" cy="641350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324600" y="2503713"/>
            <a:ext cx="4572000" cy="3287487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it-IT" smtClean="0"/>
              <a:t>Modifica gli stili del testo dello schema</a:t>
            </a:r>
          </a:p>
          <a:p>
            <a:pPr lvl="1" rtl="0"/>
            <a:r>
              <a:rPr lang="it-IT" smtClean="0"/>
              <a:t>Secondo livello</a:t>
            </a:r>
          </a:p>
          <a:p>
            <a:pPr lvl="2" rtl="0"/>
            <a:r>
              <a:rPr lang="it-IT" smtClean="0"/>
              <a:t>Terzo livello</a:t>
            </a:r>
          </a:p>
          <a:p>
            <a:pPr lvl="3" rtl="0"/>
            <a:r>
              <a:rPr lang="it-IT" smtClean="0"/>
              <a:t>Quarto livello</a:t>
            </a:r>
          </a:p>
          <a:p>
            <a:pPr lvl="4" rtl="0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dirty="0" smtClean="0"/>
              <a:t>Aggiungere un piè di pagina</a:t>
            </a:r>
            <a:endParaRPr lang="it-IT" dirty="0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7FA417FD-94B8-483D-B9ED-B1B7A0B44368}" type="datetime1">
              <a:rPr lang="it-IT" smtClean="0"/>
              <a:t>22/03/2019</a:t>
            </a:fld>
            <a:endParaRPr lang="it-IT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97906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dirty="0" smtClean="0"/>
              <a:t>Aggiungere un piè di pagina</a:t>
            </a:r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BB4B6BCA-159E-4036-BBD8-A07263A06866}" type="datetime1">
              <a:rPr lang="it-IT" smtClean="0"/>
              <a:t>22/03/2019</a:t>
            </a:fld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38976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" name="Gruppo 160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62" name="Connettore diritto 161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Connettore diritto 162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Connettore diritto 163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Connettore diritto 164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Connettore diritto 165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Connettore diritto 166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Connettore diritto 167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Connettore diritto 168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Connettore diritto 169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Connettore diritto 170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Connettore diritto 171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Connettore diritto 172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Connettore diritto 173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Connettore diritto 174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Connettore diritto 175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Connettore diritto 176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8" name="Gruppo 177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96" name="Connettore diritto 19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Connettore diritto 19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Connettore diritto 19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Connettore diritto 19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Connettore diritto 199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1" name="Gruppo 20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207" name="Connettore diritto 20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" name="Connettore diritto 20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" name="Connettore diritto 20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" name="Connettore diritto 20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" name="Connettore diritto 21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2" name="Connettore diritto 20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Connettore diritto 20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Connettore diritto 20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Connettore diritto 20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Connettore diritto 20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9" name="Gruppo 178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80" name="Connettore diritto 179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Connettore diritto 180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Connettore diritto 181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Connettore diritto 182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Connettore diritto 183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5" name="Gruppo 184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91" name="Connettore diritto 190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" name="Connettore diritto 191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Connettore diritto 192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Connettore diritto 193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Connettore diritto 194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6" name="Connettore diritto 185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Connettore diritto 186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Connettore diritto 187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Connettore diritto 188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Connettore diritto 189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13" name="Segnaposto piè di pagina 21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dirty="0" smtClean="0"/>
              <a:t>Aggiungere un piè di pagina</a:t>
            </a:r>
            <a:endParaRPr lang="it-IT" dirty="0"/>
          </a:p>
        </p:txBody>
      </p:sp>
      <p:sp>
        <p:nvSpPr>
          <p:cNvPr id="212" name="Segnaposto data 21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1F582CE5-20BB-4A1A-8FB8-73CE9B43108D}" type="datetime1">
              <a:rPr lang="it-IT" smtClean="0"/>
              <a:t>22/03/2019</a:t>
            </a:fld>
            <a:endParaRPr lang="it-IT" dirty="0"/>
          </a:p>
        </p:txBody>
      </p:sp>
      <p:sp>
        <p:nvSpPr>
          <p:cNvPr id="214" name="Segnaposto numero diapositiva 21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4681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po 8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0" name="Connettore diritto 9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nettore diritto 10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ttore diritto 11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ttore diritto 12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nettore diritto 13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ttore diritto 14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ttore diritto 15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ttore diritto 16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nettore diritto 17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nettore diritto 18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ttore diritto 19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ttore diritto 20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nettore diritto 21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nettore diritto 22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nettore diritto 23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nettore diritto 24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Gruppo 25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4" name="Connettore diritto 43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Connettore diritto 44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Connettore diritto 45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Connettore diritto 46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Connettore diritto 47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9" name="Gruppo 48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5" name="Connettore diritto 54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Connettore diritto 55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Connettore diritto 56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Connettore diritto 57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Connettore diritto 58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0" name="Connettore diritto 49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Connettore diritto 50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Connettore diritto 51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Connettore diritto 52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Connettore diritto 53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Gruppo 26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8" name="Connettore diritto 27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Connettore diritto 28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Connettore diritto 29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Connettore diritto 30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Connettore diritto 31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3" name="Gruppo 32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9" name="Connettore diritto 38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Connettore diritto 39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Connettore diritto 40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Connettore diritto 41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Connettore diritto 42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4" name="Connettore diritto 33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Connettore diritto 34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Connettore diritto 35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Connettore diritto 36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Connettore diritto 37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" name="Rettangolo 6"/>
          <p:cNvSpPr/>
          <p:nvPr userDrawn="1"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913152" y="571500"/>
            <a:ext cx="3657600" cy="2197100"/>
          </a:xfrm>
        </p:spPr>
        <p:txBody>
          <a:bodyPr rtlCol="0"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pPr rtl="0"/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3197" y="571500"/>
            <a:ext cx="6217920" cy="57150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it-IT" smtClean="0"/>
              <a:t>Modifica gli stili del testo dello schema</a:t>
            </a:r>
          </a:p>
          <a:p>
            <a:pPr lvl="1" rtl="0"/>
            <a:r>
              <a:rPr lang="it-IT" smtClean="0"/>
              <a:t>Secondo livello</a:t>
            </a:r>
          </a:p>
          <a:p>
            <a:pPr lvl="2" rtl="0"/>
            <a:r>
              <a:rPr lang="it-IT" smtClean="0"/>
              <a:t>Terzo livello</a:t>
            </a:r>
          </a:p>
          <a:p>
            <a:pPr lvl="3" rtl="0"/>
            <a:r>
              <a:rPr lang="it-IT" smtClean="0"/>
              <a:t>Quarto livello</a:t>
            </a:r>
          </a:p>
          <a:p>
            <a:pPr lvl="4" rtl="0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7913152" y="2995012"/>
            <a:ext cx="3657600" cy="228595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it-IT" smtClean="0"/>
              <a:t>Modifica gli stili del testo dello schema</a:t>
            </a:r>
          </a:p>
        </p:txBody>
      </p:sp>
      <p:cxnSp>
        <p:nvCxnSpPr>
          <p:cNvPr id="60" name="Connettore diritto 59"/>
          <p:cNvCxnSpPr/>
          <p:nvPr userDrawn="1"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dirty="0" smtClean="0"/>
              <a:t>Aggiungere un piè di pagina</a:t>
            </a:r>
            <a:endParaRPr lang="it-IT" dirty="0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4747596-92E7-4722-B52C-2BFBA6D1161B}" type="datetime1">
              <a:rPr lang="it-IT" smtClean="0"/>
              <a:t>22/03/2019</a:t>
            </a:fld>
            <a:endParaRPr lang="it-IT" dirty="0"/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E31375A4-56A4-47D6-9801-1991572033F7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6737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o 7"/>
          <p:cNvGrpSpPr/>
          <p:nvPr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9" name="Connettore diritto 8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nettore diritto 9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nettore diritto 10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ttore diritto 11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ttore diritto 12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nettore diritto 13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ttore diritto 14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ttore diritto 15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ttore diritto 16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nettore diritto 17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nettore diritto 18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ttore diritto 19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ttore diritto 20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nettore diritto 21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nettore diritto 22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nettore diritto 23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" name="Gruppo 24"/>
            <p:cNvGrpSpPr/>
            <p:nvPr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3" name="Connettore diritto 42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Connettore diritto 43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Connettore diritto 44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Connettore diritto 45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Connettore diritto 46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8" name="Gruppo 47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4" name="Connettore diritto 53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Connettore diritto 54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Connettore diritto 55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Connettore diritto 56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Connettore diritto 57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Connettore diritto 48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Connettore diritto 49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Connettore diritto 50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Connettore diritto 51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Connettore diritto 52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uppo 25"/>
            <p:cNvGrpSpPr/>
            <p:nvPr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7" name="Connettore diritto 26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Connettore diritto 27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Connettore diritto 28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Connettore diritto 29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Connettore diritto 30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Gruppo 31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8" name="Connettore diritto 37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Connettore diritto 38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Connettore diritto 39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Connettore diritto 40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Connettore diritto 41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3" name="Connettore diritto 32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Connettore diritto 33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Connettore diritto 34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Connettore diritto 35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Connettore diritto 36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0" name="Rettangolo 59"/>
          <p:cNvSpPr/>
          <p:nvPr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cxnSp>
        <p:nvCxnSpPr>
          <p:cNvPr id="59" name="Connettore diritto 58"/>
          <p:cNvCxnSpPr/>
          <p:nvPr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909560" y="576072"/>
            <a:ext cx="3657600" cy="2194560"/>
          </a:xfrm>
        </p:spPr>
        <p:txBody>
          <a:bodyPr rtlCol="0"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pPr rtl="0"/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immagine 2" descr="Segnaposto vuoto per aggiungere un'immagine. Fare clic sul segnaposto e selezionare l'immagine che si vuole aggiungere."/>
          <p:cNvSpPr>
            <a:spLocks noGrp="1"/>
          </p:cNvSpPr>
          <p:nvPr>
            <p:ph type="pic" idx="1"/>
          </p:nvPr>
        </p:nvSpPr>
        <p:spPr>
          <a:xfrm>
            <a:off x="4412" y="-159"/>
            <a:ext cx="7315200" cy="6858000"/>
          </a:xfrm>
        </p:spPr>
        <p:txBody>
          <a:bodyPr tIns="457200" rtlCol="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it-IT" smtClean="0"/>
              <a:t>Fare clic sull'icona per inserire un'immagine</a:t>
            </a:r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7909560" y="2999232"/>
            <a:ext cx="3657600" cy="2286000"/>
          </a:xfrm>
        </p:spPr>
        <p:txBody>
          <a:bodyPr rtlCol="0"/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it-IT" smtClean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620318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3000">
              <a:schemeClr val="bg1"/>
            </a:gs>
            <a:gs pos="0">
              <a:schemeClr val="bg1">
                <a:lumMod val="100000"/>
              </a:schemeClr>
            </a:gs>
            <a:gs pos="100000">
              <a:schemeClr val="bg1">
                <a:lumMod val="95000"/>
                <a:alpha val="6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Gruppo 95"/>
          <p:cNvGrpSpPr/>
          <p:nvPr userDrawn="1"/>
        </p:nvGrpSpPr>
        <p:grpSpPr bwMode="hidden">
          <a:xfrm>
            <a:off x="-1" y="-195943"/>
            <a:ext cx="12192002" cy="6858000"/>
            <a:chOff x="-1" y="0"/>
            <a:chExt cx="12192002" cy="6858000"/>
          </a:xfrm>
        </p:grpSpPr>
        <p:cxnSp>
          <p:nvCxnSpPr>
            <p:cNvPr id="97" name="Connettore diritto 96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Connettore diritto 97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Connettore diritto 9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Connettore diritto 9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Connettore diritto 10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Connettore diritto 10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Connettore diritto 10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Connettore diritto 10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Connettore diritto 10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Connettore diritto 10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Connettore diritto 10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Connettore diritto 10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Connettore diritto 10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Connettore diritto 10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Connettore diritto 11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Connettore diritto 11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3" name="Gruppo 11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31" name="Connettore diritto 13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Connettore diritto 13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Connettore diritto 13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Connettore diritto 13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Connettore diritto 13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6" name="Gruppo 13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42" name="Connettore diritto 14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Connettore diritto 14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Connettore diritto 14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Connettore diritto 14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Connettore diritto 14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7" name="Connettore diritto 13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Connettore diritto 13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Connettore diritto 13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Connettore diritto 13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Connettore diritto 14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4" name="Gruppo 11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15" name="Connettore diritto 11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Connettore diritto 11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Connettore diritto 11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Connettore diritto 11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Connettore diritto 118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0" name="Gruppo 11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26" name="Connettore diritto 12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Connettore diritto 12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Connettore diritto 12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Connettore diritto 12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Connettore diritto 12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1" name="Connettore diritto 12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Connettore diritto 12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Connettore diritto 12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Connettore diritto 12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Connettore diritto 12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1295400" y="503853"/>
            <a:ext cx="9601200" cy="11423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it-IT" dirty="0" smtClean="0"/>
              <a:t>Fare clic per modificare lo stile del titolo dello schema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295400" y="1981201"/>
            <a:ext cx="9601200" cy="3809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it-IT" dirty="0" smtClean="0"/>
              <a:t>Fare clic per modificare gli stili del testo dello schema</a:t>
            </a:r>
          </a:p>
          <a:p>
            <a:pPr lvl="1" rtl="0"/>
            <a:r>
              <a:rPr lang="it-IT" dirty="0" smtClean="0"/>
              <a:t>Secondo livello</a:t>
            </a:r>
          </a:p>
          <a:p>
            <a:pPr lvl="2" rtl="0"/>
            <a:r>
              <a:rPr lang="it-IT" dirty="0" smtClean="0"/>
              <a:t>Terzo livello</a:t>
            </a:r>
          </a:p>
          <a:p>
            <a:pPr lvl="3" rtl="0"/>
            <a:r>
              <a:rPr lang="it-IT" dirty="0" smtClean="0"/>
              <a:t>Quarto livello</a:t>
            </a:r>
          </a:p>
          <a:p>
            <a:pPr lvl="4" rtl="0"/>
            <a:r>
              <a:rPr lang="it-IT" dirty="0" smtClean="0"/>
              <a:t>Quinto livello</a:t>
            </a:r>
            <a:endParaRPr lang="it-IT" dirty="0"/>
          </a:p>
        </p:txBody>
      </p:sp>
      <p:cxnSp>
        <p:nvCxnSpPr>
          <p:cNvPr id="148" name="Connettore diritto 147"/>
          <p:cNvCxnSpPr/>
          <p:nvPr userDrawn="1"/>
        </p:nvCxnSpPr>
        <p:spPr>
          <a:xfrm>
            <a:off x="609600" y="6172200"/>
            <a:ext cx="10972800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609601" y="6289679"/>
            <a:ext cx="6128030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pPr rtl="0"/>
            <a:r>
              <a:rPr lang="it-IT" dirty="0" smtClean="0"/>
              <a:t>Aggiungere un piè di pagina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9294042" y="6289679"/>
            <a:ext cx="965946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fld id="{09173C94-D530-4D39-A6A3-3496AC6AC2E2}" type="datetime1">
              <a:rPr lang="it-IT" smtClean="0"/>
              <a:t>22/03/2019</a:t>
            </a:fld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10665311" y="6289679"/>
            <a:ext cx="918882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pPr rtl="0"/>
            <a:fld id="{E31375A4-56A4-47D6-9801-1991572033F7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43259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9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79388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878012" indent="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2.emf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2.xml"/><Relationship Id="rId6" Type="http://schemas.openxmlformats.org/officeDocument/2006/relationships/image" Target="../media/image3.png"/><Relationship Id="rId5" Type="http://schemas.openxmlformats.org/officeDocument/2006/relationships/image" Target="../media/image1.emf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openxmlformats.org/officeDocument/2006/relationships/notesSlide" Target="../notesSlides/notesSlide3.xml"/><Relationship Id="rId7" Type="http://schemas.openxmlformats.org/officeDocument/2006/relationships/diagramLayout" Target="../diagrams/layout1.xml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3.xml"/><Relationship Id="rId6" Type="http://schemas.openxmlformats.org/officeDocument/2006/relationships/diagramData" Target="../diagrams/data1.xml"/><Relationship Id="rId5" Type="http://schemas.openxmlformats.org/officeDocument/2006/relationships/image" Target="../media/image2.emf"/><Relationship Id="rId10" Type="http://schemas.microsoft.com/office/2007/relationships/diagramDrawing" Target="../diagrams/drawing1.xml"/><Relationship Id="rId4" Type="http://schemas.openxmlformats.org/officeDocument/2006/relationships/image" Target="../media/image1.emf"/><Relationship Id="rId9" Type="http://schemas.openxmlformats.org/officeDocument/2006/relationships/diagramColors" Target="../diagrams/colors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3" Type="http://schemas.openxmlformats.org/officeDocument/2006/relationships/notesSlide" Target="../notesSlides/notesSlide4.xml"/><Relationship Id="rId7" Type="http://schemas.openxmlformats.org/officeDocument/2006/relationships/diagramLayout" Target="../diagrams/layout2.xm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4.xml"/><Relationship Id="rId6" Type="http://schemas.openxmlformats.org/officeDocument/2006/relationships/diagramData" Target="../diagrams/data2.xml"/><Relationship Id="rId5" Type="http://schemas.openxmlformats.org/officeDocument/2006/relationships/image" Target="../media/image2.emf"/><Relationship Id="rId10" Type="http://schemas.microsoft.com/office/2007/relationships/diagramDrawing" Target="../diagrams/drawing2.xml"/><Relationship Id="rId4" Type="http://schemas.openxmlformats.org/officeDocument/2006/relationships/image" Target="../media/image1.emf"/><Relationship Id="rId9" Type="http://schemas.openxmlformats.org/officeDocument/2006/relationships/diagramColors" Target="../diagrams/colors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5" Type="http://schemas.openxmlformats.org/officeDocument/2006/relationships/image" Target="../media/image1.emf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5" Type="http://schemas.openxmlformats.org/officeDocument/2006/relationships/image" Target="../media/image1.emf"/><Relationship Id="rId4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5" Type="http://schemas.openxmlformats.org/officeDocument/2006/relationships/image" Target="../media/image1.emf"/><Relationship Id="rId4" Type="http://schemas.openxmlformats.org/officeDocument/2006/relationships/image" Target="../media/image2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unipi.it/index.php/amministrazione/item/12790-modelli-ed-istruzioni-per-l-analisi-la-valutazione-la-programmazione-delle-attivita-di-trattamento-del-rischio" TargetMode="External"/><Relationship Id="rId3" Type="http://schemas.openxmlformats.org/officeDocument/2006/relationships/notesSlide" Target="../notesSlides/notesSlide8.xml"/><Relationship Id="rId7" Type="http://schemas.openxmlformats.org/officeDocument/2006/relationships/hyperlink" Target="https://www.unipi.it/index.php/amministrazione/itemlist/category/375-direzione-pvci" TargetMode="External"/><Relationship Id="rId12" Type="http://schemas.openxmlformats.org/officeDocument/2006/relationships/image" Target="../media/image2.emf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8.xml"/><Relationship Id="rId6" Type="http://schemas.openxmlformats.org/officeDocument/2006/relationships/hyperlink" Target="https://www.unipi.it/index.php/amministrazione" TargetMode="External"/><Relationship Id="rId11" Type="http://schemas.openxmlformats.org/officeDocument/2006/relationships/image" Target="../media/image1.emf"/><Relationship Id="rId5" Type="http://schemas.openxmlformats.org/officeDocument/2006/relationships/hyperlink" Target="https://www.unipi.it/index.php/ateneo" TargetMode="External"/><Relationship Id="rId10" Type="http://schemas.openxmlformats.org/officeDocument/2006/relationships/hyperlink" Target="mailto:marina.mazzoni@unipi.it" TargetMode="External"/><Relationship Id="rId4" Type="http://schemas.openxmlformats.org/officeDocument/2006/relationships/hyperlink" Target="https://www.unipi.it/" TargetMode="External"/><Relationship Id="rId9" Type="http://schemas.openxmlformats.org/officeDocument/2006/relationships/hyperlink" Target="mailto:trasparenzanticorruzione@unipi.i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1792" y="503853"/>
            <a:ext cx="10936224" cy="1435783"/>
          </a:xfrm>
        </p:spPr>
        <p:txBody>
          <a:bodyPr>
            <a:normAutofit fontScale="90000"/>
          </a:bodyPr>
          <a:lstStyle/>
          <a:p>
            <a:pPr algn="ctr"/>
            <a:r>
              <a:rPr lang="it-IT" b="0" dirty="0"/>
              <a:t/>
            </a:r>
            <a:br>
              <a:rPr lang="it-IT" b="0" dirty="0"/>
            </a:br>
            <a:r>
              <a:rPr lang="it-IT" b="0" dirty="0"/>
              <a:t> </a:t>
            </a:r>
            <a:r>
              <a:rPr lang="it-IT" sz="1900" b="0" dirty="0" smtClean="0"/>
              <a:t>Sala Formazione di Palazzo Vitelli </a:t>
            </a:r>
            <a:br>
              <a:rPr lang="it-IT" sz="1900" b="0" dirty="0" smtClean="0"/>
            </a:br>
            <a:r>
              <a:rPr lang="it-IT" sz="1900" b="0" dirty="0" smtClean="0"/>
              <a:t>Lungarno Pacinotti, 44 - PISA </a:t>
            </a:r>
            <a:br>
              <a:rPr lang="it-IT" sz="1900" b="0" dirty="0" smtClean="0"/>
            </a:br>
            <a:r>
              <a:rPr lang="it-IT" sz="1900" dirty="0" smtClean="0"/>
              <a:t>30 luglio, 27 agosto, 7 e 21 settembre, 1 ottobre 2018</a:t>
            </a:r>
            <a:endParaRPr lang="it-IT" sz="1900" dirty="0">
              <a:solidFill>
                <a:srgbClr val="002060"/>
              </a:solidFill>
              <a:latin typeface="Arial Narrow" panose="020B0606020202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idx="1"/>
          </p:nvPr>
        </p:nvSpPr>
        <p:spPr>
          <a:xfrm>
            <a:off x="454089" y="2540000"/>
            <a:ext cx="11356848" cy="14224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Incontri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formativi a carattere operativo su</a:t>
            </a:r>
          </a:p>
          <a:p>
            <a:pPr marL="0" indent="0" algn="ctr">
              <a:buNone/>
            </a:pPr>
            <a:r>
              <a:rPr lang="it-IT" sz="21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“IL SISTEMA DI GESTIONE DEL RISCHIO CORRUTTIVO DELL’UNIVERSITÀ DI PISA” </a:t>
            </a:r>
          </a:p>
        </p:txBody>
      </p:sp>
      <p:sp>
        <p:nvSpPr>
          <p:cNvPr id="12" name="Segnaposto numero diapositiva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it-IT" smtClean="0"/>
              <a:t>1</a:t>
            </a:fld>
            <a:endParaRPr lang="it-IT" dirty="0"/>
          </a:p>
        </p:txBody>
      </p:sp>
      <p:sp>
        <p:nvSpPr>
          <p:cNvPr id="4" name="Parallelogramma 3"/>
          <p:cNvSpPr/>
          <p:nvPr/>
        </p:nvSpPr>
        <p:spPr>
          <a:xfrm>
            <a:off x="1285468" y="6376663"/>
            <a:ext cx="8472198" cy="481338"/>
          </a:xfrm>
          <a:prstGeom prst="parallelogram">
            <a:avLst/>
          </a:prstGeom>
          <a:solidFill>
            <a:srgbClr val="0F406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0F406B"/>
              </a:solidFill>
            </a:endParaRPr>
          </a:p>
        </p:txBody>
      </p:sp>
      <p:pic>
        <p:nvPicPr>
          <p:cNvPr id="5" name="Immagine 4" descr="logo_white.eps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1608" y="6502431"/>
            <a:ext cx="2395665" cy="220877"/>
          </a:xfrm>
          <a:prstGeom prst="rect">
            <a:avLst/>
          </a:prstGeom>
        </p:spPr>
      </p:pic>
      <p:pic>
        <p:nvPicPr>
          <p:cNvPr id="6" name="Immagine 5" descr="cherubino_pant541.eps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200" y="6376663"/>
            <a:ext cx="459462" cy="469067"/>
          </a:xfrm>
          <a:prstGeom prst="rect">
            <a:avLst/>
          </a:prstGeom>
        </p:spPr>
      </p:pic>
      <p:sp>
        <p:nvSpPr>
          <p:cNvPr id="11" name="CasellaDiTesto 10"/>
          <p:cNvSpPr txBox="1"/>
          <p:nvPr/>
        </p:nvSpPr>
        <p:spPr>
          <a:xfrm>
            <a:off x="6691726" y="4990161"/>
            <a:ext cx="344650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it-IT" altLang="it-IT" sz="1600" dirty="0">
                <a:solidFill>
                  <a:srgbClr val="002060"/>
                </a:solidFill>
                <a:latin typeface="Arial Narrow" panose="020B0606020202030204" pitchFamily="34" charset="0"/>
                <a:cs typeface="Calibri" panose="020F0502020204030204" pitchFamily="34" charset="0"/>
              </a:rPr>
              <a:t>Dott.ssa </a:t>
            </a:r>
            <a:r>
              <a:rPr lang="it-IT" altLang="it-IT" sz="1600" dirty="0" smtClean="0">
                <a:solidFill>
                  <a:srgbClr val="002060"/>
                </a:solidFill>
                <a:latin typeface="Arial Narrow" panose="020B0606020202030204" pitchFamily="34" charset="0"/>
                <a:cs typeface="Calibri" panose="020F0502020204030204" pitchFamily="34" charset="0"/>
              </a:rPr>
              <a:t>Marina Mazzoni 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it-IT" altLang="it-IT" sz="1400" i="1" dirty="0" smtClean="0">
                <a:solidFill>
                  <a:srgbClr val="002060"/>
                </a:solidFill>
                <a:latin typeface="Arial Narrow" panose="020B0606020202030204" pitchFamily="34" charset="0"/>
                <a:cs typeface="Calibri" panose="020F0502020204030204" pitchFamily="34" charset="0"/>
              </a:rPr>
              <a:t>Unità Trasparenza Anticorruzione 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it-IT" altLang="it-IT" sz="1400" b="1" i="1" dirty="0" smtClean="0">
                <a:solidFill>
                  <a:srgbClr val="002060"/>
                </a:solidFill>
                <a:latin typeface="Arial Narrow" panose="020B0606020202030204" pitchFamily="34" charset="0"/>
                <a:cs typeface="Calibri" panose="020F0502020204030204" pitchFamily="34" charset="0"/>
              </a:rPr>
              <a:t>Direzione </a:t>
            </a:r>
            <a:r>
              <a:rPr lang="it-IT" altLang="it-IT" sz="1400" b="1" i="1" dirty="0">
                <a:solidFill>
                  <a:srgbClr val="002060"/>
                </a:solidFill>
                <a:latin typeface="Arial Narrow" panose="020B0606020202030204" pitchFamily="34" charset="0"/>
                <a:cs typeface="Calibri" panose="020F0502020204030204" pitchFamily="34" charset="0"/>
              </a:rPr>
              <a:t>Programmazione, Valutazione e Comunicazione Istituzionale </a:t>
            </a:r>
            <a:endParaRPr lang="it-IT" altLang="it-IT" sz="1400" b="1" dirty="0">
              <a:solidFill>
                <a:srgbClr val="002060"/>
              </a:solidFill>
              <a:latin typeface="Arial Narrow" panose="020B0606020202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9049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8084" y="175490"/>
            <a:ext cx="11710540" cy="794327"/>
          </a:xfrm>
        </p:spPr>
        <p:txBody>
          <a:bodyPr rtlCol="0"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it-IT" sz="2800" dirty="0" smtClean="0">
                <a:solidFill>
                  <a:srgbClr val="CC3300"/>
                </a:solidFill>
              </a:rPr>
              <a:t>PTPCT Obiettivo di fondo (fin dal 2016-18)</a:t>
            </a:r>
            <a:endParaRPr lang="it-IT" sz="2800" dirty="0">
              <a:solidFill>
                <a:schemeClr val="tx2"/>
              </a:solidFill>
            </a:endParaRPr>
          </a:p>
        </p:txBody>
      </p:sp>
      <p:sp>
        <p:nvSpPr>
          <p:cNvPr id="11" name="Segnaposto contenuto 10"/>
          <p:cNvSpPr>
            <a:spLocks noGrp="1"/>
          </p:cNvSpPr>
          <p:nvPr>
            <p:ph type="body" idx="1"/>
          </p:nvPr>
        </p:nvSpPr>
        <p:spPr>
          <a:xfrm>
            <a:off x="148084" y="969817"/>
            <a:ext cx="11710540" cy="990676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it-IT" b="1" dirty="0"/>
              <a:t>Fornire una struttura concettuale, ma anche metodologica ed operativa che renda concretamente perseguibili gli obiettivi programmati in tema di promozione della legalità e della trasparenza in una connessione stretta con la programmazione della performance.</a:t>
            </a:r>
            <a:endParaRPr lang="it-IT" sz="2400" b="1" dirty="0">
              <a:solidFill>
                <a:srgbClr val="C00000"/>
              </a:solidFill>
            </a:endParaRPr>
          </a:p>
        </p:txBody>
      </p:sp>
      <p:sp>
        <p:nvSpPr>
          <p:cNvPr id="10" name="Segnaposto contenuto 9"/>
          <p:cNvSpPr>
            <a:spLocks noGrp="1"/>
          </p:cNvSpPr>
          <p:nvPr>
            <p:ph sz="quarter" idx="4"/>
          </p:nvPr>
        </p:nvSpPr>
        <p:spPr>
          <a:xfrm>
            <a:off x="6981608" y="2155756"/>
            <a:ext cx="4877016" cy="682464"/>
          </a:xfrm>
          <a:pattFill prst="pct5">
            <a:fgClr>
              <a:schemeClr val="accent1">
                <a:lumMod val="20000"/>
                <a:lumOff val="80000"/>
              </a:schemeClr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b="1" dirty="0">
                <a:solidFill>
                  <a:schemeClr val="tx2"/>
                </a:solidFill>
              </a:rPr>
              <a:t>Due prospettive </a:t>
            </a:r>
            <a:r>
              <a:rPr lang="it-IT" b="1" dirty="0" smtClean="0">
                <a:solidFill>
                  <a:schemeClr val="tx2"/>
                </a:solidFill>
              </a:rPr>
              <a:t>temporali dai contenuti diversi</a:t>
            </a:r>
            <a:endParaRPr lang="it-IT" b="1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it-IT" smtClean="0"/>
              <a:t>2</a:t>
            </a:fld>
            <a:endParaRPr lang="it-IT" dirty="0"/>
          </a:p>
        </p:txBody>
      </p:sp>
      <p:sp>
        <p:nvSpPr>
          <p:cNvPr id="6" name="Parallelogramma 5"/>
          <p:cNvSpPr/>
          <p:nvPr/>
        </p:nvSpPr>
        <p:spPr>
          <a:xfrm>
            <a:off x="1285468" y="6376663"/>
            <a:ext cx="8472198" cy="481338"/>
          </a:xfrm>
          <a:prstGeom prst="parallelogram">
            <a:avLst/>
          </a:prstGeom>
          <a:solidFill>
            <a:srgbClr val="0F406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0F406B"/>
              </a:solidFill>
            </a:endParaRPr>
          </a:p>
        </p:txBody>
      </p:sp>
      <p:pic>
        <p:nvPicPr>
          <p:cNvPr id="8" name="Immagine 7" descr="cherubino_pant541.eps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200" y="6376663"/>
            <a:ext cx="459462" cy="469067"/>
          </a:xfrm>
          <a:prstGeom prst="rect">
            <a:avLst/>
          </a:prstGeom>
        </p:spPr>
      </p:pic>
      <p:pic>
        <p:nvPicPr>
          <p:cNvPr id="9" name="Immagine 8" descr="logo_white.eps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1608" y="6502431"/>
            <a:ext cx="2395665" cy="220877"/>
          </a:xfrm>
          <a:prstGeom prst="rect">
            <a:avLst/>
          </a:prstGeom>
        </p:spPr>
      </p:pic>
      <p:sp>
        <p:nvSpPr>
          <p:cNvPr id="13" name="Segnaposto contenuto 9"/>
          <p:cNvSpPr txBox="1">
            <a:spLocks/>
          </p:cNvSpPr>
          <p:nvPr/>
        </p:nvSpPr>
        <p:spPr>
          <a:xfrm>
            <a:off x="6981608" y="2963988"/>
            <a:ext cx="4877016" cy="2822489"/>
          </a:xfrm>
          <a:prstGeom prst="rect">
            <a:avLst/>
          </a:prstGeom>
          <a:pattFill prst="pct5">
            <a:fgClr>
              <a:schemeClr val="accent1">
                <a:lumMod val="20000"/>
                <a:lumOff val="8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1793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78012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b="1" dirty="0" smtClean="0"/>
              <a:t>SGRC…lavorare sulla prospettiva triennale della Prevenzione del rischio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endParaRPr lang="it-IT" sz="2400" b="1" dirty="0" smtClean="0">
              <a:solidFill>
                <a:srgbClr val="C000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it-IT" sz="2400" b="1" dirty="0" smtClean="0">
                <a:solidFill>
                  <a:srgbClr val="C00000"/>
                </a:solidFill>
              </a:rPr>
              <a:t>2016-18= modello semplificato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it-IT" sz="2400" b="1" dirty="0" smtClean="0">
                <a:solidFill>
                  <a:srgbClr val="C00000"/>
                </a:solidFill>
              </a:rPr>
              <a:t>2017-19= modello semplificato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it-IT" sz="2400" b="1" dirty="0" smtClean="0">
                <a:solidFill>
                  <a:srgbClr val="C00000"/>
                </a:solidFill>
              </a:rPr>
              <a:t>2018-20: attuazione  del modello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it-IT" sz="2400" dirty="0">
                <a:solidFill>
                  <a:srgbClr val="C00000"/>
                </a:solidFill>
              </a:rPr>
              <a:t>p</a:t>
            </a:r>
            <a:r>
              <a:rPr lang="it-IT" sz="2400" dirty="0" smtClean="0">
                <a:solidFill>
                  <a:srgbClr val="C00000"/>
                </a:solidFill>
              </a:rPr>
              <a:t>er l’individuazione, la valutazione ed il trattamento del rischio corruttivo </a:t>
            </a:r>
            <a:endParaRPr lang="it-IT" sz="2400" dirty="0">
              <a:solidFill>
                <a:srgbClr val="C00000"/>
              </a:solidFill>
            </a:endParaRPr>
          </a:p>
        </p:txBody>
      </p:sp>
      <p:sp>
        <p:nvSpPr>
          <p:cNvPr id="12" name="Segnaposto contenuto 1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14" name="Immagin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8084" y="2155756"/>
            <a:ext cx="6483625" cy="3647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81623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ctr" rtl="0"/>
            <a:r>
              <a:rPr lang="it-IT" sz="2800" dirty="0" smtClean="0">
                <a:solidFill>
                  <a:srgbClr val="002060"/>
                </a:solidFill>
              </a:rPr>
              <a:t>IL CONTROLLO INTERNO-</a:t>
            </a:r>
            <a:br>
              <a:rPr lang="it-IT" sz="2800" dirty="0" smtClean="0">
                <a:solidFill>
                  <a:srgbClr val="002060"/>
                </a:solidFill>
              </a:rPr>
            </a:br>
            <a:r>
              <a:rPr lang="it-IT" sz="2800" dirty="0" smtClean="0">
                <a:solidFill>
                  <a:srgbClr val="002060"/>
                </a:solidFill>
              </a:rPr>
              <a:t/>
            </a:r>
            <a:br>
              <a:rPr lang="it-IT" sz="2800" dirty="0" smtClean="0">
                <a:solidFill>
                  <a:srgbClr val="002060"/>
                </a:solidFill>
              </a:rPr>
            </a:br>
            <a:r>
              <a:rPr lang="it-IT" sz="2800" dirty="0">
                <a:solidFill>
                  <a:srgbClr val="002060"/>
                </a:solidFill>
              </a:rPr>
              <a:t/>
            </a:r>
            <a:br>
              <a:rPr lang="it-IT" sz="2800" dirty="0">
                <a:solidFill>
                  <a:srgbClr val="002060"/>
                </a:solidFill>
              </a:rPr>
            </a:br>
            <a:r>
              <a:rPr lang="it-IT" sz="2800" dirty="0" smtClean="0">
                <a:solidFill>
                  <a:srgbClr val="002060"/>
                </a:solidFill>
              </a:rPr>
              <a:t>IL CICLO DEL CONTROLLO DI UNIPI</a:t>
            </a:r>
            <a:endParaRPr lang="it-IT" sz="2800" dirty="0">
              <a:solidFill>
                <a:srgbClr val="002060"/>
              </a:solidFill>
            </a:endParaRPr>
          </a:p>
        </p:txBody>
      </p:sp>
      <p:sp>
        <p:nvSpPr>
          <p:cNvPr id="8" name="Segnaposto testo 7"/>
          <p:cNvSpPr>
            <a:spLocks noGrp="1"/>
          </p:cNvSpPr>
          <p:nvPr>
            <p:ph type="body" sz="half" idx="2"/>
          </p:nvPr>
        </p:nvSpPr>
        <p:spPr>
          <a:xfrm>
            <a:off x="7467094" y="2858763"/>
            <a:ext cx="4581144" cy="3383207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it-IT" sz="1700" b="1" dirty="0">
                <a:solidFill>
                  <a:schemeClr val="accent4">
                    <a:lumMod val="75000"/>
                  </a:schemeClr>
                </a:solidFill>
              </a:rPr>
              <a:t>LE STRUTTURE</a:t>
            </a:r>
            <a:r>
              <a:rPr lang="it-IT" sz="1700" dirty="0">
                <a:solidFill>
                  <a:schemeClr val="accent4">
                    <a:lumMod val="75000"/>
                  </a:schemeClr>
                </a:solidFill>
              </a:rPr>
              <a:t>: </a:t>
            </a:r>
            <a:r>
              <a:rPr lang="it-IT" sz="1700" dirty="0">
                <a:solidFill>
                  <a:srgbClr val="002060"/>
                </a:solidFill>
              </a:rPr>
              <a:t>autovalutazione, autocontrollo, programmazione, attuazione, condivisione informazioni</a:t>
            </a:r>
          </a:p>
          <a:p>
            <a:r>
              <a:rPr lang="it-IT" sz="1700" b="1" dirty="0">
                <a:solidFill>
                  <a:schemeClr val="accent4">
                    <a:lumMod val="75000"/>
                  </a:schemeClr>
                </a:solidFill>
              </a:rPr>
              <a:t>RPCT</a:t>
            </a:r>
            <a:r>
              <a:rPr lang="it-IT" sz="1700" dirty="0">
                <a:solidFill>
                  <a:schemeClr val="accent4">
                    <a:lumMod val="75000"/>
                  </a:schemeClr>
                </a:solidFill>
              </a:rPr>
              <a:t>: </a:t>
            </a:r>
            <a:r>
              <a:rPr lang="it-IT" sz="1700" dirty="0">
                <a:solidFill>
                  <a:srgbClr val="002060"/>
                </a:solidFill>
              </a:rPr>
              <a:t>monitoraggio, individuazione situazioni critiche, valorizzazione esperienze positive, reportistica sul sistema,  proposta programmazione generale </a:t>
            </a:r>
          </a:p>
          <a:p>
            <a:r>
              <a:rPr lang="it-IT" sz="1700" b="1" dirty="0" err="1">
                <a:solidFill>
                  <a:schemeClr val="accent4">
                    <a:lumMod val="75000"/>
                  </a:schemeClr>
                </a:solidFill>
              </a:rPr>
              <a:t>N.d.V</a:t>
            </a:r>
            <a:r>
              <a:rPr lang="it-IT" sz="1700" b="1" dirty="0">
                <a:solidFill>
                  <a:schemeClr val="accent4">
                    <a:lumMod val="75000"/>
                  </a:schemeClr>
                </a:solidFill>
              </a:rPr>
              <a:t>: </a:t>
            </a:r>
            <a:r>
              <a:rPr lang="it-IT" sz="1700" dirty="0">
                <a:solidFill>
                  <a:srgbClr val="002060"/>
                </a:solidFill>
              </a:rPr>
              <a:t>valutazione del sistema, richiesta informazioni, eventuale definizione indicatori</a:t>
            </a:r>
          </a:p>
          <a:p>
            <a:r>
              <a:rPr lang="it-IT" sz="1700" b="1" dirty="0" err="1">
                <a:solidFill>
                  <a:schemeClr val="accent4">
                    <a:lumMod val="75000"/>
                  </a:schemeClr>
                </a:solidFill>
              </a:rPr>
              <a:t>C.d.A</a:t>
            </a:r>
            <a:r>
              <a:rPr lang="it-IT" sz="1700" b="1" dirty="0">
                <a:solidFill>
                  <a:schemeClr val="accent4">
                    <a:lumMod val="75000"/>
                  </a:schemeClr>
                </a:solidFill>
              </a:rPr>
              <a:t>:</a:t>
            </a:r>
            <a:r>
              <a:rPr lang="it-IT" sz="17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it-IT" sz="1700" dirty="0">
                <a:solidFill>
                  <a:srgbClr val="002060"/>
                </a:solidFill>
              </a:rPr>
              <a:t>programmazione generale e strategie sulla base di evidenze e richieste dalle strutture. </a:t>
            </a:r>
          </a:p>
        </p:txBody>
      </p:sp>
      <p:sp>
        <p:nvSpPr>
          <p:cNvPr id="11" name="Segnaposto numero diapositiva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it-IT" smtClean="0"/>
              <a:t>3</a:t>
            </a:fld>
            <a:endParaRPr lang="it-IT" dirty="0"/>
          </a:p>
        </p:txBody>
      </p:sp>
      <p:sp>
        <p:nvSpPr>
          <p:cNvPr id="3" name="Parallelogramma 2"/>
          <p:cNvSpPr/>
          <p:nvPr/>
        </p:nvSpPr>
        <p:spPr>
          <a:xfrm>
            <a:off x="1285468" y="6376663"/>
            <a:ext cx="8472198" cy="481338"/>
          </a:xfrm>
          <a:prstGeom prst="parallelogram">
            <a:avLst/>
          </a:prstGeom>
          <a:solidFill>
            <a:srgbClr val="0F406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0F406B"/>
              </a:solidFill>
            </a:endParaRPr>
          </a:p>
        </p:txBody>
      </p:sp>
      <p:pic>
        <p:nvPicPr>
          <p:cNvPr id="4" name="Immagine 3" descr="logo_white.eps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1608" y="6502431"/>
            <a:ext cx="2395665" cy="220877"/>
          </a:xfrm>
          <a:prstGeom prst="rect">
            <a:avLst/>
          </a:prstGeom>
        </p:spPr>
      </p:pic>
      <p:pic>
        <p:nvPicPr>
          <p:cNvPr id="5" name="Immagine 4" descr="cherubino_pant541.eps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200" y="6376663"/>
            <a:ext cx="459462" cy="469067"/>
          </a:xfrm>
          <a:prstGeom prst="rect">
            <a:avLst/>
          </a:prstGeom>
        </p:spPr>
      </p:pic>
      <p:sp>
        <p:nvSpPr>
          <p:cNvPr id="10" name="Segnaposto contenuto 2"/>
          <p:cNvSpPr txBox="1">
            <a:spLocks/>
          </p:cNvSpPr>
          <p:nvPr/>
        </p:nvSpPr>
        <p:spPr>
          <a:xfrm>
            <a:off x="316992" y="1209072"/>
            <a:ext cx="5553456" cy="4478496"/>
          </a:xfrm>
          <a:prstGeom prst="rect">
            <a:avLst/>
          </a:prstGeom>
        </p:spPr>
        <p:txBody>
          <a:bodyPr rtlCol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1793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78012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t-IT" dirty="0" smtClean="0"/>
          </a:p>
          <a:p>
            <a:endParaRPr lang="it-IT" dirty="0"/>
          </a:p>
        </p:txBody>
      </p:sp>
      <p:graphicFrame>
        <p:nvGraphicFramePr>
          <p:cNvPr id="12" name="Segnaposto contenut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5046901"/>
              </p:ext>
            </p:extLst>
          </p:nvPr>
        </p:nvGraphicFramePr>
        <p:xfrm>
          <a:off x="210312" y="146304"/>
          <a:ext cx="7040880" cy="62214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4721484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14313" y="3791"/>
            <a:ext cx="11615737" cy="739160"/>
          </a:xfrm>
        </p:spPr>
        <p:txBody>
          <a:bodyPr rtlCol="0">
            <a:normAutofit fontScale="90000"/>
          </a:bodyPr>
          <a:lstStyle/>
          <a:p>
            <a:pPr algn="ctr">
              <a:spcBef>
                <a:spcPts val="0"/>
              </a:spcBef>
            </a:pPr>
            <a:r>
              <a:rPr lang="it-IT" sz="3100" dirty="0" smtClean="0">
                <a:solidFill>
                  <a:srgbClr val="002060"/>
                </a:solidFill>
                <a:latin typeface="Arial Narrow" panose="020B0606020202030204" pitchFamily="34" charset="0"/>
                <a:cs typeface="Calibri" panose="020F0502020204030204" pitchFamily="34" charset="0"/>
              </a:rPr>
              <a:t>Avvio operativo del S.G.R.C. (anno 2018)</a:t>
            </a:r>
            <a:r>
              <a:rPr lang="it-IT" sz="3100" dirty="0">
                <a:solidFill>
                  <a:srgbClr val="002060"/>
                </a:solidFill>
                <a:latin typeface="Arial Narrow" panose="020B0606020202030204" pitchFamily="34" charset="0"/>
                <a:cs typeface="Calibri" panose="020F0502020204030204" pitchFamily="34" charset="0"/>
              </a:rPr>
              <a:t/>
            </a:r>
            <a:br>
              <a:rPr lang="it-IT" sz="3100" dirty="0">
                <a:solidFill>
                  <a:srgbClr val="002060"/>
                </a:solidFill>
                <a:latin typeface="Arial Narrow" panose="020B0606020202030204" pitchFamily="34" charset="0"/>
                <a:cs typeface="Calibri" panose="020F0502020204030204" pitchFamily="34" charset="0"/>
              </a:rPr>
            </a:br>
            <a:r>
              <a:rPr lang="it-IT" sz="2200" dirty="0" smtClean="0">
                <a:solidFill>
                  <a:srgbClr val="002060"/>
                </a:solidFill>
                <a:latin typeface="Arial Narrow" panose="020B0606020202030204" pitchFamily="34" charset="0"/>
                <a:cs typeface="Calibri" panose="020F0502020204030204" pitchFamily="34" charset="0"/>
              </a:rPr>
              <a:t>Alcune note sulla sequenza ed i contenuti della modulistica per le attività di analisi</a:t>
            </a:r>
            <a:endParaRPr lang="it-IT" sz="2200" dirty="0">
              <a:solidFill>
                <a:srgbClr val="002060"/>
              </a:solidFill>
              <a:latin typeface="Arial Narrow" panose="020B0606020202030204" pitchFamily="34" charset="0"/>
              <a:cs typeface="Calibri" panose="020F0502020204030204" pitchFamily="34" charset="0"/>
            </a:endParaRPr>
          </a:p>
        </p:txBody>
      </p:sp>
      <p:sp>
        <p:nvSpPr>
          <p:cNvPr id="51" name="Segnaposto numero diapositiva 5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it-IT" smtClean="0"/>
              <a:t>4</a:t>
            </a:fld>
            <a:endParaRPr lang="it-IT" dirty="0"/>
          </a:p>
        </p:txBody>
      </p:sp>
      <p:sp>
        <p:nvSpPr>
          <p:cNvPr id="4" name="Parallelogramma 3"/>
          <p:cNvSpPr/>
          <p:nvPr/>
        </p:nvSpPr>
        <p:spPr>
          <a:xfrm>
            <a:off x="1285468" y="6376663"/>
            <a:ext cx="8472198" cy="481338"/>
          </a:xfrm>
          <a:prstGeom prst="parallelogram">
            <a:avLst/>
          </a:prstGeom>
          <a:solidFill>
            <a:srgbClr val="0F406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0F406B"/>
              </a:solidFill>
            </a:endParaRPr>
          </a:p>
        </p:txBody>
      </p:sp>
      <p:pic>
        <p:nvPicPr>
          <p:cNvPr id="5" name="Immagine 4" descr="logo_white.eps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1608" y="6502431"/>
            <a:ext cx="2395665" cy="220877"/>
          </a:xfrm>
          <a:prstGeom prst="rect">
            <a:avLst/>
          </a:prstGeom>
        </p:spPr>
      </p:pic>
      <p:pic>
        <p:nvPicPr>
          <p:cNvPr id="6" name="Immagine 5" descr="cherubino_pant541.eps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200" y="6376663"/>
            <a:ext cx="459462" cy="469067"/>
          </a:xfrm>
          <a:prstGeom prst="rect">
            <a:avLst/>
          </a:prstGeom>
        </p:spPr>
      </p:pic>
      <p:graphicFrame>
        <p:nvGraphicFramePr>
          <p:cNvPr id="10" name="Diagramma 9"/>
          <p:cNvGraphicFramePr/>
          <p:nvPr>
            <p:extLst>
              <p:ext uri="{D42A27DB-BD31-4B8C-83A1-F6EECF244321}">
                <p14:modId xmlns:p14="http://schemas.microsoft.com/office/powerpoint/2010/main" val="897572744"/>
              </p:ext>
            </p:extLst>
          </p:nvPr>
        </p:nvGraphicFramePr>
        <p:xfrm>
          <a:off x="127819" y="742951"/>
          <a:ext cx="11936361" cy="54120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14497204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egnaposto contenuto 10"/>
          <p:cNvSpPr>
            <a:spLocks noGrp="1"/>
          </p:cNvSpPr>
          <p:nvPr>
            <p:ph idx="1"/>
          </p:nvPr>
        </p:nvSpPr>
        <p:spPr>
          <a:xfrm>
            <a:off x="1295400" y="1455174"/>
            <a:ext cx="9601200" cy="4336027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endParaRPr lang="it-IT" b="1" dirty="0" smtClean="0">
              <a:solidFill>
                <a:schemeClr val="tx2"/>
              </a:solidFill>
            </a:endParaRP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it-IT" b="1" dirty="0" smtClean="0">
                <a:solidFill>
                  <a:schemeClr val="tx2"/>
                </a:solidFill>
              </a:rPr>
              <a:t>Formato</a:t>
            </a:r>
            <a:endParaRPr lang="it-IT" b="1" dirty="0">
              <a:solidFill>
                <a:schemeClr val="tx2"/>
              </a:solidFill>
            </a:endParaRP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it-IT" b="1" dirty="0">
                <a:solidFill>
                  <a:schemeClr val="tx2"/>
                </a:solidFill>
              </a:rPr>
              <a:t>Numerazione e definizioni (MOD…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it-IT" b="1" dirty="0">
                <a:solidFill>
                  <a:schemeClr val="tx2"/>
                </a:solidFill>
              </a:rPr>
              <a:t>Sequenza e collegamenti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it-IT" b="1" dirty="0">
                <a:solidFill>
                  <a:schemeClr val="tx2"/>
                </a:solidFill>
              </a:rPr>
              <a:t>Alternanza istruzioni/ scheda da compilare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it-IT" b="1" dirty="0">
                <a:solidFill>
                  <a:schemeClr val="tx2"/>
                </a:solidFill>
              </a:rPr>
              <a:t>Griglie, suggerimenti e legende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it-IT" b="1" dirty="0">
                <a:solidFill>
                  <a:schemeClr val="tx2"/>
                </a:solidFill>
              </a:rPr>
              <a:t>Campi obbligatori, campi liberi (= tutti i campi note), campi collegati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it-IT" b="1" dirty="0">
                <a:solidFill>
                  <a:schemeClr val="tx2"/>
                </a:solidFill>
              </a:rPr>
              <a:t>Modelli da compilare, modelli da consultare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it-IT" smtClean="0"/>
              <a:t>5</a:t>
            </a:fld>
            <a:endParaRPr lang="it-IT" dirty="0"/>
          </a:p>
        </p:txBody>
      </p:sp>
      <p:sp>
        <p:nvSpPr>
          <p:cNvPr id="6" name="Parallelogramma 5"/>
          <p:cNvSpPr/>
          <p:nvPr/>
        </p:nvSpPr>
        <p:spPr>
          <a:xfrm>
            <a:off x="1285468" y="6376663"/>
            <a:ext cx="8472198" cy="481338"/>
          </a:xfrm>
          <a:prstGeom prst="parallelogram">
            <a:avLst/>
          </a:prstGeom>
          <a:solidFill>
            <a:srgbClr val="0F406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0F406B"/>
              </a:solidFill>
            </a:endParaRPr>
          </a:p>
        </p:txBody>
      </p:sp>
      <p:pic>
        <p:nvPicPr>
          <p:cNvPr id="8" name="Immagine 7" descr="cherubino_pant541.eps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200" y="6376663"/>
            <a:ext cx="459462" cy="469067"/>
          </a:xfrm>
          <a:prstGeom prst="rect">
            <a:avLst/>
          </a:prstGeom>
        </p:spPr>
      </p:pic>
      <p:pic>
        <p:nvPicPr>
          <p:cNvPr id="9" name="Immagine 8" descr="logo_white.eps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1608" y="6502431"/>
            <a:ext cx="2395665" cy="220877"/>
          </a:xfrm>
          <a:prstGeom prst="rect">
            <a:avLst/>
          </a:prstGeom>
        </p:spPr>
      </p:pic>
      <p:sp>
        <p:nvSpPr>
          <p:cNvPr id="15" name="Titolo 1"/>
          <p:cNvSpPr txBox="1">
            <a:spLocks/>
          </p:cNvSpPr>
          <p:nvPr/>
        </p:nvSpPr>
        <p:spPr>
          <a:xfrm>
            <a:off x="1295400" y="639097"/>
            <a:ext cx="9601200" cy="60756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it-IT" sz="2800" dirty="0" smtClean="0">
                <a:solidFill>
                  <a:srgbClr val="993300"/>
                </a:solidFill>
              </a:rPr>
              <a:t>I MODELLI:  CARATTERISTICHE TECNICHE</a:t>
            </a:r>
            <a:endParaRPr lang="it-IT" sz="2800" dirty="0">
              <a:solidFill>
                <a:srgbClr val="99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0553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2582" y="639097"/>
            <a:ext cx="11314546" cy="607561"/>
          </a:xfrm>
          <a:solidFill>
            <a:schemeClr val="bg1"/>
          </a:solidFill>
        </p:spPr>
        <p:txBody>
          <a:bodyPr rtlCol="0"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it-IT" sz="2800" dirty="0" smtClean="0">
                <a:solidFill>
                  <a:srgbClr val="993300"/>
                </a:solidFill>
              </a:rPr>
              <a:t>I MODELLI:  INDICAZIONI GENERALI </a:t>
            </a:r>
            <a:r>
              <a:rPr lang="it-IT" sz="2800" dirty="0">
                <a:solidFill>
                  <a:srgbClr val="993300"/>
                </a:solidFill>
              </a:rPr>
              <a:t>PER LA </a:t>
            </a:r>
            <a:r>
              <a:rPr lang="it-IT" sz="2800" dirty="0" smtClean="0">
                <a:solidFill>
                  <a:srgbClr val="993300"/>
                </a:solidFill>
              </a:rPr>
              <a:t>COMPILAZIONE</a:t>
            </a:r>
            <a:endParaRPr lang="it-IT" sz="2800" dirty="0">
              <a:solidFill>
                <a:srgbClr val="993300"/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1375A4-56A4-47D6-9801-1991572033F7}" type="slidenum">
              <a:rPr kumimoji="0" lang="it-IT" sz="11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0000"/>
                    <a:lumOff val="10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it-IT" sz="11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0000"/>
                  <a:lumOff val="10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" name="Segnaposto contenuto 9"/>
          <p:cNvSpPr>
            <a:spLocks noGrp="1"/>
          </p:cNvSpPr>
          <p:nvPr>
            <p:ph sz="half" idx="4294967295"/>
          </p:nvPr>
        </p:nvSpPr>
        <p:spPr>
          <a:xfrm>
            <a:off x="452582" y="1468582"/>
            <a:ext cx="11314546" cy="4686156"/>
          </a:xfrm>
          <a:pattFill prst="pct5">
            <a:fgClr>
              <a:schemeClr val="bg2"/>
            </a:fgClr>
            <a:bgClr>
              <a:schemeClr val="bg1"/>
            </a:bgClr>
          </a:pattFill>
        </p:spPr>
        <p:txBody>
          <a:bodyPr>
            <a:normAutofit fontScale="85000" lnSpcReduction="10000"/>
          </a:bodyPr>
          <a:lstStyle/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it-IT" b="1" dirty="0" smtClean="0">
                <a:solidFill>
                  <a:schemeClr val="tx2"/>
                </a:solidFill>
              </a:rPr>
              <a:t>L’analisi è centrata su alcune informazioni di base che ricorrono in quasi tutti i modelli e che devono restare ben presenti a chi effettua l’analisi.</a:t>
            </a:r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it-IT" b="1" dirty="0" smtClean="0">
                <a:solidFill>
                  <a:schemeClr val="tx2"/>
                </a:solidFill>
              </a:rPr>
              <a:t>Oltre alla denominazione della struttura è importante riportare sempre, quando richiesto, l’ area di rischio, il </a:t>
            </a:r>
            <a:r>
              <a:rPr lang="it-IT" b="1" dirty="0" err="1" smtClean="0">
                <a:solidFill>
                  <a:schemeClr val="tx2"/>
                </a:solidFill>
              </a:rPr>
              <a:t>macroprocesso</a:t>
            </a:r>
            <a:r>
              <a:rPr lang="it-IT" b="1" dirty="0" smtClean="0">
                <a:solidFill>
                  <a:schemeClr val="tx2"/>
                </a:solidFill>
              </a:rPr>
              <a:t>, il codice e quindi il processo scelto, l’obiettivo del processo. </a:t>
            </a:r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it-IT" b="1" u="sng" dirty="0" smtClean="0">
                <a:solidFill>
                  <a:schemeClr val="tx2"/>
                </a:solidFill>
              </a:rPr>
              <a:t>Visione d’insieme</a:t>
            </a:r>
            <a:r>
              <a:rPr lang="it-IT" b="1" dirty="0" smtClean="0">
                <a:solidFill>
                  <a:schemeClr val="tx2"/>
                </a:solidFill>
              </a:rPr>
              <a:t>…. ma compilazione in sequenza!</a:t>
            </a:r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it-IT" b="1" dirty="0" smtClean="0">
                <a:solidFill>
                  <a:schemeClr val="tx2"/>
                </a:solidFill>
              </a:rPr>
              <a:t>Utilizzare il metodo «copia/incolla» per le informazioni che si ripetono</a:t>
            </a:r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it-IT" b="1" dirty="0" smtClean="0">
                <a:solidFill>
                  <a:schemeClr val="tx2"/>
                </a:solidFill>
              </a:rPr>
              <a:t>Non inserire informazioni nelle celle colorate</a:t>
            </a:r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it-IT" b="1" dirty="0" smtClean="0">
                <a:solidFill>
                  <a:schemeClr val="tx2"/>
                </a:solidFill>
              </a:rPr>
              <a:t>I modelli possono essere scaricati e compilati. </a:t>
            </a:r>
            <a:r>
              <a:rPr lang="it-IT" b="1" u="sng" dirty="0" smtClean="0">
                <a:solidFill>
                  <a:schemeClr val="tx2"/>
                </a:solidFill>
              </a:rPr>
              <a:t>Non devono essere trasformati in altri formati o scannerizzati prima dell’invio a </a:t>
            </a:r>
            <a:r>
              <a:rPr lang="it-IT" b="1" u="sng" dirty="0" err="1" smtClean="0">
                <a:solidFill>
                  <a:schemeClr val="tx2"/>
                </a:solidFill>
              </a:rPr>
              <a:t>trasparenzanticorruzione</a:t>
            </a:r>
            <a:r>
              <a:rPr lang="it-IT" b="1" u="sng" dirty="0" smtClean="0">
                <a:solidFill>
                  <a:schemeClr val="tx2"/>
                </a:solidFill>
              </a:rPr>
              <a:t> @unipi.it (</a:t>
            </a:r>
            <a:r>
              <a:rPr lang="it-IT" b="1" dirty="0" smtClean="0">
                <a:solidFill>
                  <a:schemeClr val="tx2"/>
                </a:solidFill>
              </a:rPr>
              <a:t>per esempio da </a:t>
            </a:r>
            <a:r>
              <a:rPr lang="it-IT" b="1" dirty="0" err="1" smtClean="0">
                <a:solidFill>
                  <a:schemeClr val="tx2"/>
                </a:solidFill>
              </a:rPr>
              <a:t>excell</a:t>
            </a:r>
            <a:r>
              <a:rPr lang="it-IT" b="1" dirty="0" smtClean="0">
                <a:solidFill>
                  <a:schemeClr val="tx2"/>
                </a:solidFill>
              </a:rPr>
              <a:t> a pdf), </a:t>
            </a:r>
            <a:endParaRPr lang="it-IT" b="1" u="sng" dirty="0" smtClean="0">
              <a:solidFill>
                <a:schemeClr val="tx2"/>
              </a:solidFill>
            </a:endParaRPr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it-IT" b="1" u="sng" dirty="0" smtClean="0">
                <a:solidFill>
                  <a:schemeClr val="tx2"/>
                </a:solidFill>
              </a:rPr>
              <a:t>Il formato di trasmissione deve permettere il trattamento dei dati</a:t>
            </a:r>
            <a:r>
              <a:rPr lang="it-IT" b="1" dirty="0" smtClean="0">
                <a:solidFill>
                  <a:schemeClr val="tx2"/>
                </a:solidFill>
              </a:rPr>
              <a:t>. </a:t>
            </a:r>
          </a:p>
          <a:p>
            <a:pPr marL="0" indent="0" algn="ctr">
              <a:lnSpc>
                <a:spcPct val="120000"/>
              </a:lnSpc>
              <a:buNone/>
            </a:pPr>
            <a:endParaRPr lang="it-IT" dirty="0"/>
          </a:p>
        </p:txBody>
      </p:sp>
      <p:sp>
        <p:nvSpPr>
          <p:cNvPr id="6" name="Parallelogramma 5"/>
          <p:cNvSpPr/>
          <p:nvPr/>
        </p:nvSpPr>
        <p:spPr>
          <a:xfrm>
            <a:off x="1285468" y="6376663"/>
            <a:ext cx="8472198" cy="481338"/>
          </a:xfrm>
          <a:prstGeom prst="parallelogram">
            <a:avLst/>
          </a:prstGeom>
          <a:solidFill>
            <a:srgbClr val="0F406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srgbClr val="0F406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8" name="Immagine 7" descr="cherubino_pant541.eps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200" y="6376663"/>
            <a:ext cx="459462" cy="469067"/>
          </a:xfrm>
          <a:prstGeom prst="rect">
            <a:avLst/>
          </a:prstGeom>
        </p:spPr>
      </p:pic>
      <p:pic>
        <p:nvPicPr>
          <p:cNvPr id="9" name="Immagine 8" descr="logo_white.eps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1608" y="6502431"/>
            <a:ext cx="2395665" cy="220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15929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2582" y="186813"/>
            <a:ext cx="11314545" cy="607561"/>
          </a:xfrm>
          <a:solidFill>
            <a:schemeClr val="bg1"/>
          </a:solidFill>
        </p:spPr>
        <p:txBody>
          <a:bodyPr rtlCol="0"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it-IT" sz="2800" dirty="0" smtClean="0">
                <a:solidFill>
                  <a:srgbClr val="993300"/>
                </a:solidFill>
              </a:rPr>
              <a:t>INDICAZIONI PER L’INVIO DELLA DOCUMENTAZIONE </a:t>
            </a:r>
            <a:endParaRPr lang="it-IT" sz="2800" dirty="0">
              <a:solidFill>
                <a:srgbClr val="993300"/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1375A4-56A4-47D6-9801-1991572033F7}" type="slidenum">
              <a:rPr kumimoji="0" lang="it-IT" sz="11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0000"/>
                    <a:lumOff val="10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it-IT" sz="11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0000"/>
                  <a:lumOff val="10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" name="Segnaposto contenuto 9"/>
          <p:cNvSpPr>
            <a:spLocks noGrp="1"/>
          </p:cNvSpPr>
          <p:nvPr>
            <p:ph sz="half" idx="4294967295"/>
          </p:nvPr>
        </p:nvSpPr>
        <p:spPr>
          <a:xfrm>
            <a:off x="452582" y="920142"/>
            <a:ext cx="11314546" cy="5234596"/>
          </a:xfrm>
          <a:pattFill prst="pct5">
            <a:fgClr>
              <a:schemeClr val="bg2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it-IT" sz="1700" b="1" dirty="0" smtClean="0">
                <a:solidFill>
                  <a:srgbClr val="0070C0"/>
                </a:solidFill>
              </a:rPr>
              <a:t>LISTA DI RISCONTRO:</a:t>
            </a:r>
          </a:p>
          <a:p>
            <a:pPr marL="0" indent="0">
              <a:lnSpc>
                <a:spcPct val="150000"/>
              </a:lnSpc>
              <a:spcBef>
                <a:spcPts val="600"/>
              </a:spcBef>
              <a:buNone/>
            </a:pPr>
            <a:endParaRPr lang="it-IT" sz="1450" b="1" dirty="0" smtClean="0">
              <a:solidFill>
                <a:srgbClr val="0070C0"/>
              </a:solidFill>
            </a:endParaRP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it-IT" sz="1450" dirty="0" smtClean="0"/>
              <a:t>MOD 1- STRUTTURA E GRUPPO DI LAVORO: </a:t>
            </a:r>
            <a:r>
              <a:rPr lang="it-IT" sz="1450" b="1" dirty="0" smtClean="0"/>
              <a:t>1 sola scheda compilata PER STRUTTURA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it-IT" sz="1450" dirty="0" smtClean="0"/>
              <a:t>MOD 2- RICOGNIZIONE DEI PROCESSI DELLA STRUTTURA: </a:t>
            </a:r>
            <a:r>
              <a:rPr lang="it-IT" sz="1450" b="1" u="sng" dirty="0" smtClean="0"/>
              <a:t>NON INVIARE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it-IT" sz="1450" dirty="0" smtClean="0"/>
              <a:t>MOD 3A- DESCRIZIONE DEL PROCESSO</a:t>
            </a:r>
            <a:r>
              <a:rPr lang="it-IT" sz="1450" dirty="0"/>
              <a:t>:</a:t>
            </a:r>
            <a:r>
              <a:rPr lang="it-IT" sz="1450" b="1" dirty="0"/>
              <a:t> </a:t>
            </a:r>
            <a:r>
              <a:rPr lang="it-IT" sz="1450" b="1" dirty="0" smtClean="0"/>
              <a:t>1 SCHEDA compilata </a:t>
            </a:r>
            <a:r>
              <a:rPr lang="it-IT" sz="1450" b="1" dirty="0"/>
              <a:t>per </a:t>
            </a:r>
            <a:r>
              <a:rPr lang="it-IT" sz="1450" b="1" dirty="0" smtClean="0"/>
              <a:t>CIASCUN PROCESSO ANALIZZATO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it-IT" sz="1450" dirty="0"/>
              <a:t>MOD </a:t>
            </a:r>
            <a:r>
              <a:rPr lang="it-IT" sz="1450" dirty="0" smtClean="0"/>
              <a:t>3B- INDIVIDUAZIONE DEI RISCHI: </a:t>
            </a:r>
            <a:r>
              <a:rPr lang="it-IT" sz="1450" b="1" dirty="0"/>
              <a:t>1 SCHEDA compilata per CIASCUN PROCESSO ANALIZZATO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it-IT" sz="1450" dirty="0" smtClean="0"/>
              <a:t>MOD 4A-VALUTAZIONE E QUANTIFICAZIONE DEL RISCHIO: </a:t>
            </a:r>
            <a:r>
              <a:rPr lang="it-IT" sz="1450" b="1" dirty="0" smtClean="0"/>
              <a:t>1 SCHEDA </a:t>
            </a:r>
            <a:r>
              <a:rPr lang="it-IT" sz="1450" b="1" dirty="0"/>
              <a:t>compilata</a:t>
            </a:r>
            <a:r>
              <a:rPr lang="it-IT" sz="1450" b="1" dirty="0" smtClean="0"/>
              <a:t> PER CIASCUN RISCHIO VALUTATO 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it-IT" sz="1450" dirty="0" smtClean="0"/>
              <a:t>MOD 4B- RIEPILOGO E PONDERAZIONE DEI RISCHI: </a:t>
            </a:r>
            <a:r>
              <a:rPr lang="it-IT" sz="1450" b="1" dirty="0"/>
              <a:t>1 sola scheda compilata PER </a:t>
            </a:r>
            <a:r>
              <a:rPr lang="it-IT" sz="1450" b="1" dirty="0" smtClean="0"/>
              <a:t>STRUTTURA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it-IT" sz="1450" dirty="0" smtClean="0"/>
              <a:t>MOD 5A- PROG. 2018-20. Programmazione Attività di analisi: </a:t>
            </a:r>
            <a:r>
              <a:rPr lang="it-IT" sz="1450" b="1" dirty="0"/>
              <a:t>1 sola scheda compilata PER </a:t>
            </a:r>
            <a:r>
              <a:rPr lang="it-IT" sz="1450" b="1" dirty="0" smtClean="0"/>
              <a:t>STRUTTURA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it-IT" sz="1450" dirty="0" smtClean="0"/>
              <a:t>MOD 5B-</a:t>
            </a:r>
            <a:r>
              <a:rPr lang="it-IT" sz="1450" dirty="0"/>
              <a:t> PROG. 2018-20. </a:t>
            </a:r>
            <a:r>
              <a:rPr lang="it-IT" sz="1450" dirty="0" smtClean="0"/>
              <a:t>Programmazione Misure: </a:t>
            </a:r>
            <a:r>
              <a:rPr lang="it-IT" sz="1450" b="1" dirty="0"/>
              <a:t>1 sola scheda compilata PER STRUTTURA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endParaRPr lang="it-IT" sz="1450" b="1" dirty="0"/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endParaRPr lang="it-IT" u="sng" dirty="0"/>
          </a:p>
        </p:txBody>
      </p:sp>
      <p:sp>
        <p:nvSpPr>
          <p:cNvPr id="6" name="Parallelogramma 5"/>
          <p:cNvSpPr/>
          <p:nvPr/>
        </p:nvSpPr>
        <p:spPr>
          <a:xfrm>
            <a:off x="1285468" y="6376663"/>
            <a:ext cx="8472198" cy="481338"/>
          </a:xfrm>
          <a:prstGeom prst="parallelogram">
            <a:avLst/>
          </a:prstGeom>
          <a:solidFill>
            <a:srgbClr val="0F406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srgbClr val="0F406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8" name="Immagine 7" descr="cherubino_pant541.eps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200" y="6376663"/>
            <a:ext cx="459462" cy="469067"/>
          </a:xfrm>
          <a:prstGeom prst="rect">
            <a:avLst/>
          </a:prstGeom>
        </p:spPr>
      </p:pic>
      <p:pic>
        <p:nvPicPr>
          <p:cNvPr id="9" name="Immagine 8" descr="logo_white.eps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1608" y="6502431"/>
            <a:ext cx="2395665" cy="220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73738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rtl="0"/>
            <a:r>
              <a:rPr lang="it-IT" sz="2800" dirty="0" smtClean="0">
                <a:solidFill>
                  <a:srgbClr val="002060"/>
                </a:solidFill>
              </a:rPr>
              <a:t>Riferimenti e scadenze </a:t>
            </a:r>
            <a:br>
              <a:rPr lang="it-IT" sz="2800" dirty="0" smtClean="0">
                <a:solidFill>
                  <a:srgbClr val="002060"/>
                </a:solidFill>
              </a:rPr>
            </a:br>
            <a:r>
              <a:rPr lang="it-IT" sz="2800" dirty="0">
                <a:solidFill>
                  <a:srgbClr val="002060"/>
                </a:solidFill>
              </a:rPr>
              <a:t/>
            </a:r>
            <a:br>
              <a:rPr lang="it-IT" sz="2800" dirty="0">
                <a:solidFill>
                  <a:srgbClr val="002060"/>
                </a:solidFill>
              </a:rPr>
            </a:br>
            <a:r>
              <a:rPr lang="it-IT" sz="2800" dirty="0" smtClean="0">
                <a:solidFill>
                  <a:srgbClr val="002060"/>
                </a:solidFill>
              </a:rPr>
              <a:t/>
            </a:r>
            <a:br>
              <a:rPr lang="it-IT" sz="2800" dirty="0" smtClean="0">
                <a:solidFill>
                  <a:srgbClr val="002060"/>
                </a:solidFill>
              </a:rPr>
            </a:br>
            <a:r>
              <a:rPr lang="it-IT" sz="2800" dirty="0" smtClean="0">
                <a:solidFill>
                  <a:srgbClr val="002060"/>
                </a:solidFill>
              </a:rPr>
              <a:t> </a:t>
            </a:r>
            <a:endParaRPr lang="it-IT" sz="2800" dirty="0">
              <a:solidFill>
                <a:srgbClr val="002060"/>
              </a:solidFill>
            </a:endParaRPr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>
          <a:xfrm>
            <a:off x="150726" y="180870"/>
            <a:ext cx="7104184" cy="6105630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it-IT" b="1" dirty="0" smtClean="0">
                <a:solidFill>
                  <a:srgbClr val="002060"/>
                </a:solidFill>
              </a:rPr>
              <a:t>DOVE REPERIRE I MODELLI:</a:t>
            </a:r>
            <a:endParaRPr lang="it-IT" b="1" dirty="0">
              <a:solidFill>
                <a:srgbClr val="00206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endParaRPr lang="it-IT" dirty="0" smtClean="0"/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it-IT" b="1" dirty="0" smtClean="0"/>
              <a:t>Percorso sul sito di Ateneo:  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it-IT" dirty="0" err="1" smtClean="0">
                <a:solidFill>
                  <a:srgbClr val="0070C0"/>
                </a:solidFill>
              </a:rPr>
              <a:t>You</a:t>
            </a:r>
            <a:r>
              <a:rPr lang="it-IT" dirty="0" smtClean="0">
                <a:solidFill>
                  <a:srgbClr val="0070C0"/>
                </a:solidFill>
              </a:rPr>
              <a:t> </a:t>
            </a:r>
            <a:r>
              <a:rPr lang="it-IT" dirty="0">
                <a:solidFill>
                  <a:srgbClr val="0070C0"/>
                </a:solidFill>
              </a:rPr>
              <a:t>are </a:t>
            </a:r>
            <a:r>
              <a:rPr lang="it-IT" dirty="0" err="1">
                <a:solidFill>
                  <a:srgbClr val="0070C0"/>
                </a:solidFill>
              </a:rPr>
              <a:t>here:</a:t>
            </a:r>
            <a:r>
              <a:rPr lang="it-IT" dirty="0" err="1">
                <a:solidFill>
                  <a:srgbClr val="0070C0"/>
                </a:solidFill>
                <a:hlinkClick r:id="rId4"/>
              </a:rPr>
              <a:t>Home</a:t>
            </a:r>
            <a:r>
              <a:rPr lang="it-IT" dirty="0">
                <a:solidFill>
                  <a:srgbClr val="0070C0"/>
                </a:solidFill>
              </a:rPr>
              <a:t>/</a:t>
            </a:r>
            <a:r>
              <a:rPr lang="it-IT" dirty="0">
                <a:solidFill>
                  <a:srgbClr val="0070C0"/>
                </a:solidFill>
                <a:hlinkClick r:id="rId5"/>
              </a:rPr>
              <a:t>ATENEO</a:t>
            </a:r>
            <a:r>
              <a:rPr lang="it-IT" dirty="0">
                <a:solidFill>
                  <a:srgbClr val="0070C0"/>
                </a:solidFill>
              </a:rPr>
              <a:t>/</a:t>
            </a:r>
            <a:r>
              <a:rPr lang="it-IT" dirty="0">
                <a:solidFill>
                  <a:srgbClr val="0070C0"/>
                </a:solidFill>
                <a:hlinkClick r:id="rId6"/>
              </a:rPr>
              <a:t>Amministrazione</a:t>
            </a:r>
            <a:r>
              <a:rPr lang="it-IT" dirty="0">
                <a:solidFill>
                  <a:srgbClr val="0070C0"/>
                </a:solidFill>
              </a:rPr>
              <a:t>/</a:t>
            </a:r>
            <a:r>
              <a:rPr lang="it-IT" dirty="0">
                <a:solidFill>
                  <a:srgbClr val="0070C0"/>
                </a:solidFill>
                <a:hlinkClick r:id="rId7"/>
              </a:rPr>
              <a:t>Direzione Programmazione, Valutazione e Comunicazione istituzionale</a:t>
            </a:r>
            <a:r>
              <a:rPr lang="it-IT" dirty="0">
                <a:solidFill>
                  <a:srgbClr val="0070C0"/>
                </a:solidFill>
              </a:rPr>
              <a:t>/Area anticorruzione e </a:t>
            </a:r>
            <a:r>
              <a:rPr lang="it-IT" dirty="0" smtClean="0">
                <a:solidFill>
                  <a:srgbClr val="0070C0"/>
                </a:solidFill>
              </a:rPr>
              <a:t>trasparenza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it-IT" dirty="0" smtClean="0"/>
              <a:t>Pagina web: </a:t>
            </a:r>
            <a:r>
              <a:rPr lang="it-IT" b="1" dirty="0" smtClean="0">
                <a:solidFill>
                  <a:srgbClr val="0070C0"/>
                </a:solidFill>
                <a:hlinkClick r:id="rId8"/>
              </a:rPr>
              <a:t>MODULISTICA </a:t>
            </a:r>
            <a:r>
              <a:rPr lang="it-IT" b="1" dirty="0">
                <a:solidFill>
                  <a:srgbClr val="0070C0"/>
                </a:solidFill>
                <a:hlinkClick r:id="rId8"/>
              </a:rPr>
              <a:t>E NOTE OPERATIVE </a:t>
            </a:r>
            <a:endParaRPr lang="it-IT" b="1" dirty="0" smtClean="0">
              <a:solidFill>
                <a:srgbClr val="0070C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it-IT" dirty="0">
                <a:solidFill>
                  <a:srgbClr val="0070C0"/>
                </a:solidFill>
              </a:rPr>
              <a:t>https://www.unipi.it/index.php/amministrazione/itemlist/category/376-area-anticorruzione-e-trasparenza</a:t>
            </a:r>
            <a:endParaRPr lang="it-IT" dirty="0" smtClean="0">
              <a:solidFill>
                <a:srgbClr val="0070C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endParaRPr lang="it-IT" dirty="0" smtClean="0"/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it-IT" b="1" dirty="0" smtClean="0">
                <a:solidFill>
                  <a:srgbClr val="002060"/>
                </a:solidFill>
              </a:rPr>
              <a:t>ATTIVITÀ DI SUPPORTO (FORMAZIONE E CONSULENZA): 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endParaRPr lang="it-IT" dirty="0" smtClean="0"/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it-IT" b="1" dirty="0" smtClean="0"/>
              <a:t>Incontri formativi a carattere operativo:</a:t>
            </a:r>
            <a:r>
              <a:rPr lang="it-IT" dirty="0" smtClean="0"/>
              <a:t> previsti 5 incontri (</a:t>
            </a:r>
            <a:r>
              <a:rPr lang="it-IT" dirty="0"/>
              <a:t>30 luglio, 27 agosto, 7 e 21 </a:t>
            </a:r>
            <a:r>
              <a:rPr lang="it-IT" dirty="0" smtClean="0"/>
              <a:t>settembre, 1 ottobre 2018). 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it-IT" b="1" dirty="0" smtClean="0"/>
              <a:t>Consulenza:</a:t>
            </a:r>
            <a:r>
              <a:rPr lang="it-IT" dirty="0" smtClean="0"/>
              <a:t> Per calendarizzare incontri specificamente dedicati alla struttura finalizzati alla spiegazione delle modalità di compilazione inviare mail di richiesta a </a:t>
            </a:r>
            <a:r>
              <a:rPr lang="it-IT" dirty="0">
                <a:solidFill>
                  <a:srgbClr val="002060"/>
                </a:solidFill>
                <a:hlinkClick r:id="rId9"/>
              </a:rPr>
              <a:t>trasparenzanticorruzione@unipi.it</a:t>
            </a:r>
            <a:endParaRPr lang="it-IT" dirty="0" smtClean="0"/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it-IT" b="1" dirty="0" smtClean="0"/>
              <a:t>FAQ:</a:t>
            </a:r>
            <a:r>
              <a:rPr lang="it-IT" dirty="0" smtClean="0"/>
              <a:t> inviare quesiti scritti a </a:t>
            </a:r>
            <a:r>
              <a:rPr lang="it-IT" dirty="0">
                <a:solidFill>
                  <a:srgbClr val="002060"/>
                </a:solidFill>
                <a:hlinkClick r:id="rId9"/>
              </a:rPr>
              <a:t>trasparenzanticorruzione@unipi.it</a:t>
            </a:r>
            <a:r>
              <a:rPr lang="it-IT" dirty="0">
                <a:solidFill>
                  <a:srgbClr val="002060"/>
                </a:solidFill>
              </a:rPr>
              <a:t> </a:t>
            </a:r>
            <a:r>
              <a:rPr lang="it-IT" dirty="0" smtClean="0">
                <a:solidFill>
                  <a:srgbClr val="002060"/>
                </a:solidFill>
              </a:rPr>
              <a:t>.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it-IT" dirty="0" smtClean="0"/>
              <a:t>I </a:t>
            </a:r>
            <a:r>
              <a:rPr lang="it-IT" dirty="0"/>
              <a:t>quesiti </a:t>
            </a:r>
            <a:r>
              <a:rPr lang="it-IT" dirty="0" smtClean="0"/>
              <a:t>raccolti, </a:t>
            </a:r>
            <a:r>
              <a:rPr lang="it-IT" dirty="0"/>
              <a:t>e le relative </a:t>
            </a:r>
            <a:r>
              <a:rPr lang="it-IT" dirty="0" smtClean="0"/>
              <a:t>risposte, potranno essere utilizzati per implementare </a:t>
            </a:r>
            <a:r>
              <a:rPr lang="it-IT" dirty="0"/>
              <a:t>un’apposita pagina delle FAQ </a:t>
            </a:r>
            <a:r>
              <a:rPr lang="it-IT" b="1" i="1" dirty="0"/>
              <a:t>nell’Area Anticorruzione e Trasparenza </a:t>
            </a:r>
            <a:r>
              <a:rPr lang="it-IT" dirty="0"/>
              <a:t>del sito di </a:t>
            </a:r>
            <a:r>
              <a:rPr lang="it-IT" dirty="0" smtClean="0"/>
              <a:t>Ateneo. </a:t>
            </a:r>
            <a:endParaRPr lang="it-IT" dirty="0"/>
          </a:p>
        </p:txBody>
      </p:sp>
      <p:sp>
        <p:nvSpPr>
          <p:cNvPr id="10" name="Segnaposto testo 9"/>
          <p:cNvSpPr>
            <a:spLocks noGrp="1"/>
          </p:cNvSpPr>
          <p:nvPr>
            <p:ph type="body" sz="half" idx="2"/>
          </p:nvPr>
        </p:nvSpPr>
        <p:spPr>
          <a:xfrm>
            <a:off x="7379855" y="1717964"/>
            <a:ext cx="4701309" cy="4437022"/>
          </a:xfrm>
          <a:solidFill>
            <a:schemeClr val="bg1"/>
          </a:solidFill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it-IT" sz="2000" dirty="0">
              <a:solidFill>
                <a:srgbClr val="00206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it-IT" sz="2000" dirty="0" smtClean="0">
                <a:solidFill>
                  <a:srgbClr val="002060"/>
                </a:solidFill>
              </a:rPr>
              <a:t>Dott.ssa </a:t>
            </a:r>
            <a:r>
              <a:rPr lang="it-IT" sz="2000" dirty="0">
                <a:solidFill>
                  <a:srgbClr val="002060"/>
                </a:solidFill>
              </a:rPr>
              <a:t>Marina Mazzoni </a:t>
            </a:r>
            <a:endParaRPr lang="it-IT" sz="2000" dirty="0" smtClean="0">
              <a:solidFill>
                <a:srgbClr val="00206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it-IT" sz="1500" dirty="0" smtClean="0">
                <a:solidFill>
                  <a:srgbClr val="002060"/>
                </a:solidFill>
              </a:rPr>
              <a:t>Responsabile Unità Trasparenza Anticorruzione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it-IT" sz="1500" dirty="0" smtClean="0">
                <a:solidFill>
                  <a:srgbClr val="002060"/>
                </a:solidFill>
              </a:rPr>
              <a:t>Direzione programmazione, Valutazione e Comunicazione istituzionale.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it-IT" sz="1500" dirty="0" smtClean="0">
                <a:solidFill>
                  <a:srgbClr val="002060"/>
                </a:solidFill>
              </a:rPr>
              <a:t>Università di Pisa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it-IT" sz="2000" dirty="0">
              <a:solidFill>
                <a:srgbClr val="00206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it-IT" sz="1400" dirty="0" smtClean="0">
                <a:solidFill>
                  <a:srgbClr val="002060"/>
                </a:solidFill>
              </a:rPr>
              <a:t>Tel. 050- 2212546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it-IT" sz="1400" dirty="0" smtClean="0">
                <a:solidFill>
                  <a:srgbClr val="002060"/>
                </a:solidFill>
              </a:rPr>
              <a:t>Mail:  </a:t>
            </a:r>
            <a:r>
              <a:rPr lang="it-IT" sz="1400" dirty="0" smtClean="0">
                <a:solidFill>
                  <a:srgbClr val="002060"/>
                </a:solidFill>
                <a:hlinkClick r:id="rId9"/>
              </a:rPr>
              <a:t>trasparenzanticorruzione@unipi.it</a:t>
            </a:r>
            <a:r>
              <a:rPr lang="it-IT" sz="1400" dirty="0" smtClean="0">
                <a:solidFill>
                  <a:srgbClr val="002060"/>
                </a:solidFill>
              </a:rPr>
              <a:t>  </a:t>
            </a:r>
            <a:endParaRPr lang="it-IT" sz="1400" dirty="0">
              <a:solidFill>
                <a:srgbClr val="00206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it-IT" sz="1400" dirty="0" smtClean="0">
                <a:solidFill>
                  <a:srgbClr val="002060"/>
                </a:solidFill>
                <a:hlinkClick r:id="rId10"/>
              </a:rPr>
              <a:t>marina.mazzoni@unipi.it</a:t>
            </a:r>
            <a:endParaRPr lang="it-IT" sz="1400" dirty="0" smtClean="0">
              <a:solidFill>
                <a:srgbClr val="00206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it-IT" sz="2000" dirty="0">
              <a:solidFill>
                <a:srgbClr val="00206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it-IT" sz="2000" b="1" dirty="0" smtClean="0">
                <a:solidFill>
                  <a:srgbClr val="002060"/>
                </a:solidFill>
              </a:rPr>
              <a:t>Scadenze</a:t>
            </a:r>
            <a:endParaRPr lang="it-IT" sz="2000" dirty="0">
              <a:solidFill>
                <a:srgbClr val="00206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it-IT" sz="2000" dirty="0" smtClean="0">
                <a:solidFill>
                  <a:srgbClr val="002060"/>
                </a:solidFill>
              </a:rPr>
              <a:t>Inviare tutti i modelli compilati </a:t>
            </a:r>
            <a:r>
              <a:rPr lang="it-IT" sz="2000" dirty="0">
                <a:solidFill>
                  <a:srgbClr val="002060"/>
                </a:solidFill>
              </a:rPr>
              <a:t>a </a:t>
            </a:r>
            <a:r>
              <a:rPr lang="it-IT" sz="2000" dirty="0" smtClean="0">
                <a:solidFill>
                  <a:srgbClr val="002060"/>
                </a:solidFill>
                <a:hlinkClick r:id="rId9"/>
              </a:rPr>
              <a:t>trasparenzanticorruzione@unipi.it</a:t>
            </a:r>
            <a:r>
              <a:rPr lang="it-IT" sz="2000" dirty="0" smtClean="0">
                <a:solidFill>
                  <a:srgbClr val="002060"/>
                </a:solidFill>
              </a:rPr>
              <a:t> 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it-IT" sz="2000" b="1" dirty="0" smtClean="0">
                <a:solidFill>
                  <a:srgbClr val="002060"/>
                </a:solidFill>
              </a:rPr>
              <a:t>Entro il 31 ottobre 2018</a:t>
            </a:r>
            <a:endParaRPr lang="it-IT" sz="2000" b="1" dirty="0">
              <a:solidFill>
                <a:srgbClr val="00206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it-IT" sz="2000" dirty="0">
              <a:solidFill>
                <a:srgbClr val="002060"/>
              </a:solidFill>
            </a:endParaRPr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it-IT" smtClean="0"/>
              <a:t>8</a:t>
            </a:fld>
            <a:endParaRPr lang="it-IT" dirty="0"/>
          </a:p>
        </p:txBody>
      </p:sp>
      <p:sp>
        <p:nvSpPr>
          <p:cNvPr id="3" name="Parallelogramma 2"/>
          <p:cNvSpPr/>
          <p:nvPr/>
        </p:nvSpPr>
        <p:spPr>
          <a:xfrm>
            <a:off x="1285468" y="6376663"/>
            <a:ext cx="8472198" cy="481338"/>
          </a:xfrm>
          <a:prstGeom prst="parallelogram">
            <a:avLst/>
          </a:prstGeom>
          <a:solidFill>
            <a:srgbClr val="0F406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0F406B"/>
              </a:solidFill>
            </a:endParaRPr>
          </a:p>
        </p:txBody>
      </p:sp>
      <p:pic>
        <p:nvPicPr>
          <p:cNvPr id="4" name="Immagine 3" descr="logo_white.eps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1608" y="6502431"/>
            <a:ext cx="2395665" cy="220877"/>
          </a:xfrm>
          <a:prstGeom prst="rect">
            <a:avLst/>
          </a:prstGeom>
        </p:spPr>
      </p:pic>
      <p:pic>
        <p:nvPicPr>
          <p:cNvPr id="5" name="Immagine 4" descr="cherubino_pant541.eps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200" y="6376663"/>
            <a:ext cx="459462" cy="469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77270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riglia a diamante 16x9">
  <a:themeElements>
    <a:clrScheme name="Blu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308533_TF03031015.potx" id="{D1CE47EB-10BF-4E12-B73A-2056D8C372D1}" vid="{D9009262-9072-4F00-9526-6416F75E2260}"/>
    </a:ext>
  </a:extLst>
</a:theme>
</file>

<file path=ppt/theme/theme2.xml><?xml version="1.0" encoding="utf-8"?>
<a:theme xmlns:a="http://schemas.openxmlformats.org/drawingml/2006/main" name="Tema di Offic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Blu">
    <a:dk1>
      <a:sysClr val="windowText" lastClr="000000"/>
    </a:dk1>
    <a:lt1>
      <a:sysClr val="window" lastClr="FFFFFF"/>
    </a:lt1>
    <a:dk2>
      <a:srgbClr val="17406D"/>
    </a:dk2>
    <a:lt2>
      <a:srgbClr val="DBEF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Blu">
    <a:dk1>
      <a:sysClr val="windowText" lastClr="000000"/>
    </a:dk1>
    <a:lt1>
      <a:sysClr val="window" lastClr="FFFFFF"/>
    </a:lt1>
    <a:dk2>
      <a:srgbClr val="17406D"/>
    </a:dk2>
    <a:lt2>
      <a:srgbClr val="DBEF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3.xml><?xml version="1.0" encoding="utf-8"?>
<a:themeOverride xmlns:a="http://schemas.openxmlformats.org/drawingml/2006/main">
  <a:clrScheme name="Blu">
    <a:dk1>
      <a:sysClr val="windowText" lastClr="000000"/>
    </a:dk1>
    <a:lt1>
      <a:sysClr val="window" lastClr="FFFFFF"/>
    </a:lt1>
    <a:dk2>
      <a:srgbClr val="17406D"/>
    </a:dk2>
    <a:lt2>
      <a:srgbClr val="DBEF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4.xml><?xml version="1.0" encoding="utf-8"?>
<a:themeOverride xmlns:a="http://schemas.openxmlformats.org/drawingml/2006/main">
  <a:clrScheme name="Blu">
    <a:dk1>
      <a:sysClr val="windowText" lastClr="000000"/>
    </a:dk1>
    <a:lt1>
      <a:sysClr val="window" lastClr="FFFFFF"/>
    </a:lt1>
    <a:dk2>
      <a:srgbClr val="17406D"/>
    </a:dk2>
    <a:lt2>
      <a:srgbClr val="DBEF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5.xml><?xml version="1.0" encoding="utf-8"?>
<a:themeOverride xmlns:a="http://schemas.openxmlformats.org/drawingml/2006/main">
  <a:clrScheme name="Blu">
    <a:dk1>
      <a:sysClr val="windowText" lastClr="000000"/>
    </a:dk1>
    <a:lt1>
      <a:sysClr val="window" lastClr="FFFFFF"/>
    </a:lt1>
    <a:dk2>
      <a:srgbClr val="17406D"/>
    </a:dk2>
    <a:lt2>
      <a:srgbClr val="DBEF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6.xml><?xml version="1.0" encoding="utf-8"?>
<a:themeOverride xmlns:a="http://schemas.openxmlformats.org/drawingml/2006/main">
  <a:clrScheme name="Blu">
    <a:dk1>
      <a:sysClr val="windowText" lastClr="000000"/>
    </a:dk1>
    <a:lt1>
      <a:sysClr val="window" lastClr="FFFFFF"/>
    </a:lt1>
    <a:dk2>
      <a:srgbClr val="17406D"/>
    </a:dk2>
    <a:lt2>
      <a:srgbClr val="DBEF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7.xml><?xml version="1.0" encoding="utf-8"?>
<a:themeOverride xmlns:a="http://schemas.openxmlformats.org/drawingml/2006/main">
  <a:clrScheme name="Blu">
    <a:dk1>
      <a:sysClr val="windowText" lastClr="000000"/>
    </a:dk1>
    <a:lt1>
      <a:sysClr val="window" lastClr="FFFFFF"/>
    </a:lt1>
    <a:dk2>
      <a:srgbClr val="17406D"/>
    </a:dk2>
    <a:lt2>
      <a:srgbClr val="DBEF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8.xml><?xml version="1.0" encoding="utf-8"?>
<a:themeOverride xmlns:a="http://schemas.openxmlformats.org/drawingml/2006/main">
  <a:clrScheme name="Blu">
    <a:dk1>
      <a:sysClr val="windowText" lastClr="000000"/>
    </a:dk1>
    <a:lt1>
      <a:sysClr val="window" lastClr="FFFFFF"/>
    </a:lt1>
    <a:dk2>
      <a:srgbClr val="17406D"/>
    </a:dk2>
    <a:lt2>
      <a:srgbClr val="DBEF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5439</TotalTime>
  <Words>1007</Words>
  <Application>Microsoft Office PowerPoint</Application>
  <PresentationFormat>Widescreen</PresentationFormat>
  <Paragraphs>118</Paragraphs>
  <Slides>8</Slides>
  <Notes>8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2" baseType="lpstr">
      <vt:lpstr>Arial</vt:lpstr>
      <vt:lpstr>Arial Narrow</vt:lpstr>
      <vt:lpstr>Calibri</vt:lpstr>
      <vt:lpstr>Griglia a diamante 16x9</vt:lpstr>
      <vt:lpstr>  Sala Formazione di Palazzo Vitelli  Lungarno Pacinotti, 44 - PISA  30 luglio, 27 agosto, 7 e 21 settembre, 1 ottobre 2018</vt:lpstr>
      <vt:lpstr>PTPCT Obiettivo di fondo (fin dal 2016-18)</vt:lpstr>
      <vt:lpstr>IL CONTROLLO INTERNO-   IL CICLO DEL CONTROLLO DI UNIPI</vt:lpstr>
      <vt:lpstr>Avvio operativo del S.G.R.C. (anno 2018) Alcune note sulla sequenza ed i contenuti della modulistica per le attività di analisi</vt:lpstr>
      <vt:lpstr>Presentazione standard di PowerPoint</vt:lpstr>
      <vt:lpstr>I MODELLI:  INDICAZIONI GENERALI PER LA COMPILAZIONE</vt:lpstr>
      <vt:lpstr>INDICAZIONI PER L’INVIO DELLA DOCUMENTAZIONE </vt:lpstr>
      <vt:lpstr>Riferimenti e scadenze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Layout titolo</dc:title>
  <dc:creator>MARINA MAZZONI</dc:creator>
  <cp:lastModifiedBy>MARINA MAZZONI</cp:lastModifiedBy>
  <cp:revision>407</cp:revision>
  <cp:lastPrinted>2018-07-26T15:16:30Z</cp:lastPrinted>
  <dcterms:created xsi:type="dcterms:W3CDTF">2018-03-23T10:13:22Z</dcterms:created>
  <dcterms:modified xsi:type="dcterms:W3CDTF">2019-03-22T10:27:02Z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  <property fmtid="{D5CDD505-2E9C-101B-9397-08002B2CF9AE}" pid="8" name="DISdDocName">
    <vt:lpwstr>UNIPI_04687641</vt:lpwstr>
  </property>
  <property fmtid="{D5CDD505-2E9C-101B-9397-08002B2CF9AE}" pid="9" name="DISProperties">
    <vt:lpwstr>DISdDocName,DIScgiUrl,DISdUser,DISdID,DISidcName,DISTaskPaneUrl</vt:lpwstr>
  </property>
  <property fmtid="{D5CDD505-2E9C-101B-9397-08002B2CF9AE}" pid="10" name="DIScgiUrl">
    <vt:lpwstr>https://dms.unipi.it/cs/idcplg</vt:lpwstr>
  </property>
  <property fmtid="{D5CDD505-2E9C-101B-9397-08002B2CF9AE}" pid="11" name="DISdUser">
    <vt:lpwstr>a070134</vt:lpwstr>
  </property>
  <property fmtid="{D5CDD505-2E9C-101B-9397-08002B2CF9AE}" pid="12" name="DISdID">
    <vt:lpwstr>4745705</vt:lpwstr>
  </property>
  <property fmtid="{D5CDD505-2E9C-101B-9397-08002B2CF9AE}" pid="13" name="DISidcName">
    <vt:lpwstr>WCC01</vt:lpwstr>
  </property>
  <property fmtid="{D5CDD505-2E9C-101B-9397-08002B2CF9AE}" pid="14" name="DISTaskPaneUrl">
    <vt:lpwstr>https://dms.unipi.it/cs/idcplg?IdcService=DESKTOP_DOC_INFO&amp;dDocName=UNIPI_04687641&amp;dID=4745705&amp;ClientControlled=DocMan,taskpane&amp;coreContentOnly=1</vt:lpwstr>
  </property>
</Properties>
</file>